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18"/>
  </p:notesMasterIdLst>
  <p:sldIdLst>
    <p:sldId id="289" r:id="rId2"/>
    <p:sldId id="290" r:id="rId3"/>
    <p:sldId id="258" r:id="rId4"/>
    <p:sldId id="291" r:id="rId5"/>
    <p:sldId id="292" r:id="rId6"/>
    <p:sldId id="293" r:id="rId7"/>
    <p:sldId id="294" r:id="rId8"/>
    <p:sldId id="283" r:id="rId9"/>
    <p:sldId id="295" r:id="rId10"/>
    <p:sldId id="297" r:id="rId11"/>
    <p:sldId id="326" r:id="rId12"/>
    <p:sldId id="328" r:id="rId13"/>
    <p:sldId id="299" r:id="rId14"/>
    <p:sldId id="300" r:id="rId15"/>
    <p:sldId id="301" r:id="rId16"/>
    <p:sldId id="303" r:id="rId17"/>
  </p:sldIdLst>
  <p:sldSz cx="5327650" cy="7559675"/>
  <p:notesSz cx="9926638" cy="6797675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3" userDrawn="1">
          <p15:clr>
            <a:srgbClr val="A4A3A4"/>
          </p15:clr>
        </p15:guide>
        <p15:guide id="2" pos="261" userDrawn="1">
          <p15:clr>
            <a:srgbClr val="A4A3A4"/>
          </p15:clr>
        </p15:guide>
        <p15:guide id="4" pos="1791" userDrawn="1">
          <p15:clr>
            <a:srgbClr val="A4A3A4"/>
          </p15:clr>
        </p15:guide>
        <p15:guide id="5" orient="horz" pos="1088" userDrawn="1">
          <p15:clr>
            <a:srgbClr val="A4A3A4"/>
          </p15:clr>
        </p15:guide>
        <p15:guide id="6" pos="204" userDrawn="1">
          <p15:clr>
            <a:srgbClr val="A4A3A4"/>
          </p15:clr>
        </p15:guide>
        <p15:guide id="7" pos="272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ina Gorbunova" initials="IG" lastIdx="4" clrIdx="0"/>
  <p:cmAuthor id="2" name="Екатерина Пикулева" initials="ЕП" lastIdx="11" clrIdx="1"/>
  <p:cmAuthor id="3" name="Vladimir Veryuzhskiy" initials="VV" lastIdx="1" clrIdx="2"/>
  <p:cmAuthor id="4" name="Евгения Ю. Пикулева" initials="ЕЮП" lastIdx="2" clrIdx="3">
    <p:extLst>
      <p:ext uri="{19B8F6BF-5375-455C-9EA6-DF929625EA0E}">
        <p15:presenceInfo xmlns:p15="http://schemas.microsoft.com/office/powerpoint/2012/main" userId="S-1-5-21-1385377394-2583982820-989952977-1379" providerId="AD"/>
      </p:ext>
    </p:extLst>
  </p:cmAuthor>
  <p:cmAuthor id="5" name="Vlada Kiose" initials="VK" lastIdx="2" clrIdx="4">
    <p:extLst>
      <p:ext uri="{19B8F6BF-5375-455C-9EA6-DF929625EA0E}">
        <p15:presenceInfo xmlns:p15="http://schemas.microsoft.com/office/powerpoint/2012/main" userId="S::vlada.kiose@pwc.com::a2d0b8bd-cea0-4170-81df-4db352670e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E50"/>
    <a:srgbClr val="329960"/>
    <a:srgbClr val="8B8B8C"/>
    <a:srgbClr val="A7A9AC"/>
    <a:srgbClr val="E6E7E8"/>
    <a:srgbClr val="EF3E56"/>
    <a:srgbClr val="A80000"/>
    <a:srgbClr val="860000"/>
    <a:srgbClr val="5BA779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5303" autoAdjust="0"/>
  </p:normalViewPr>
  <p:slideViewPr>
    <p:cSldViewPr snapToGrid="0">
      <p:cViewPr varScale="1">
        <p:scale>
          <a:sx n="104" d="100"/>
          <a:sy n="104" d="100"/>
        </p:scale>
        <p:origin x="612" y="132"/>
      </p:cViewPr>
      <p:guideLst>
        <p:guide orient="horz" pos="453"/>
        <p:guide pos="261"/>
        <p:guide pos="1791"/>
        <p:guide orient="horz" pos="1088"/>
        <p:guide pos="204"/>
        <p:guide pos="272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3" cy="341064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1"/>
            <a:ext cx="4301543" cy="341064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C5CC536A-A2A2-490B-83D5-3E3904DC36E7}" type="datetimeFigureOut">
              <a:rPr lang="ru-RU" smtClean="0"/>
              <a:t>17.02.2020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56075" y="850900"/>
            <a:ext cx="161448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2"/>
            <a:ext cx="7941310" cy="2676585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1543" cy="341064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3"/>
            <a:ext cx="4301543" cy="341064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A716DCE1-547E-40DD-96AB-EDBA0FE332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23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4223" rtl="0" eaLnBrk="1" latinLnBrk="0" hangingPunct="1">
      <a:defRPr sz="544" kern="1200">
        <a:solidFill>
          <a:schemeClr val="tx1"/>
        </a:solidFill>
        <a:latin typeface="+mn-lt"/>
        <a:ea typeface="+mn-ea"/>
        <a:cs typeface="+mn-cs"/>
      </a:defRPr>
    </a:lvl1pPr>
    <a:lvl2pPr marL="207112" algn="l" defTabSz="414223" rtl="0" eaLnBrk="1" latinLnBrk="0" hangingPunct="1">
      <a:defRPr sz="544" kern="1200">
        <a:solidFill>
          <a:schemeClr val="tx1"/>
        </a:solidFill>
        <a:latin typeface="+mn-lt"/>
        <a:ea typeface="+mn-ea"/>
        <a:cs typeface="+mn-cs"/>
      </a:defRPr>
    </a:lvl2pPr>
    <a:lvl3pPr marL="414223" algn="l" defTabSz="414223" rtl="0" eaLnBrk="1" latinLnBrk="0" hangingPunct="1">
      <a:defRPr sz="544" kern="1200">
        <a:solidFill>
          <a:schemeClr val="tx1"/>
        </a:solidFill>
        <a:latin typeface="+mn-lt"/>
        <a:ea typeface="+mn-ea"/>
        <a:cs typeface="+mn-cs"/>
      </a:defRPr>
    </a:lvl3pPr>
    <a:lvl4pPr marL="621335" algn="l" defTabSz="414223" rtl="0" eaLnBrk="1" latinLnBrk="0" hangingPunct="1">
      <a:defRPr sz="544" kern="1200">
        <a:solidFill>
          <a:schemeClr val="tx1"/>
        </a:solidFill>
        <a:latin typeface="+mn-lt"/>
        <a:ea typeface="+mn-ea"/>
        <a:cs typeface="+mn-cs"/>
      </a:defRPr>
    </a:lvl4pPr>
    <a:lvl5pPr marL="828446" algn="l" defTabSz="414223" rtl="0" eaLnBrk="1" latinLnBrk="0" hangingPunct="1">
      <a:defRPr sz="544" kern="1200">
        <a:solidFill>
          <a:schemeClr val="tx1"/>
        </a:solidFill>
        <a:latin typeface="+mn-lt"/>
        <a:ea typeface="+mn-ea"/>
        <a:cs typeface="+mn-cs"/>
      </a:defRPr>
    </a:lvl5pPr>
    <a:lvl6pPr marL="1035558" algn="l" defTabSz="414223" rtl="0" eaLnBrk="1" latinLnBrk="0" hangingPunct="1">
      <a:defRPr sz="544" kern="1200">
        <a:solidFill>
          <a:schemeClr val="tx1"/>
        </a:solidFill>
        <a:latin typeface="+mn-lt"/>
        <a:ea typeface="+mn-ea"/>
        <a:cs typeface="+mn-cs"/>
      </a:defRPr>
    </a:lvl6pPr>
    <a:lvl7pPr marL="1242670" algn="l" defTabSz="414223" rtl="0" eaLnBrk="1" latinLnBrk="0" hangingPunct="1">
      <a:defRPr sz="544" kern="1200">
        <a:solidFill>
          <a:schemeClr val="tx1"/>
        </a:solidFill>
        <a:latin typeface="+mn-lt"/>
        <a:ea typeface="+mn-ea"/>
        <a:cs typeface="+mn-cs"/>
      </a:defRPr>
    </a:lvl7pPr>
    <a:lvl8pPr marL="1449781" algn="l" defTabSz="414223" rtl="0" eaLnBrk="1" latinLnBrk="0" hangingPunct="1">
      <a:defRPr sz="544" kern="1200">
        <a:solidFill>
          <a:schemeClr val="tx1"/>
        </a:solidFill>
        <a:latin typeface="+mn-lt"/>
        <a:ea typeface="+mn-ea"/>
        <a:cs typeface="+mn-cs"/>
      </a:defRPr>
    </a:lvl8pPr>
    <a:lvl9pPr marL="1656893" algn="l" defTabSz="414223" rtl="0" eaLnBrk="1" latinLnBrk="0" hangingPunct="1">
      <a:defRPr sz="5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6075" y="850900"/>
            <a:ext cx="1614488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6DCE1-547E-40DD-96AB-EDBA0FE3327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882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6075" y="850900"/>
            <a:ext cx="1614488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6DCE1-547E-40DD-96AB-EDBA0FE33279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561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6075" y="850900"/>
            <a:ext cx="1614488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6DCE1-547E-40DD-96AB-EDBA0FE33279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145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6075" y="850900"/>
            <a:ext cx="1614488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6DCE1-547E-40DD-96AB-EDBA0FE33279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95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6075" y="850900"/>
            <a:ext cx="1614488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6DCE1-547E-40DD-96AB-EDBA0FE33279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41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6075" y="850900"/>
            <a:ext cx="1614488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6DCE1-547E-40DD-96AB-EDBA0FE3327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258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6075" y="850900"/>
            <a:ext cx="1614488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6DCE1-547E-40DD-96AB-EDBA0FE3327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022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6075" y="850900"/>
            <a:ext cx="1614488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6DCE1-547E-40DD-96AB-EDBA0FE3327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010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6075" y="850900"/>
            <a:ext cx="1614488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6DCE1-547E-40DD-96AB-EDBA0FE33279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258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6075" y="850900"/>
            <a:ext cx="1614488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6DCE1-547E-40DD-96AB-EDBA0FE3327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2959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6075" y="850900"/>
            <a:ext cx="1614488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6DCE1-547E-40DD-96AB-EDBA0FE33279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830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6075" y="850900"/>
            <a:ext cx="1614488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6DCE1-547E-40DD-96AB-EDBA0FE33279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608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6075" y="850900"/>
            <a:ext cx="1614488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6DCE1-547E-40DD-96AB-EDBA0FE33279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02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702A-85CD-465A-B943-4787144C5F65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B7EA-F5D2-4488-80D0-F6195ACF02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38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7DDD-3598-4675-842E-89AA9E852646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B7EA-F5D2-4488-80D0-F6195ACF02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88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9D7B-C346-48BF-9289-8B0063F4823F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B7EA-F5D2-4488-80D0-F6195ACF02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12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89B2-3632-4B76-A759-BE1381939221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B7EA-F5D2-4488-80D0-F6195ACF02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28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A0D0-FAB8-4B67-A3B7-75B3E479DD15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B7EA-F5D2-4488-80D0-F6195ACF02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46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8677-A6C1-480A-A0EF-99B36C8AD9FA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B7EA-F5D2-4488-80D0-F6195ACF02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18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7E64-D8ED-4081-90AC-728E15F7E40A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B7EA-F5D2-4488-80D0-F6195ACF02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45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D41A-753C-4FC0-926B-683845082B75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B7EA-F5D2-4488-80D0-F6195ACF02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50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9B9E-4A11-40A4-B5D2-4ACBEF75A535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1BD1B7EA-F5D2-4488-80D0-F6195ACF02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64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9DFF-1A7B-4222-90E2-C828A79897C6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B7EA-F5D2-4488-80D0-F6195ACF02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73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F9C9-8B14-46D2-9B02-5EFB5F1E5325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B7EA-F5D2-4488-80D0-F6195ACF02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97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5ABFDF06-D5D2-42E4-8566-234180E429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91739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Слайд think-cell" r:id="rId16" imgW="473" imgH="473" progId="TCLayout.ActiveDocument.1">
                  <p:embed/>
                </p:oleObj>
              </mc:Choice>
              <mc:Fallback>
                <p:oleObj name="Слайд think-cell" r:id="rId16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C692CF7F-D015-4A34-A749-BA21A96C3B0E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563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CB9B6-DF97-4F93-93A6-843F20133755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1B7EA-F5D2-4488-80D0-F6195ACF02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0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 userDrawn="1">
          <p15:clr>
            <a:srgbClr val="F26B43"/>
          </p15:clr>
        </p15:guide>
        <p15:guide id="2" pos="1678" userDrawn="1">
          <p15:clr>
            <a:srgbClr val="F26B43"/>
          </p15:clr>
        </p15:guide>
        <p15:guide id="3" pos="340" userDrawn="1">
          <p15:clr>
            <a:srgbClr val="F26B43"/>
          </p15:clr>
        </p15:guide>
        <p15:guide id="4" orient="horz" pos="4399" userDrawn="1">
          <p15:clr>
            <a:srgbClr val="F26B43"/>
          </p15:clr>
        </p15:guide>
        <p15:guide id="5" orient="horz" pos="2381" userDrawn="1">
          <p15:clr>
            <a:srgbClr val="F26B43"/>
          </p15:clr>
        </p15:guide>
        <p15:guide id="6" pos="30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5.xml"/><Relationship Id="rId7" Type="http://schemas.openxmlformats.org/officeDocument/2006/relationships/image" Target="../media/image14.png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9.xml"/><Relationship Id="rId7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12" Type="http://schemas.openxmlformats.org/officeDocument/2006/relationships/image" Target="../media/image12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9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1.xml"/><Relationship Id="rId7" Type="http://schemas.openxmlformats.org/officeDocument/2006/relationships/image" Target="../media/image16.png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3.xml"/><Relationship Id="rId7" Type="http://schemas.openxmlformats.org/officeDocument/2006/relationships/image" Target="../media/image1.em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22402"/>
            <a:ext cx="2124075" cy="894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805"/>
            <a:ext cx="5327650" cy="5327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9CBB2B-A2BB-4E93-BBA9-510786882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166" y="2630151"/>
            <a:ext cx="4107369" cy="425313"/>
          </a:xfrm>
        </p:spPr>
        <p:txBody>
          <a:bodyPr>
            <a:noAutofit/>
          </a:bodyPr>
          <a:lstStyle/>
          <a:p>
            <a:pPr algn="l">
              <a:lnSpc>
                <a:spcPts val="3200"/>
              </a:lnSpc>
            </a:pPr>
            <a:r>
              <a:rPr lang="ru-RU" sz="2600" dirty="0">
                <a:latin typeface="Century Gothic" panose="020B0502020202020204" pitchFamily="34" charset="0"/>
              </a:rPr>
              <a:t>КАК ПОЛУЧИТЬ СТАТУС СОЦИАЛЬНОГО ПРЕДПРИЯТИЯ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503691"/>
            <a:ext cx="1068309" cy="2996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118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64228DC8-9C82-43BA-9C9E-E261145DAB9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6667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Слайд think-cell" r:id="rId5" imgW="473" imgH="473" progId="TCLayout.ActiveDocument.1">
                  <p:embed/>
                </p:oleObj>
              </mc:Choice>
              <mc:Fallback>
                <p:oleObj name="Слайд think-cell" r:id="rId5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B63F9AF0-DE36-4E6F-A049-F2E8CC78228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200" dirty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62" y="5193591"/>
            <a:ext cx="1400800" cy="14239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6" y="3654646"/>
            <a:ext cx="1413469" cy="1436822"/>
          </a:xfrm>
          <a:prstGeom prst="rect">
            <a:avLst/>
          </a:prstGeom>
        </p:spPr>
      </p:pic>
      <p:sp>
        <p:nvSpPr>
          <p:cNvPr id="6" name="Rectangle 20"/>
          <p:cNvSpPr/>
          <p:nvPr/>
        </p:nvSpPr>
        <p:spPr>
          <a:xfrm>
            <a:off x="2855140" y="0"/>
            <a:ext cx="2480006" cy="3955249"/>
          </a:xfrm>
          <a:custGeom>
            <a:avLst/>
            <a:gdLst>
              <a:gd name="connsiteX0" fmla="*/ 0 w 2667459"/>
              <a:gd name="connsiteY0" fmla="*/ 0 h 5818909"/>
              <a:gd name="connsiteX1" fmla="*/ 2667459 w 2667459"/>
              <a:gd name="connsiteY1" fmla="*/ 0 h 5818909"/>
              <a:gd name="connsiteX2" fmla="*/ 2667459 w 2667459"/>
              <a:gd name="connsiteY2" fmla="*/ 5818909 h 5818909"/>
              <a:gd name="connsiteX3" fmla="*/ 0 w 2667459"/>
              <a:gd name="connsiteY3" fmla="*/ 5818909 h 5818909"/>
              <a:gd name="connsiteX4" fmla="*/ 0 w 2667459"/>
              <a:gd name="connsiteY4" fmla="*/ 0 h 5818909"/>
              <a:gd name="connsiteX0" fmla="*/ 0 w 2667459"/>
              <a:gd name="connsiteY0" fmla="*/ 12032 h 5830941"/>
              <a:gd name="connsiteX1" fmla="*/ 1129756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2032 h 5830941"/>
              <a:gd name="connsiteX0" fmla="*/ 0 w 2667459"/>
              <a:gd name="connsiteY0" fmla="*/ 1792706 h 5830941"/>
              <a:gd name="connsiteX1" fmla="*/ 1129756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49352 w 2667459"/>
              <a:gd name="connsiteY2" fmla="*/ 2979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22192 w 2667459"/>
              <a:gd name="connsiteY2" fmla="*/ 2979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22344"/>
              <a:gd name="connsiteY0" fmla="*/ 1792706 h 5830941"/>
              <a:gd name="connsiteX1" fmla="*/ 1045535 w 2622344"/>
              <a:gd name="connsiteY1" fmla="*/ 0 h 5830941"/>
              <a:gd name="connsiteX2" fmla="*/ 2622192 w 2622344"/>
              <a:gd name="connsiteY2" fmla="*/ 2979 h 5830941"/>
              <a:gd name="connsiteX3" fmla="*/ 2459230 w 2622344"/>
              <a:gd name="connsiteY3" fmla="*/ 5812834 h 5830941"/>
              <a:gd name="connsiteX4" fmla="*/ 0 w 2622344"/>
              <a:gd name="connsiteY4" fmla="*/ 5830941 h 5830941"/>
              <a:gd name="connsiteX5" fmla="*/ 0 w 2622344"/>
              <a:gd name="connsiteY5" fmla="*/ 1792706 h 5830941"/>
              <a:gd name="connsiteX0" fmla="*/ 0 w 2622352"/>
              <a:gd name="connsiteY0" fmla="*/ 1792706 h 5839995"/>
              <a:gd name="connsiteX1" fmla="*/ 1045535 w 2622352"/>
              <a:gd name="connsiteY1" fmla="*/ 0 h 5839995"/>
              <a:gd name="connsiteX2" fmla="*/ 2622192 w 2622352"/>
              <a:gd name="connsiteY2" fmla="*/ 2979 h 5839995"/>
              <a:gd name="connsiteX3" fmla="*/ 2468283 w 2622352"/>
              <a:gd name="connsiteY3" fmla="*/ 5839995 h 5839995"/>
              <a:gd name="connsiteX4" fmla="*/ 0 w 2622352"/>
              <a:gd name="connsiteY4" fmla="*/ 5830941 h 5839995"/>
              <a:gd name="connsiteX5" fmla="*/ 0 w 2622352"/>
              <a:gd name="connsiteY5" fmla="*/ 1792706 h 5839995"/>
              <a:gd name="connsiteX0" fmla="*/ 0 w 2468283"/>
              <a:gd name="connsiteY0" fmla="*/ 1792706 h 5839995"/>
              <a:gd name="connsiteX1" fmla="*/ 1045535 w 2468283"/>
              <a:gd name="connsiteY1" fmla="*/ 0 h 5839995"/>
              <a:gd name="connsiteX2" fmla="*/ 2305321 w 2468283"/>
              <a:gd name="connsiteY2" fmla="*/ 2979 h 5839995"/>
              <a:gd name="connsiteX3" fmla="*/ 2468283 w 2468283"/>
              <a:gd name="connsiteY3" fmla="*/ 5839995 h 5839995"/>
              <a:gd name="connsiteX4" fmla="*/ 0 w 2468283"/>
              <a:gd name="connsiteY4" fmla="*/ 5830941 h 5839995"/>
              <a:gd name="connsiteX5" fmla="*/ 0 w 2468283"/>
              <a:gd name="connsiteY5" fmla="*/ 1792706 h 5839995"/>
              <a:gd name="connsiteX0" fmla="*/ 0 w 2487192"/>
              <a:gd name="connsiteY0" fmla="*/ 1792706 h 5839995"/>
              <a:gd name="connsiteX1" fmla="*/ 1045535 w 2487192"/>
              <a:gd name="connsiteY1" fmla="*/ 0 h 5839995"/>
              <a:gd name="connsiteX2" fmla="*/ 2486390 w 2487192"/>
              <a:gd name="connsiteY2" fmla="*/ 2979 h 5839995"/>
              <a:gd name="connsiteX3" fmla="*/ 2468283 w 2487192"/>
              <a:gd name="connsiteY3" fmla="*/ 5839995 h 5839995"/>
              <a:gd name="connsiteX4" fmla="*/ 0 w 2487192"/>
              <a:gd name="connsiteY4" fmla="*/ 5830941 h 5839995"/>
              <a:gd name="connsiteX5" fmla="*/ 0 w 2487192"/>
              <a:gd name="connsiteY5" fmla="*/ 1792706 h 5839995"/>
              <a:gd name="connsiteX0" fmla="*/ 0 w 2487192"/>
              <a:gd name="connsiteY0" fmla="*/ 1792706 h 5839995"/>
              <a:gd name="connsiteX1" fmla="*/ 1045535 w 2487192"/>
              <a:gd name="connsiteY1" fmla="*/ 0 h 5839995"/>
              <a:gd name="connsiteX2" fmla="*/ 2486390 w 2487192"/>
              <a:gd name="connsiteY2" fmla="*/ 2979 h 5839995"/>
              <a:gd name="connsiteX3" fmla="*/ 2468283 w 2487192"/>
              <a:gd name="connsiteY3" fmla="*/ 5839995 h 5839995"/>
              <a:gd name="connsiteX4" fmla="*/ 0 w 2487192"/>
              <a:gd name="connsiteY4" fmla="*/ 5830941 h 5839995"/>
              <a:gd name="connsiteX5" fmla="*/ 0 w 2487192"/>
              <a:gd name="connsiteY5" fmla="*/ 1792706 h 5839995"/>
              <a:gd name="connsiteX0" fmla="*/ 0 w 2478433"/>
              <a:gd name="connsiteY0" fmla="*/ 1792706 h 5839995"/>
              <a:gd name="connsiteX1" fmla="*/ 1045535 w 2478433"/>
              <a:gd name="connsiteY1" fmla="*/ 0 h 5839995"/>
              <a:gd name="connsiteX2" fmla="*/ 2477337 w 2478433"/>
              <a:gd name="connsiteY2" fmla="*/ 2979 h 5839995"/>
              <a:gd name="connsiteX3" fmla="*/ 2468283 w 2478433"/>
              <a:gd name="connsiteY3" fmla="*/ 5839995 h 5839995"/>
              <a:gd name="connsiteX4" fmla="*/ 0 w 2478433"/>
              <a:gd name="connsiteY4" fmla="*/ 5830941 h 5839995"/>
              <a:gd name="connsiteX5" fmla="*/ 0 w 2478433"/>
              <a:gd name="connsiteY5" fmla="*/ 1792706 h 5839995"/>
              <a:gd name="connsiteX0" fmla="*/ 0 w 2478433"/>
              <a:gd name="connsiteY0" fmla="*/ 1792706 h 5839995"/>
              <a:gd name="connsiteX1" fmla="*/ 1045535 w 2478433"/>
              <a:gd name="connsiteY1" fmla="*/ 0 h 5839995"/>
              <a:gd name="connsiteX2" fmla="*/ 2477337 w 2478433"/>
              <a:gd name="connsiteY2" fmla="*/ 2979 h 5839995"/>
              <a:gd name="connsiteX3" fmla="*/ 2468283 w 2478433"/>
              <a:gd name="connsiteY3" fmla="*/ 5839995 h 5839995"/>
              <a:gd name="connsiteX4" fmla="*/ 0 w 2478433"/>
              <a:gd name="connsiteY4" fmla="*/ 3955249 h 5839995"/>
              <a:gd name="connsiteX5" fmla="*/ 0 w 2478433"/>
              <a:gd name="connsiteY5" fmla="*/ 1792706 h 5839995"/>
              <a:gd name="connsiteX0" fmla="*/ 0 w 2480006"/>
              <a:gd name="connsiteY0" fmla="*/ 1792706 h 3955249"/>
              <a:gd name="connsiteX1" fmla="*/ 1045535 w 2480006"/>
              <a:gd name="connsiteY1" fmla="*/ 0 h 3955249"/>
              <a:gd name="connsiteX2" fmla="*/ 2477337 w 2480006"/>
              <a:gd name="connsiteY2" fmla="*/ 2979 h 3955249"/>
              <a:gd name="connsiteX3" fmla="*/ 2480006 w 2480006"/>
              <a:gd name="connsiteY3" fmla="*/ 3940857 h 3955249"/>
              <a:gd name="connsiteX4" fmla="*/ 0 w 2480006"/>
              <a:gd name="connsiteY4" fmla="*/ 3955249 h 3955249"/>
              <a:gd name="connsiteX5" fmla="*/ 0 w 2480006"/>
              <a:gd name="connsiteY5" fmla="*/ 1792706 h 3955249"/>
              <a:gd name="connsiteX0" fmla="*/ 0 w 2480006"/>
              <a:gd name="connsiteY0" fmla="*/ 1792706 h 3976026"/>
              <a:gd name="connsiteX1" fmla="*/ 1045535 w 2480006"/>
              <a:gd name="connsiteY1" fmla="*/ 0 h 3976026"/>
              <a:gd name="connsiteX2" fmla="*/ 2477337 w 2480006"/>
              <a:gd name="connsiteY2" fmla="*/ 2979 h 3976026"/>
              <a:gd name="connsiteX3" fmla="*/ 2480006 w 2480006"/>
              <a:gd name="connsiteY3" fmla="*/ 3976026 h 3976026"/>
              <a:gd name="connsiteX4" fmla="*/ 0 w 2480006"/>
              <a:gd name="connsiteY4" fmla="*/ 3955249 h 3976026"/>
              <a:gd name="connsiteX5" fmla="*/ 0 w 2480006"/>
              <a:gd name="connsiteY5" fmla="*/ 1792706 h 3976026"/>
              <a:gd name="connsiteX0" fmla="*/ 0 w 2480006"/>
              <a:gd name="connsiteY0" fmla="*/ 1792706 h 3955249"/>
              <a:gd name="connsiteX1" fmla="*/ 1045535 w 2480006"/>
              <a:gd name="connsiteY1" fmla="*/ 0 h 3955249"/>
              <a:gd name="connsiteX2" fmla="*/ 2477337 w 2480006"/>
              <a:gd name="connsiteY2" fmla="*/ 2979 h 3955249"/>
              <a:gd name="connsiteX3" fmla="*/ 2480006 w 2480006"/>
              <a:gd name="connsiteY3" fmla="*/ 3952580 h 3955249"/>
              <a:gd name="connsiteX4" fmla="*/ 0 w 2480006"/>
              <a:gd name="connsiteY4" fmla="*/ 3955249 h 3955249"/>
              <a:gd name="connsiteX5" fmla="*/ 0 w 2480006"/>
              <a:gd name="connsiteY5" fmla="*/ 1792706 h 395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0006" h="3955249">
                <a:moveTo>
                  <a:pt x="0" y="1792706"/>
                </a:moveTo>
                <a:lnTo>
                  <a:pt x="1045535" y="0"/>
                </a:lnTo>
                <a:lnTo>
                  <a:pt x="2477337" y="2979"/>
                </a:lnTo>
                <a:cubicBezTo>
                  <a:pt x="2483373" y="1945633"/>
                  <a:pt x="2473970" y="2009926"/>
                  <a:pt x="2480006" y="3952580"/>
                </a:cubicBezTo>
                <a:lnTo>
                  <a:pt x="0" y="3955249"/>
                </a:lnTo>
                <a:lnTo>
                  <a:pt x="0" y="179270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Group 5"/>
          <p:cNvGrpSpPr>
            <a:grpSpLocks noChangeAspect="1"/>
          </p:cNvGrpSpPr>
          <p:nvPr/>
        </p:nvGrpSpPr>
        <p:grpSpPr bwMode="auto">
          <a:xfrm>
            <a:off x="-139701" y="-253335"/>
            <a:ext cx="5467351" cy="800101"/>
            <a:chOff x="-89" y="3894"/>
            <a:chExt cx="3444" cy="504"/>
          </a:xfrm>
        </p:grpSpPr>
        <p:sp>
          <p:nvSpPr>
            <p:cNvPr id="37" name="AutoShape 4"/>
            <p:cNvSpPr>
              <a:spLocks noChangeAspect="1" noChangeArrowheads="1" noTextEdit="1"/>
            </p:cNvSpPr>
            <p:nvPr/>
          </p:nvSpPr>
          <p:spPr bwMode="auto">
            <a:xfrm>
              <a:off x="-89" y="3894"/>
              <a:ext cx="3356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0" y="4275"/>
              <a:ext cx="3355" cy="123"/>
            </a:xfrm>
            <a:custGeom>
              <a:avLst/>
              <a:gdLst>
                <a:gd name="T0" fmla="*/ 2196 w 2381"/>
                <a:gd name="T1" fmla="*/ 0 h 86"/>
                <a:gd name="T2" fmla="*/ 2191 w 2381"/>
                <a:gd name="T3" fmla="*/ 0 h 86"/>
                <a:gd name="T4" fmla="*/ 2156 w 2381"/>
                <a:gd name="T5" fmla="*/ 17 h 86"/>
                <a:gd name="T6" fmla="*/ 2107 w 2381"/>
                <a:gd name="T7" fmla="*/ 72 h 86"/>
                <a:gd name="T8" fmla="*/ 2104 w 2381"/>
                <a:gd name="T9" fmla="*/ 79 h 86"/>
                <a:gd name="T10" fmla="*/ 2100 w 2381"/>
                <a:gd name="T11" fmla="*/ 83 h 86"/>
                <a:gd name="T12" fmla="*/ 2094 w 2381"/>
                <a:gd name="T13" fmla="*/ 83 h 86"/>
                <a:gd name="T14" fmla="*/ 0 w 2381"/>
                <a:gd name="T15" fmla="*/ 83 h 86"/>
                <a:gd name="T16" fmla="*/ 0 w 2381"/>
                <a:gd name="T17" fmla="*/ 86 h 86"/>
                <a:gd name="T18" fmla="*/ 2381 w 2381"/>
                <a:gd name="T19" fmla="*/ 86 h 86"/>
                <a:gd name="T20" fmla="*/ 2381 w 2381"/>
                <a:gd name="T21" fmla="*/ 0 h 86"/>
                <a:gd name="T22" fmla="*/ 2196 w 2381"/>
                <a:gd name="T2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1" h="86">
                  <a:moveTo>
                    <a:pt x="2196" y="0"/>
                  </a:moveTo>
                  <a:cubicBezTo>
                    <a:pt x="2194" y="0"/>
                    <a:pt x="2193" y="0"/>
                    <a:pt x="2191" y="0"/>
                  </a:cubicBezTo>
                  <a:cubicBezTo>
                    <a:pt x="2177" y="2"/>
                    <a:pt x="2165" y="7"/>
                    <a:pt x="2156" y="17"/>
                  </a:cubicBezTo>
                  <a:cubicBezTo>
                    <a:pt x="2140" y="35"/>
                    <a:pt x="2123" y="54"/>
                    <a:pt x="2107" y="72"/>
                  </a:cubicBezTo>
                  <a:cubicBezTo>
                    <a:pt x="2105" y="74"/>
                    <a:pt x="2103" y="76"/>
                    <a:pt x="2104" y="79"/>
                  </a:cubicBezTo>
                  <a:cubicBezTo>
                    <a:pt x="2104" y="83"/>
                    <a:pt x="2103" y="83"/>
                    <a:pt x="2100" y="83"/>
                  </a:cubicBezTo>
                  <a:cubicBezTo>
                    <a:pt x="2098" y="83"/>
                    <a:pt x="2096" y="83"/>
                    <a:pt x="2094" y="83"/>
                  </a:cubicBezTo>
                  <a:cubicBezTo>
                    <a:pt x="1396" y="83"/>
                    <a:pt x="698" y="83"/>
                    <a:pt x="0" y="8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794" y="86"/>
                    <a:pt x="1587" y="86"/>
                    <a:pt x="2381" y="86"/>
                  </a:cubicBezTo>
                  <a:cubicBezTo>
                    <a:pt x="2381" y="0"/>
                    <a:pt x="2381" y="0"/>
                    <a:pt x="2381" y="0"/>
                  </a:cubicBezTo>
                  <a:cubicBezTo>
                    <a:pt x="2320" y="0"/>
                    <a:pt x="2258" y="0"/>
                    <a:pt x="2196" y="0"/>
                  </a:cubicBez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" name="Subtitle 2"/>
          <p:cNvSpPr txBox="1">
            <a:spLocks/>
          </p:cNvSpPr>
          <p:nvPr/>
        </p:nvSpPr>
        <p:spPr>
          <a:xfrm>
            <a:off x="442726" y="339330"/>
            <a:ext cx="2896910" cy="2428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365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272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909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545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182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818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64553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91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A7A9AC"/>
                </a:solidFill>
                <a:latin typeface="Century Gothic" panose="020B0502020202020204" pitchFamily="34" charset="0"/>
              </a:rPr>
              <a:t>Как получить статус социального предприятия</a:t>
            </a:r>
            <a:endParaRPr lang="en-US" dirty="0">
              <a:solidFill>
                <a:srgbClr val="A7A9AC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983413"/>
            <a:ext cx="5337244" cy="0"/>
          </a:xfrm>
          <a:prstGeom prst="line">
            <a:avLst/>
          </a:prstGeom>
          <a:ln w="38100">
            <a:solidFill>
              <a:srgbClr val="C0DD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0" y="6983413"/>
            <a:ext cx="5337244" cy="0"/>
          </a:xfrm>
          <a:prstGeom prst="line">
            <a:avLst/>
          </a:prstGeom>
          <a:ln w="38100">
            <a:solidFill>
              <a:srgbClr val="C0DD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7EB80C9-D3F5-4F7E-B3C8-458937137E2A}"/>
              </a:ext>
            </a:extLst>
          </p:cNvPr>
          <p:cNvSpPr txBox="1"/>
          <p:nvPr/>
        </p:nvSpPr>
        <p:spPr>
          <a:xfrm>
            <a:off x="466976" y="2347117"/>
            <a:ext cx="2050469" cy="1095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87"/>
              </a:spcAft>
            </a:pPr>
            <a:r>
              <a:rPr lang="ru-RU" sz="1000" b="1" dirty="0">
                <a:latin typeface="Century Gothic" panose="020B0502020202020204" pitchFamily="34" charset="0"/>
              </a:rPr>
              <a:t>Каким условиям должны соответствовать такие заявители? </a:t>
            </a:r>
          </a:p>
          <a:p>
            <a:pPr>
              <a:spcAft>
                <a:spcPts val="787"/>
              </a:spcAft>
            </a:pPr>
            <a:r>
              <a:rPr lang="ru-RU" sz="950" dirty="0">
                <a:latin typeface="Century Gothic" panose="020B0502020202020204" pitchFamily="34" charset="0"/>
              </a:rPr>
              <a:t>По итогам года, предшествующего году подачи заявки:</a:t>
            </a:r>
            <a:endParaRPr lang="ru-RU" sz="950" b="1" dirty="0"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EB80C9-D3F5-4F7E-B3C8-458937137E2A}"/>
              </a:ext>
            </a:extLst>
          </p:cNvPr>
          <p:cNvSpPr txBox="1"/>
          <p:nvPr/>
        </p:nvSpPr>
        <p:spPr>
          <a:xfrm>
            <a:off x="1281970" y="3943732"/>
            <a:ext cx="680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87"/>
              </a:spcAft>
            </a:pP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50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EB80C9-D3F5-4F7E-B3C8-458937137E2A}"/>
              </a:ext>
            </a:extLst>
          </p:cNvPr>
          <p:cNvSpPr txBox="1"/>
          <p:nvPr/>
        </p:nvSpPr>
        <p:spPr>
          <a:xfrm>
            <a:off x="1259467" y="5481439"/>
            <a:ext cx="680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87"/>
              </a:spcAft>
            </a:pP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50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57352" y="1878429"/>
            <a:ext cx="2214349" cy="1763228"/>
          </a:xfrm>
          <a:prstGeom prst="rect">
            <a:avLst/>
          </a:prstGeom>
          <a:solidFill>
            <a:srgbClr val="329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07" y="1060717"/>
            <a:ext cx="766356" cy="766356"/>
          </a:xfrm>
          <a:prstGeom prst="rect">
            <a:avLst/>
          </a:prstGeom>
        </p:spPr>
      </p:pic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09A8C072-ABDD-44E4-A39B-41C3C9E48729}"/>
              </a:ext>
            </a:extLst>
          </p:cNvPr>
          <p:cNvSpPr txBox="1">
            <a:spLocks/>
          </p:cNvSpPr>
          <p:nvPr/>
        </p:nvSpPr>
        <p:spPr>
          <a:xfrm>
            <a:off x="4689308" y="282417"/>
            <a:ext cx="425303" cy="35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D1B7EA-F5D2-4488-80D0-F6195ACF024F}" type="slidenum">
              <a:rPr lang="ru-RU" sz="1100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10</a:t>
            </a:fld>
            <a:endParaRPr lang="ru-RU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AB5FD2-BC43-4D52-A092-1EB49333ADB9}"/>
              </a:ext>
            </a:extLst>
          </p:cNvPr>
          <p:cNvSpPr txBox="1"/>
          <p:nvPr/>
        </p:nvSpPr>
        <p:spPr>
          <a:xfrm>
            <a:off x="460962" y="1247691"/>
            <a:ext cx="22411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87"/>
              </a:spcAft>
            </a:pPr>
            <a:r>
              <a:rPr lang="ru-RU" sz="1000" b="1" dirty="0">
                <a:latin typeface="Century Gothic" panose="020B0502020202020204" pitchFamily="34" charset="0"/>
              </a:rPr>
              <a:t>Категория 4: деятельность, </a:t>
            </a:r>
            <a:br>
              <a:rPr lang="ru-RU" sz="1000" b="1" dirty="0">
                <a:latin typeface="Century Gothic" panose="020B0502020202020204" pitchFamily="34" charset="0"/>
              </a:rPr>
            </a:br>
            <a:r>
              <a:rPr lang="ru-RU" sz="1000" b="1" dirty="0">
                <a:latin typeface="Century Gothic" panose="020B0502020202020204" pitchFamily="34" charset="0"/>
              </a:rPr>
              <a:t>направленная на достижение </a:t>
            </a:r>
            <a:br>
              <a:rPr lang="ru-RU" sz="1000" b="1" dirty="0">
                <a:latin typeface="Century Gothic" panose="020B0502020202020204" pitchFamily="34" charset="0"/>
              </a:rPr>
            </a:br>
            <a:r>
              <a:rPr lang="ru-RU" sz="1000" b="1" dirty="0">
                <a:latin typeface="Century Gothic" panose="020B0502020202020204" pitchFamily="34" charset="0"/>
              </a:rPr>
              <a:t>общественно полезных целей </a:t>
            </a:r>
            <a:br>
              <a:rPr lang="ru-RU" sz="1000" b="1" dirty="0">
                <a:latin typeface="Century Gothic" panose="020B0502020202020204" pitchFamily="34" charset="0"/>
              </a:rPr>
            </a:br>
            <a:r>
              <a:rPr lang="ru-RU" sz="1000" b="1" dirty="0">
                <a:latin typeface="Century Gothic" panose="020B0502020202020204" pitchFamily="34" charset="0"/>
              </a:rPr>
              <a:t>и решение социальных проблем общества</a:t>
            </a:r>
            <a:endParaRPr lang="ru-RU" sz="1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0D88CC-29AE-4AD9-A00A-1A594C18B594}"/>
              </a:ext>
            </a:extLst>
          </p:cNvPr>
          <p:cNvSpPr/>
          <p:nvPr/>
        </p:nvSpPr>
        <p:spPr>
          <a:xfrm>
            <a:off x="2153296" y="4026021"/>
            <a:ext cx="27037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spcAft>
                <a:spcPts val="787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latin typeface="Century Gothic" panose="020B0502020202020204" pitchFamily="34" charset="0"/>
              </a:rPr>
              <a:t>Не менее 50% доходов – </a:t>
            </a:r>
            <a:br>
              <a:rPr lang="ru-RU" sz="900" dirty="0">
                <a:latin typeface="Century Gothic" panose="020B0502020202020204" pitchFamily="34" charset="0"/>
              </a:rPr>
            </a:br>
            <a:r>
              <a:rPr lang="ru-RU" sz="900" dirty="0">
                <a:latin typeface="Century Gothic" panose="020B0502020202020204" pitchFamily="34" charset="0"/>
              </a:rPr>
              <a:t>от деятельности, направленной на достижение общественно полезных целей и решение социальных проблем общества;</a:t>
            </a:r>
            <a:endParaRPr lang="ru-RU" sz="900" i="1" dirty="0"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ABCB9F-7EB0-435F-8B36-80E9B368AF20}"/>
              </a:ext>
            </a:extLst>
          </p:cNvPr>
          <p:cNvSpPr/>
          <p:nvPr/>
        </p:nvSpPr>
        <p:spPr>
          <a:xfrm>
            <a:off x="2145184" y="5102012"/>
            <a:ext cx="3104996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spcAft>
                <a:spcPts val="787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latin typeface="Century Gothic" panose="020B0502020202020204" pitchFamily="34" charset="0"/>
              </a:rPr>
              <a:t>Не менее 50% полученной прибыли направлено на осуществление такой деятельности в текущем году</a:t>
            </a:r>
            <a:r>
              <a:rPr lang="ru-RU" sz="900" i="1" dirty="0">
                <a:latin typeface="Century Gothic" panose="020B0502020202020204" pitchFamily="34" charset="0"/>
              </a:rPr>
              <a:t>.</a:t>
            </a:r>
            <a:r>
              <a:rPr lang="en-US" sz="900" i="1" dirty="0">
                <a:latin typeface="Century Gothic" panose="020B0502020202020204" pitchFamily="34" charset="0"/>
              </a:rPr>
              <a:t> </a:t>
            </a:r>
            <a:br>
              <a:rPr lang="ru-RU" sz="900" i="1" dirty="0">
                <a:latin typeface="Century Gothic" panose="020B0502020202020204" pitchFamily="34" charset="0"/>
              </a:rPr>
            </a:br>
            <a:br>
              <a:rPr lang="en-US" sz="200" i="1" dirty="0">
                <a:latin typeface="Century Gothic" panose="020B0502020202020204" pitchFamily="34" charset="0"/>
              </a:rPr>
            </a:br>
            <a:br>
              <a:rPr lang="ru-RU" sz="200" i="1" dirty="0">
                <a:latin typeface="Century Gothic" panose="020B0502020202020204" pitchFamily="34" charset="0"/>
              </a:rPr>
            </a:br>
            <a:r>
              <a:rPr lang="ru-RU" sz="900" i="1" dirty="0" err="1"/>
              <a:t>Справочно</a:t>
            </a:r>
            <a:r>
              <a:rPr lang="ru-RU" sz="900" i="1" dirty="0"/>
              <a:t>: условие по прибыли применяется только к организациям (прибыль не распределена между участниками, а направлена на развитие). К ИП условие не применяется.</a:t>
            </a:r>
            <a:endParaRPr lang="ru-RU" sz="900" i="1" dirty="0">
              <a:latin typeface="Century Gothic" panose="020B0502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5DCE221-0237-415F-9430-2BCDF5B1CEFF}"/>
              </a:ext>
            </a:extLst>
          </p:cNvPr>
          <p:cNvSpPr txBox="1"/>
          <p:nvPr/>
        </p:nvSpPr>
        <p:spPr>
          <a:xfrm>
            <a:off x="2831898" y="1963599"/>
            <a:ext cx="19100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87"/>
              </a:spcAft>
            </a:pP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Перечень и порядок заполнения документов, которые должны представлять в Уполномоченный орган данные заявители, приведен в Методических материалах и брошюре для заявителей </a:t>
            </a:r>
            <a:b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категории 4</a:t>
            </a:r>
            <a:endParaRPr lang="ru-RU" sz="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93AA244-6C44-4BE5-830E-7EDB0373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136" y="824415"/>
            <a:ext cx="2833925" cy="334689"/>
          </a:xfrm>
        </p:spPr>
        <p:txBody>
          <a:bodyPr vert="horz" lIns="53277" tIns="26638" rIns="53277" bIns="26638" rtlCol="0" anchor="ctr">
            <a:no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ВЫБОР КАТЕГОРИИ СОЦИАЛЬНОГО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ПРЕДПРИЯТИЯ</a:t>
            </a:r>
          </a:p>
        </p:txBody>
      </p:sp>
    </p:spTree>
    <p:extLst>
      <p:ext uri="{BB962C8B-B14F-4D97-AF65-F5344CB8AC3E}">
        <p14:creationId xmlns:p14="http://schemas.microsoft.com/office/powerpoint/2010/main" val="4131551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48056" y="615645"/>
            <a:ext cx="144000" cy="144000"/>
          </a:xfrm>
          <a:prstGeom prst="rect">
            <a:avLst/>
          </a:prstGeom>
          <a:solidFill>
            <a:srgbClr val="41A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Clr>
                <a:schemeClr val="bg1"/>
              </a:buClr>
              <a:buFont typeface="+mj-lt"/>
              <a:buAutoNum type="arabicPeriod"/>
            </a:pPr>
            <a:endParaRPr lang="ru-RU" dirty="0"/>
          </a:p>
        </p:txBody>
      </p:sp>
      <p:grpSp>
        <p:nvGrpSpPr>
          <p:cNvPr id="31" name="Group 5"/>
          <p:cNvGrpSpPr>
            <a:grpSpLocks noChangeAspect="1"/>
          </p:cNvGrpSpPr>
          <p:nvPr/>
        </p:nvGrpSpPr>
        <p:grpSpPr bwMode="auto">
          <a:xfrm>
            <a:off x="-139701" y="-253335"/>
            <a:ext cx="5467351" cy="800101"/>
            <a:chOff x="-89" y="3894"/>
            <a:chExt cx="3444" cy="504"/>
          </a:xfrm>
        </p:grpSpPr>
        <p:sp>
          <p:nvSpPr>
            <p:cNvPr id="1024" name="AutoShape 4"/>
            <p:cNvSpPr>
              <a:spLocks noChangeAspect="1" noChangeArrowheads="1" noTextEdit="1"/>
            </p:cNvSpPr>
            <p:nvPr/>
          </p:nvSpPr>
          <p:spPr bwMode="auto">
            <a:xfrm>
              <a:off x="-89" y="3894"/>
              <a:ext cx="3356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7" name="Freeform 7"/>
            <p:cNvSpPr>
              <a:spLocks/>
            </p:cNvSpPr>
            <p:nvPr/>
          </p:nvSpPr>
          <p:spPr bwMode="auto">
            <a:xfrm>
              <a:off x="0" y="4275"/>
              <a:ext cx="3355" cy="123"/>
            </a:xfrm>
            <a:custGeom>
              <a:avLst/>
              <a:gdLst>
                <a:gd name="T0" fmla="*/ 2196 w 2381"/>
                <a:gd name="T1" fmla="*/ 0 h 86"/>
                <a:gd name="T2" fmla="*/ 2191 w 2381"/>
                <a:gd name="T3" fmla="*/ 0 h 86"/>
                <a:gd name="T4" fmla="*/ 2156 w 2381"/>
                <a:gd name="T5" fmla="*/ 17 h 86"/>
                <a:gd name="T6" fmla="*/ 2107 w 2381"/>
                <a:gd name="T7" fmla="*/ 72 h 86"/>
                <a:gd name="T8" fmla="*/ 2104 w 2381"/>
                <a:gd name="T9" fmla="*/ 79 h 86"/>
                <a:gd name="T10" fmla="*/ 2100 w 2381"/>
                <a:gd name="T11" fmla="*/ 83 h 86"/>
                <a:gd name="T12" fmla="*/ 2094 w 2381"/>
                <a:gd name="T13" fmla="*/ 83 h 86"/>
                <a:gd name="T14" fmla="*/ 0 w 2381"/>
                <a:gd name="T15" fmla="*/ 83 h 86"/>
                <a:gd name="T16" fmla="*/ 0 w 2381"/>
                <a:gd name="T17" fmla="*/ 86 h 86"/>
                <a:gd name="T18" fmla="*/ 2381 w 2381"/>
                <a:gd name="T19" fmla="*/ 86 h 86"/>
                <a:gd name="T20" fmla="*/ 2381 w 2381"/>
                <a:gd name="T21" fmla="*/ 0 h 86"/>
                <a:gd name="T22" fmla="*/ 2196 w 2381"/>
                <a:gd name="T2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1" h="86">
                  <a:moveTo>
                    <a:pt x="2196" y="0"/>
                  </a:moveTo>
                  <a:cubicBezTo>
                    <a:pt x="2194" y="0"/>
                    <a:pt x="2193" y="0"/>
                    <a:pt x="2191" y="0"/>
                  </a:cubicBezTo>
                  <a:cubicBezTo>
                    <a:pt x="2177" y="2"/>
                    <a:pt x="2165" y="7"/>
                    <a:pt x="2156" y="17"/>
                  </a:cubicBezTo>
                  <a:cubicBezTo>
                    <a:pt x="2140" y="35"/>
                    <a:pt x="2123" y="54"/>
                    <a:pt x="2107" y="72"/>
                  </a:cubicBezTo>
                  <a:cubicBezTo>
                    <a:pt x="2105" y="74"/>
                    <a:pt x="2103" y="76"/>
                    <a:pt x="2104" y="79"/>
                  </a:cubicBezTo>
                  <a:cubicBezTo>
                    <a:pt x="2104" y="83"/>
                    <a:pt x="2103" y="83"/>
                    <a:pt x="2100" y="83"/>
                  </a:cubicBezTo>
                  <a:cubicBezTo>
                    <a:pt x="2098" y="83"/>
                    <a:pt x="2096" y="83"/>
                    <a:pt x="2094" y="83"/>
                  </a:cubicBezTo>
                  <a:cubicBezTo>
                    <a:pt x="1396" y="83"/>
                    <a:pt x="698" y="83"/>
                    <a:pt x="0" y="8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794" y="86"/>
                    <a:pt x="1587" y="86"/>
                    <a:pt x="2381" y="86"/>
                  </a:cubicBezTo>
                  <a:cubicBezTo>
                    <a:pt x="2381" y="0"/>
                    <a:pt x="2381" y="0"/>
                    <a:pt x="2381" y="0"/>
                  </a:cubicBezTo>
                  <a:cubicBezTo>
                    <a:pt x="2320" y="0"/>
                    <a:pt x="2258" y="0"/>
                    <a:pt x="2196" y="0"/>
                  </a:cubicBez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" name="Subtitle 2"/>
          <p:cNvSpPr txBox="1">
            <a:spLocks/>
          </p:cNvSpPr>
          <p:nvPr/>
        </p:nvSpPr>
        <p:spPr>
          <a:xfrm>
            <a:off x="442726" y="339330"/>
            <a:ext cx="2896910" cy="2428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365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272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909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545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182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818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64553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91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A7A9AC"/>
                </a:solidFill>
                <a:latin typeface="Century Gothic" panose="020B0502020202020204" pitchFamily="34" charset="0"/>
              </a:rPr>
              <a:t>Получение статуса социального предприятия</a:t>
            </a:r>
            <a:endParaRPr lang="en-US" dirty="0">
              <a:solidFill>
                <a:srgbClr val="A7A9AC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6983413"/>
            <a:ext cx="5337244" cy="0"/>
          </a:xfrm>
          <a:prstGeom prst="line">
            <a:avLst/>
          </a:prstGeom>
          <a:ln w="38100">
            <a:solidFill>
              <a:srgbClr val="C0DD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09A8C072-ABDD-44E4-A39B-41C3C9E48729}"/>
              </a:ext>
            </a:extLst>
          </p:cNvPr>
          <p:cNvSpPr txBox="1">
            <a:spLocks/>
          </p:cNvSpPr>
          <p:nvPr/>
        </p:nvSpPr>
        <p:spPr>
          <a:xfrm>
            <a:off x="4640070" y="282417"/>
            <a:ext cx="425303" cy="35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D1B7EA-F5D2-4488-80D0-F6195ACF024F}" type="slidenum">
              <a:rPr lang="ru-RU" sz="1100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11</a:t>
            </a:fld>
            <a:endParaRPr lang="ru-RU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EB80C9-D3F5-4F7E-B3C8-458937137E2A}"/>
              </a:ext>
            </a:extLst>
          </p:cNvPr>
          <p:cNvSpPr txBox="1"/>
          <p:nvPr/>
        </p:nvSpPr>
        <p:spPr>
          <a:xfrm>
            <a:off x="486661" y="549915"/>
            <a:ext cx="4569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787"/>
              </a:spcAft>
              <a:buClr>
                <a:schemeClr val="bg1"/>
              </a:buClr>
              <a:buFont typeface="+mj-lt"/>
              <a:buAutoNum type="arabicPeriod" startAt="2"/>
            </a:pPr>
            <a:r>
              <a:rPr lang="ru-RU" sz="1000" b="1" dirty="0">
                <a:latin typeface="Century Gothic" panose="020B0502020202020204" pitchFamily="34" charset="0"/>
              </a:rPr>
              <a:t>Осуществляемая деятельность должна относиться к одному или нескольким из следующих направлений: </a:t>
            </a:r>
          </a:p>
        </p:txBody>
      </p:sp>
      <p:graphicFrame>
        <p:nvGraphicFramePr>
          <p:cNvPr id="26" name="Таблица 6">
            <a:extLst>
              <a:ext uri="{FF2B5EF4-FFF2-40B4-BE49-F238E27FC236}">
                <a16:creationId xmlns:a16="http://schemas.microsoft.com/office/drawing/2014/main" id="{6D7CDF46-DE6E-4736-8403-EC4C8CB4FC48}"/>
              </a:ext>
            </a:extLst>
          </p:cNvPr>
          <p:cNvGraphicFramePr>
            <a:graphicFrameLocks noGrp="1"/>
          </p:cNvGraphicFramePr>
          <p:nvPr/>
        </p:nvGraphicFramePr>
        <p:xfrm>
          <a:off x="539751" y="966104"/>
          <a:ext cx="4248151" cy="4900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029">
                  <a:extLst>
                    <a:ext uri="{9D8B030D-6E8A-4147-A177-3AD203B41FA5}">
                      <a16:colId xmlns:a16="http://schemas.microsoft.com/office/drawing/2014/main" val="3063431463"/>
                    </a:ext>
                  </a:extLst>
                </a:gridCol>
                <a:gridCol w="1005260">
                  <a:extLst>
                    <a:ext uri="{9D8B030D-6E8A-4147-A177-3AD203B41FA5}">
                      <a16:colId xmlns:a16="http://schemas.microsoft.com/office/drawing/2014/main" val="258898934"/>
                    </a:ext>
                  </a:extLst>
                </a:gridCol>
                <a:gridCol w="3070862">
                  <a:extLst>
                    <a:ext uri="{9D8B030D-6E8A-4147-A177-3AD203B41FA5}">
                      <a16:colId xmlns:a16="http://schemas.microsoft.com/office/drawing/2014/main" val="4045226431"/>
                    </a:ext>
                  </a:extLst>
                </a:gridCol>
              </a:tblGrid>
              <a:tr h="2439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700" dirty="0">
                          <a:solidFill>
                            <a:srgbClr val="329960"/>
                          </a:solidFill>
                          <a:effectLst/>
                          <a:latin typeface="Century Gothic" panose="020B0502020202020204" pitchFamily="34" charset="0"/>
                        </a:rPr>
                        <a:t>№</a:t>
                      </a:r>
                      <a:endParaRPr lang="ru-RU" sz="700" dirty="0">
                        <a:solidFill>
                          <a:srgbClr val="329960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 anchor="ctr">
                    <a:lnT w="6350" cap="flat" cmpd="sng" algn="ctr">
                      <a:solidFill>
                        <a:srgbClr val="8B8B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700" dirty="0">
                          <a:solidFill>
                            <a:srgbClr val="939598"/>
                          </a:solidFill>
                          <a:effectLst/>
                          <a:latin typeface="Century Gothic" panose="020B0502020202020204" pitchFamily="34" charset="0"/>
                        </a:rPr>
                        <a:t>Направление деятельности</a:t>
                      </a:r>
                      <a:r>
                        <a:rPr lang="en-US" sz="700" dirty="0">
                          <a:solidFill>
                            <a:srgbClr val="939598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700" dirty="0">
                          <a:solidFill>
                            <a:srgbClr val="939598"/>
                          </a:solidFill>
                          <a:effectLst/>
                          <a:latin typeface="Century Gothic" panose="020B0502020202020204" pitchFamily="34" charset="0"/>
                        </a:rPr>
                        <a:t>*</a:t>
                      </a:r>
                      <a:endParaRPr lang="ru-RU" sz="700" dirty="0">
                        <a:solidFill>
                          <a:srgbClr val="93959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 anchor="ctr">
                    <a:lnT w="6350" cap="flat" cmpd="sng" algn="ctr">
                      <a:solidFill>
                        <a:srgbClr val="8B8B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700" dirty="0">
                          <a:solidFill>
                            <a:srgbClr val="939598"/>
                          </a:solidFill>
                          <a:effectLst/>
                          <a:latin typeface="Century Gothic" panose="020B0502020202020204" pitchFamily="34" charset="0"/>
                        </a:rPr>
                        <a:t>Примеры видов деятельности в соответствии с ОКВЭД2</a:t>
                      </a:r>
                      <a:endParaRPr lang="ru-RU" sz="700" dirty="0">
                        <a:solidFill>
                          <a:srgbClr val="93959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 anchor="ctr">
                    <a:lnT w="6350" cap="flat" cmpd="sng" algn="ctr">
                      <a:solidFill>
                        <a:srgbClr val="8B8B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342249"/>
                  </a:ext>
                </a:extLst>
              </a:tr>
              <a:tr h="5085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700" dirty="0">
                          <a:solidFill>
                            <a:srgbClr val="329960"/>
                          </a:solidFill>
                          <a:effectLst/>
                          <a:latin typeface="Century Gothic" panose="020B0502020202020204" pitchFamily="34" charset="0"/>
                        </a:rPr>
                        <a:t>1.</a:t>
                      </a:r>
                      <a:endParaRPr lang="ru-RU" sz="700" dirty="0">
                        <a:solidFill>
                          <a:srgbClr val="329960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 anchor="ctr">
                    <a:lnT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defTabSz="532729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Психолого-педагогические и иные услуги по укреплению семьи</a:t>
                      </a:r>
                      <a:endParaRPr lang="ru-RU" sz="7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1709" marR="11709" marT="36000" marB="36000" anchor="ctr">
                    <a:lnT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700" b="1" dirty="0">
                          <a:solidFill>
                            <a:srgbClr val="41AD49"/>
                          </a:solidFill>
                          <a:effectLst/>
                          <a:latin typeface="Century Gothic" panose="020B0502020202020204" pitchFamily="34" charset="0"/>
                        </a:rPr>
                        <a:t>85.1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 Образование общее; </a:t>
                      </a:r>
                      <a:r>
                        <a:rPr lang="ru-RU" sz="700" b="1" dirty="0">
                          <a:solidFill>
                            <a:srgbClr val="41AD49"/>
                          </a:solidFill>
                          <a:effectLst/>
                          <a:latin typeface="Century Gothic" panose="020B0502020202020204" pitchFamily="34" charset="0"/>
                        </a:rPr>
                        <a:t>86.10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 Деятельность больничных организаций; </a:t>
                      </a:r>
                      <a:r>
                        <a:rPr lang="ru-RU" sz="700" b="1" dirty="0">
                          <a:solidFill>
                            <a:srgbClr val="41AD49"/>
                          </a:solidFill>
                          <a:effectLst/>
                          <a:latin typeface="Century Gothic" panose="020B0502020202020204" pitchFamily="34" charset="0"/>
                        </a:rPr>
                        <a:t>88.9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 Предоставление прочих социальных услуг без обеспечения проживания</a:t>
                      </a:r>
                      <a:endParaRPr lang="ru-RU" sz="700" i="1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 anchor="ctr">
                    <a:lnT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736065"/>
                  </a:ext>
                </a:extLst>
              </a:tr>
              <a:tr h="487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700" dirty="0">
                          <a:solidFill>
                            <a:srgbClr val="329960"/>
                          </a:solidFill>
                          <a:effectLst/>
                          <a:latin typeface="Century Gothic" panose="020B0502020202020204" pitchFamily="34" charset="0"/>
                        </a:rPr>
                        <a:t>2.</a:t>
                      </a:r>
                      <a:endParaRPr lang="ru-RU" sz="700" dirty="0">
                        <a:solidFill>
                          <a:srgbClr val="329960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 anchor="ctr">
                    <a:lnT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532729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Организация отдыха и оздоровления детей</a:t>
                      </a:r>
                      <a:endParaRPr lang="ru-RU" sz="7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1709" marR="11709" marT="36000" marB="36000" anchor="ctr">
                    <a:lnT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700" b="1" dirty="0">
                          <a:solidFill>
                            <a:srgbClr val="41AD49"/>
                          </a:solidFill>
                          <a:effectLst/>
                          <a:latin typeface="Century Gothic" panose="020B0502020202020204" pitchFamily="34" charset="0"/>
                        </a:rPr>
                        <a:t>55.20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 Деятельность по предоставлению мест для краткосрочного проживания; </a:t>
                      </a:r>
                      <a:r>
                        <a:rPr lang="ru-RU" sz="700" b="1" dirty="0">
                          <a:solidFill>
                            <a:srgbClr val="41AD49"/>
                          </a:solidFill>
                          <a:effectLst/>
                          <a:latin typeface="Century Gothic" panose="020B0502020202020204" pitchFamily="34" charset="0"/>
                        </a:rPr>
                        <a:t>85.41.1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 Образование в области спорта и отдыха; </a:t>
                      </a:r>
                      <a:r>
                        <a:rPr lang="ru-RU" sz="700" b="1" dirty="0">
                          <a:solidFill>
                            <a:srgbClr val="41AD49"/>
                          </a:solidFill>
                          <a:effectLst/>
                          <a:latin typeface="Century Gothic" panose="020B0502020202020204" pitchFamily="34" charset="0"/>
                        </a:rPr>
                        <a:t>86.90.4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 Деятельность санаторно-курортных организаций; </a:t>
                      </a:r>
                      <a:r>
                        <a:rPr lang="ru-RU" sz="700" b="1" dirty="0">
                          <a:solidFill>
                            <a:srgbClr val="41AD49"/>
                          </a:solidFill>
                          <a:effectLst/>
                          <a:latin typeface="Century Gothic" panose="020B0502020202020204" pitchFamily="34" charset="0"/>
                        </a:rPr>
                        <a:t>93.1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 Деятельность в области спорта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 anchor="ctr">
                    <a:lnT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487792"/>
                  </a:ext>
                </a:extLst>
              </a:tr>
              <a:tr h="599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700" dirty="0">
                          <a:solidFill>
                            <a:srgbClr val="329960"/>
                          </a:solidFill>
                          <a:effectLst/>
                          <a:latin typeface="Century Gothic" panose="020B0502020202020204" pitchFamily="34" charset="0"/>
                        </a:rPr>
                        <a:t>3.</a:t>
                      </a:r>
                      <a:endParaRPr lang="ru-RU" sz="700" dirty="0">
                        <a:solidFill>
                          <a:srgbClr val="329960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 anchor="ctr">
                    <a:lnT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defTabSz="532729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Услуги в сфере дошкольного и общего образования, доп. образования детей</a:t>
                      </a:r>
                      <a:endParaRPr lang="ru-RU" sz="7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1709" marR="11709" marT="36000" marB="36000" anchor="ctr">
                    <a:lnT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700" b="1" dirty="0">
                          <a:solidFill>
                            <a:srgbClr val="41AD49"/>
                          </a:solidFill>
                          <a:effectLst/>
                          <a:latin typeface="Century Gothic" panose="020B0502020202020204" pitchFamily="34" charset="0"/>
                        </a:rPr>
                        <a:t>85.1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 Образование общее;</a:t>
                      </a:r>
                      <a:b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700" b="1" dirty="0">
                          <a:solidFill>
                            <a:srgbClr val="41AD49"/>
                          </a:solidFill>
                          <a:effectLst/>
                          <a:latin typeface="Century Gothic" panose="020B0502020202020204" pitchFamily="34" charset="0"/>
                        </a:rPr>
                        <a:t>85.4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 Образование дополнительное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 anchor="ctr">
                    <a:lnT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683710"/>
                  </a:ext>
                </a:extLst>
              </a:tr>
              <a:tr h="6966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700" dirty="0">
                          <a:solidFill>
                            <a:srgbClr val="329960"/>
                          </a:solidFill>
                          <a:effectLst/>
                          <a:latin typeface="Century Gothic" panose="020B0502020202020204" pitchFamily="34" charset="0"/>
                        </a:rPr>
                        <a:t>4.</a:t>
                      </a:r>
                      <a:endParaRPr lang="ru-RU" sz="700" dirty="0">
                        <a:solidFill>
                          <a:srgbClr val="329960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 anchor="ctr">
                    <a:lnT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532729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Оказание психолого-педагогической, медицинской и соц.</a:t>
                      </a:r>
                      <a:r>
                        <a:rPr lang="en-US" sz="7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7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помощи обучающимся</a:t>
                      </a:r>
                      <a:endParaRPr lang="ru-RU" sz="7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1709" marR="11709" marT="36000" marB="36000" anchor="ctr">
                    <a:lnT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700" b="1" dirty="0">
                          <a:solidFill>
                            <a:srgbClr val="41AD49"/>
                          </a:solidFill>
                          <a:effectLst/>
                          <a:latin typeface="Century Gothic" panose="020B0502020202020204" pitchFamily="34" charset="0"/>
                        </a:rPr>
                        <a:t>86.2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 Медицинская и стоматологическая практика; </a:t>
                      </a:r>
                      <a:r>
                        <a:rPr lang="ru-RU" sz="700" b="1" dirty="0">
                          <a:solidFill>
                            <a:srgbClr val="41AD49"/>
                          </a:solidFill>
                          <a:effectLst/>
                          <a:latin typeface="Century Gothic" panose="020B0502020202020204" pitchFamily="34" charset="0"/>
                        </a:rPr>
                        <a:t>86.90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 Деятельность в области медицины прочая; </a:t>
                      </a:r>
                      <a:r>
                        <a:rPr lang="ru-RU" sz="700" b="1" dirty="0">
                          <a:solidFill>
                            <a:srgbClr val="41AD49"/>
                          </a:solidFill>
                          <a:effectLst/>
                          <a:latin typeface="Century Gothic" panose="020B0502020202020204" pitchFamily="34" charset="0"/>
                        </a:rPr>
                        <a:t>87.1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 Деятельность по медицинскому уходу с обеспечением проживания; </a:t>
                      </a:r>
                      <a:r>
                        <a:rPr lang="ru-RU" sz="700" b="1" dirty="0">
                          <a:solidFill>
                            <a:srgbClr val="41AD49"/>
                          </a:solidFill>
                          <a:effectLst/>
                          <a:latin typeface="Century Gothic" panose="020B0502020202020204" pitchFamily="34" charset="0"/>
                        </a:rPr>
                        <a:t>87.2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 Деятельность по оказанию помощи на дому для лиц с ограниченными возможностями развития, душевнобольным</a:t>
                      </a: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и наркозависимым; </a:t>
                      </a:r>
                      <a:r>
                        <a:rPr lang="ru-RU" sz="700" b="1" dirty="0">
                          <a:solidFill>
                            <a:srgbClr val="41AD49"/>
                          </a:solidFill>
                          <a:effectLst/>
                          <a:latin typeface="Century Gothic" panose="020B0502020202020204" pitchFamily="34" charset="0"/>
                        </a:rPr>
                        <a:t>88.9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 Предоставление прочих соц. услуг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 anchor="ctr">
                    <a:lnT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93423"/>
                  </a:ext>
                </a:extLst>
              </a:tr>
              <a:tr h="487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700" dirty="0">
                          <a:solidFill>
                            <a:srgbClr val="41AD49"/>
                          </a:solidFill>
                          <a:effectLst/>
                          <a:latin typeface="Century Gothic" panose="020B0502020202020204" pitchFamily="34" charset="0"/>
                        </a:rPr>
                        <a:t>5.</a:t>
                      </a:r>
                      <a:endParaRPr lang="ru-RU" sz="700" dirty="0">
                        <a:solidFill>
                          <a:srgbClr val="41AD49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0" marB="0" anchor="ctr">
                    <a:lnT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defTabSz="532729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Обучение работников</a:t>
                      </a:r>
                      <a:r>
                        <a:rPr lang="en-US" sz="7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7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и добровольцев (волонтеров)</a:t>
                      </a:r>
                      <a:endParaRPr lang="ru-RU" sz="7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1709" marR="11709" marT="36000" marB="36000" anchor="ctr">
                    <a:lnT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700" b="1" dirty="0">
                          <a:solidFill>
                            <a:srgbClr val="41AD49"/>
                          </a:solidFill>
                          <a:effectLst/>
                          <a:latin typeface="Century Gothic" panose="020B0502020202020204" pitchFamily="34" charset="0"/>
                        </a:rPr>
                        <a:t>85.2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 Образование профессиональное; </a:t>
                      </a:r>
                      <a:r>
                        <a:rPr lang="ru-RU" sz="700" b="1" dirty="0">
                          <a:solidFill>
                            <a:srgbClr val="41AD49"/>
                          </a:solidFill>
                          <a:effectLst/>
                          <a:latin typeface="Century Gothic" panose="020B0502020202020204" pitchFamily="34" charset="0"/>
                        </a:rPr>
                        <a:t>85.3 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Обучение профессиональное; </a:t>
                      </a:r>
                      <a:r>
                        <a:rPr lang="ru-RU" sz="700" b="1" dirty="0">
                          <a:solidFill>
                            <a:srgbClr val="41AD49"/>
                          </a:solidFill>
                          <a:effectLst/>
                          <a:latin typeface="Century Gothic" panose="020B0502020202020204" pitchFamily="34" charset="0"/>
                        </a:rPr>
                        <a:t>85.42.1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 Деятельность школ подготовки водителей</a:t>
                      </a: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автотранспортных средств; </a:t>
                      </a:r>
                      <a:r>
                        <a:rPr lang="ru-RU" sz="700" b="1" dirty="0">
                          <a:solidFill>
                            <a:srgbClr val="41AD49"/>
                          </a:solidFill>
                          <a:effectLst/>
                          <a:latin typeface="Century Gothic" panose="020B0502020202020204" pitchFamily="34" charset="0"/>
                        </a:rPr>
                        <a:t>85.42.9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 Деятельность по дополнительному</a:t>
                      </a: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профессиональному образованию прочая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 anchor="ctr">
                    <a:lnT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098681"/>
                  </a:ext>
                </a:extLst>
              </a:tr>
              <a:tr h="4772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700" dirty="0">
                          <a:solidFill>
                            <a:srgbClr val="41AD49"/>
                          </a:solidFill>
                          <a:effectLst/>
                          <a:latin typeface="Century Gothic" panose="020B0502020202020204" pitchFamily="34" charset="0"/>
                        </a:rPr>
                        <a:t>6.</a:t>
                      </a:r>
                      <a:endParaRPr lang="ru-RU" sz="700" dirty="0">
                        <a:solidFill>
                          <a:srgbClr val="41AD49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0" marB="0" anchor="ctr">
                    <a:lnT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532729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Культурно-просветительская деятельность</a:t>
                      </a:r>
                      <a:endParaRPr lang="ru-RU" sz="7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1709" marR="11709" marT="36000" marB="36000" anchor="ctr">
                    <a:lnT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700" b="1" dirty="0">
                          <a:solidFill>
                            <a:srgbClr val="41AD49"/>
                          </a:solidFill>
                          <a:effectLst/>
                          <a:latin typeface="Century Gothic" panose="020B0502020202020204" pitchFamily="34" charset="0"/>
                        </a:rPr>
                        <a:t>32.99.8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 Производство изделий народных художественных промыслов; </a:t>
                      </a:r>
                      <a:r>
                        <a:rPr lang="ru-RU" sz="700" b="1" dirty="0">
                          <a:solidFill>
                            <a:srgbClr val="41AD49"/>
                          </a:solidFill>
                          <a:effectLst/>
                          <a:latin typeface="Century Gothic" panose="020B0502020202020204" pitchFamily="34" charset="0"/>
                        </a:rPr>
                        <a:t>85.41.9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 Образование дополнительное детей и взрослых прочее; </a:t>
                      </a:r>
                      <a:r>
                        <a:rPr lang="ru-RU" sz="700" b="1" dirty="0">
                          <a:solidFill>
                            <a:srgbClr val="41AD49"/>
                          </a:solidFill>
                          <a:effectLst/>
                          <a:latin typeface="Century Gothic" panose="020B0502020202020204" pitchFamily="34" charset="0"/>
                        </a:rPr>
                        <a:t>90.04.3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 Деятельность учреждений клубного типа; </a:t>
                      </a:r>
                      <a:r>
                        <a:rPr lang="ru-RU" sz="700" b="1" dirty="0">
                          <a:solidFill>
                            <a:srgbClr val="41AD49"/>
                          </a:solidFill>
                          <a:effectLst/>
                          <a:latin typeface="Century Gothic" panose="020B0502020202020204" pitchFamily="34" charset="0"/>
                        </a:rPr>
                        <a:t>91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 Деятельность библиотек, архивов, музеев и пр.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 anchor="ctr">
                    <a:lnT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412587"/>
                  </a:ext>
                </a:extLst>
              </a:tr>
              <a:tr h="5922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700" dirty="0">
                          <a:solidFill>
                            <a:srgbClr val="41AD49"/>
                          </a:solidFill>
                          <a:effectLst/>
                          <a:latin typeface="Century Gothic" panose="020B0502020202020204" pitchFamily="34" charset="0"/>
                        </a:rPr>
                        <a:t>7.</a:t>
                      </a:r>
                      <a:endParaRPr lang="ru-RU" sz="700" dirty="0">
                        <a:solidFill>
                          <a:srgbClr val="41AD49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0" marB="0" anchor="ctr">
                    <a:lnT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defTabSz="532729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Услуги, направленные на развитие меж-национального сотрудничества</a:t>
                      </a:r>
                      <a:endParaRPr lang="ru-RU" sz="7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1709" marR="11709" marT="36000" marB="36000" anchor="ctr">
                    <a:lnT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700" b="1" dirty="0">
                          <a:solidFill>
                            <a:srgbClr val="41AD49"/>
                          </a:solidFill>
                          <a:effectLst/>
                          <a:latin typeface="Century Gothic" panose="020B0502020202020204" pitchFamily="34" charset="0"/>
                        </a:rPr>
                        <a:t>94.99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 Деятельность прочих общественных организаций, не включенных в другие группировки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 anchor="ctr">
                    <a:lnT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278448"/>
                  </a:ext>
                </a:extLst>
              </a:tr>
              <a:tr h="8009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700" dirty="0">
                          <a:solidFill>
                            <a:srgbClr val="41AD49"/>
                          </a:solidFill>
                          <a:effectLst/>
                          <a:latin typeface="Century Gothic" panose="020B0502020202020204" pitchFamily="34" charset="0"/>
                        </a:rPr>
                        <a:t>8.</a:t>
                      </a:r>
                      <a:endParaRPr lang="ru-RU" sz="700" dirty="0">
                        <a:solidFill>
                          <a:srgbClr val="41AD49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0" marB="0" anchor="ctr">
                    <a:lnT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532729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Выпуск периодических печатных изданий</a:t>
                      </a:r>
                      <a:r>
                        <a:rPr lang="en-US" sz="7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7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и книжной продукции по образованию, науке и культуре</a:t>
                      </a:r>
                      <a:endParaRPr lang="ru-RU" sz="7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1709" marR="11709" marT="36000" marB="36000" anchor="ctr">
                    <a:lnT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700" b="1" dirty="0">
                          <a:solidFill>
                            <a:srgbClr val="41AD49"/>
                          </a:solidFill>
                          <a:effectLst/>
                          <a:latin typeface="Century Gothic" panose="020B0502020202020204" pitchFamily="34" charset="0"/>
                        </a:rPr>
                        <a:t>18.11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 Печатание газет; </a:t>
                      </a:r>
                      <a:b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700" b="1" dirty="0">
                          <a:solidFill>
                            <a:srgbClr val="41AD49"/>
                          </a:solidFill>
                          <a:effectLst/>
                          <a:latin typeface="Century Gothic" panose="020B0502020202020204" pitchFamily="34" charset="0"/>
                        </a:rPr>
                        <a:t>18.12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 Прочие виды полиграфической деятельности;</a:t>
                      </a:r>
                      <a:b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700" b="1" dirty="0">
                          <a:solidFill>
                            <a:srgbClr val="41AD49"/>
                          </a:solidFill>
                          <a:effectLst/>
                          <a:latin typeface="Century Gothic" panose="020B0502020202020204" pitchFamily="34" charset="0"/>
                        </a:rPr>
                        <a:t>18.13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 Изготовление печатных форм и подготовительная деятельность</a:t>
                      </a:r>
                      <a:b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ru-RU" sz="7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 anchor="ctr">
                    <a:lnT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741003"/>
                  </a:ext>
                </a:extLst>
              </a:tr>
            </a:tbl>
          </a:graphicData>
        </a:graphic>
      </p:graphicFrame>
      <p:sp>
        <p:nvSpPr>
          <p:cNvPr id="27" name="Rectangle 3">
            <a:extLst>
              <a:ext uri="{FF2B5EF4-FFF2-40B4-BE49-F238E27FC236}">
                <a16:creationId xmlns:a16="http://schemas.microsoft.com/office/drawing/2014/main" id="{6E8BC2D9-EF85-435D-A33C-3B15F37DC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02" y="5911780"/>
            <a:ext cx="4354700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7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*</a:t>
            </a:r>
            <a:r>
              <a:rPr kumimoji="0" lang="en-US" altLang="ru-RU" sz="7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7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Список направлений деятельности, которые может осуществлять заявитель, может быть расширен по решению субъекта Российской Федерации с учетом региональных особенностей.</a:t>
            </a:r>
            <a:endParaRPr kumimoji="0" lang="ru-RU" altLang="ru-RU" sz="7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CD23E1-B126-4275-8361-3F480762EA18}"/>
              </a:ext>
            </a:extLst>
          </p:cNvPr>
          <p:cNvSpPr txBox="1"/>
          <p:nvPr/>
        </p:nvSpPr>
        <p:spPr>
          <a:xfrm>
            <a:off x="442726" y="6267207"/>
            <a:ext cx="43315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ru-RU" sz="950" b="1" dirty="0">
                <a:solidFill>
                  <a:srgbClr val="A80000"/>
                </a:solidFill>
                <a:latin typeface="Century Gothic" panose="020B0502020202020204" pitchFamily="34" charset="0"/>
              </a:rPr>
              <a:t>Обратите внимание: </a:t>
            </a:r>
            <a:r>
              <a:rPr lang="ru-RU" sz="950" dirty="0">
                <a:latin typeface="Century Gothic" panose="020B0502020202020204" pitchFamily="34" charset="0"/>
              </a:rPr>
              <a:t>Если ваш ОКВЭД2, согласно данным ЕГРИП (ЕГРЮЛ), не соответствует ни одному из приведенных примеров, вы все равно можете подавать заявление по данному критерию. При этом настоятельно рекомендуется  предоставить Отчет о социальном воздействии.</a:t>
            </a:r>
            <a:endParaRPr lang="ru-RU" sz="95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924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2F8F54D-E3E1-47BC-BE89-8D0D8B89FFB6}"/>
              </a:ext>
            </a:extLst>
          </p:cNvPr>
          <p:cNvSpPr/>
          <p:nvPr/>
        </p:nvSpPr>
        <p:spPr>
          <a:xfrm>
            <a:off x="581738" y="1470203"/>
            <a:ext cx="144000" cy="144000"/>
          </a:xfrm>
          <a:prstGeom prst="rect">
            <a:avLst/>
          </a:prstGeom>
          <a:solidFill>
            <a:srgbClr val="41A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Clr>
                <a:schemeClr val="bg1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0A9629-F03D-40C1-B3CF-CE84296191D1}"/>
              </a:ext>
            </a:extLst>
          </p:cNvPr>
          <p:cNvSpPr/>
          <p:nvPr/>
        </p:nvSpPr>
        <p:spPr>
          <a:xfrm>
            <a:off x="581738" y="2529250"/>
            <a:ext cx="144000" cy="144000"/>
          </a:xfrm>
          <a:prstGeom prst="rect">
            <a:avLst/>
          </a:prstGeom>
          <a:solidFill>
            <a:srgbClr val="41A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Clr>
                <a:schemeClr val="bg1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9AA0CF-A5C8-462D-9521-89301C14CE13}"/>
              </a:ext>
            </a:extLst>
          </p:cNvPr>
          <p:cNvSpPr/>
          <p:nvPr/>
        </p:nvSpPr>
        <p:spPr>
          <a:xfrm>
            <a:off x="581738" y="3024065"/>
            <a:ext cx="144000" cy="144000"/>
          </a:xfrm>
          <a:prstGeom prst="rect">
            <a:avLst/>
          </a:prstGeom>
          <a:solidFill>
            <a:srgbClr val="41A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Clr>
                <a:schemeClr val="bg1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8DAA729-E27B-4E9C-873D-6EECD9C4BE2A}"/>
              </a:ext>
            </a:extLst>
          </p:cNvPr>
          <p:cNvSpPr/>
          <p:nvPr/>
        </p:nvSpPr>
        <p:spPr>
          <a:xfrm>
            <a:off x="581738" y="2187809"/>
            <a:ext cx="144000" cy="144000"/>
          </a:xfrm>
          <a:prstGeom prst="rect">
            <a:avLst/>
          </a:prstGeom>
          <a:solidFill>
            <a:srgbClr val="41A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Clr>
                <a:schemeClr val="bg1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F7F057D-E27A-4502-903B-5B8591DA8B85}"/>
              </a:ext>
            </a:extLst>
          </p:cNvPr>
          <p:cNvSpPr txBox="1"/>
          <p:nvPr/>
        </p:nvSpPr>
        <p:spPr>
          <a:xfrm>
            <a:off x="521336" y="1427745"/>
            <a:ext cx="4781688" cy="353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Clr>
                <a:schemeClr val="bg1"/>
              </a:buClr>
              <a:buAutoNum type="arabicPeriod"/>
            </a:pPr>
            <a:r>
              <a:rPr lang="ru-RU" sz="950" dirty="0">
                <a:latin typeface="Century Gothic" panose="020B0502020202020204" pitchFamily="34" charset="0"/>
              </a:rPr>
              <a:t>Заявление.</a:t>
            </a:r>
            <a:br>
              <a:rPr lang="ru-RU" sz="200" i="1" dirty="0">
                <a:latin typeface="Century Gothic" panose="020B0502020202020204" pitchFamily="34" charset="0"/>
              </a:rPr>
            </a:br>
            <a:r>
              <a:rPr lang="ru-RU" sz="800" i="1" dirty="0">
                <a:latin typeface="Century Gothic" panose="020B0502020202020204" pitchFamily="34" charset="0"/>
              </a:rPr>
              <a:t>Приложение 1 к Приказу. К заявлению можно</a:t>
            </a:r>
            <a:br>
              <a:rPr lang="ru-RU" sz="800" i="1" dirty="0">
                <a:latin typeface="Century Gothic" panose="020B0502020202020204" pitchFamily="34" charset="0"/>
              </a:rPr>
            </a:br>
            <a:r>
              <a:rPr lang="ru-RU" sz="800" i="1" dirty="0">
                <a:latin typeface="Century Gothic" panose="020B0502020202020204" pitchFamily="34" charset="0"/>
              </a:rPr>
              <a:t>приложить выписку из ЕГРЮЛ(ЕГРИП) и не </a:t>
            </a:r>
            <a:br>
              <a:rPr lang="ru-RU" sz="800" i="1" dirty="0">
                <a:latin typeface="Century Gothic" panose="020B0502020202020204" pitchFamily="34" charset="0"/>
              </a:rPr>
            </a:br>
            <a:r>
              <a:rPr lang="ru-RU" sz="800" i="1" dirty="0">
                <a:latin typeface="Century Gothic" panose="020B0502020202020204" pitchFamily="34" charset="0"/>
              </a:rPr>
              <a:t>заполнять поля со сведениями, </a:t>
            </a:r>
            <a:br>
              <a:rPr lang="ru-RU" sz="800" i="1" dirty="0">
                <a:latin typeface="Century Gothic" panose="020B0502020202020204" pitchFamily="34" charset="0"/>
              </a:rPr>
            </a:br>
            <a:r>
              <a:rPr lang="ru-RU" sz="800" i="1" dirty="0">
                <a:latin typeface="Century Gothic" panose="020B0502020202020204" pitchFamily="34" charset="0"/>
              </a:rPr>
              <a:t>содержащимися в выписке</a:t>
            </a:r>
            <a:endParaRPr lang="ru-RU" sz="950" i="1" dirty="0">
              <a:latin typeface="Century Gothic" panose="020B0502020202020204" pitchFamily="34" charset="0"/>
            </a:endParaRPr>
          </a:p>
          <a:p>
            <a:pPr marL="228600" indent="-228600">
              <a:spcAft>
                <a:spcPts val="600"/>
              </a:spcAft>
              <a:buClr>
                <a:schemeClr val="bg1"/>
              </a:buClr>
              <a:buFontTx/>
              <a:buAutoNum type="arabicPeriod"/>
            </a:pPr>
            <a:r>
              <a:rPr lang="ru-RU" sz="950" dirty="0">
                <a:latin typeface="Century Gothic" panose="020B0502020202020204" pitchFamily="34" charset="0"/>
              </a:rPr>
              <a:t>Отчет о социальном воздействии.</a:t>
            </a:r>
            <a:r>
              <a:rPr lang="en-US" sz="950" dirty="0">
                <a:latin typeface="Century Gothic" panose="020B0502020202020204" pitchFamily="34" charset="0"/>
              </a:rPr>
              <a:t> 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800" i="1" dirty="0">
                <a:latin typeface="Century Gothic" panose="020B0502020202020204" pitchFamily="34" charset="0"/>
              </a:rPr>
              <a:t>Приложение 2 к Приказу</a:t>
            </a:r>
          </a:p>
          <a:p>
            <a:pPr marL="228600" indent="-228600">
              <a:spcAft>
                <a:spcPts val="600"/>
              </a:spcAft>
              <a:buClr>
                <a:schemeClr val="bg1"/>
              </a:buClr>
              <a:buAutoNum type="arabicPeriod"/>
            </a:pPr>
            <a:r>
              <a:rPr lang="ru-RU" sz="950" dirty="0">
                <a:latin typeface="Century Gothic" panose="020B0502020202020204" pitchFamily="34" charset="0"/>
              </a:rPr>
              <a:t>Справка о доле доходов и о доле 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полученной чистой прибыли. 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800" i="1" dirty="0">
                <a:latin typeface="Century Gothic" panose="020B0502020202020204" pitchFamily="34" charset="0"/>
              </a:rPr>
              <a:t>Приложение 6 к Приказу</a:t>
            </a:r>
          </a:p>
          <a:p>
            <a:pPr marL="228600" indent="-228600">
              <a:spcAft>
                <a:spcPts val="600"/>
              </a:spcAft>
              <a:buClr>
                <a:schemeClr val="bg1"/>
              </a:buClr>
              <a:buAutoNum type="arabicPeriod"/>
            </a:pPr>
            <a:r>
              <a:rPr lang="ru-RU" sz="950" dirty="0">
                <a:latin typeface="Century Gothic" panose="020B0502020202020204" pitchFamily="34" charset="0"/>
              </a:rPr>
              <a:t>Сведения об осуществлении 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деятельности, направленной на 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достижение общественно полезных 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целей и способствующей решению 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социальных проблем общества.</a:t>
            </a:r>
            <a:br>
              <a:rPr lang="en-US" sz="950" dirty="0">
                <a:latin typeface="Century Gothic" panose="020B0502020202020204" pitchFamily="34" charset="0"/>
              </a:rPr>
            </a:br>
            <a:r>
              <a:rPr lang="ru-RU" sz="800" i="1" dirty="0">
                <a:solidFill>
                  <a:prstClr val="black"/>
                </a:solidFill>
                <a:latin typeface="Century Gothic" panose="020B0502020202020204" pitchFamily="34" charset="0"/>
              </a:rPr>
              <a:t>Приложение 8 к Приказу</a:t>
            </a:r>
            <a:endParaRPr lang="en-US" sz="950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  <a:buClr>
                <a:schemeClr val="bg1"/>
              </a:buClr>
            </a:pPr>
            <a:br>
              <a:rPr lang="ru-RU" sz="10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Также необходимо предоставить документ, удостоверяющий 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полномочия представителя заявителя (доверенность).</a:t>
            </a:r>
            <a:br>
              <a:rPr lang="ru-RU" sz="950" dirty="0">
                <a:latin typeface="Century Gothic" panose="020B0502020202020204" pitchFamily="34" charset="0"/>
              </a:rPr>
            </a:br>
            <a:endParaRPr lang="ru-RU" sz="400" dirty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950" b="1" i="1" dirty="0">
                <a:latin typeface="Century Gothic" panose="020B0502020202020204" pitchFamily="34" charset="0"/>
              </a:rPr>
              <a:t>Детальные инструкции по заполнению документов приведены</a:t>
            </a:r>
            <a:br>
              <a:rPr lang="ru-RU" sz="950" b="1" i="1" dirty="0">
                <a:latin typeface="Century Gothic" panose="020B0502020202020204" pitchFamily="34" charset="0"/>
              </a:rPr>
            </a:br>
            <a:r>
              <a:rPr lang="ru-RU" sz="950" b="1" i="1" dirty="0">
                <a:latin typeface="Century Gothic" panose="020B0502020202020204" pitchFamily="34" charset="0"/>
              </a:rPr>
              <a:t>в методических материалах для заявителей.</a:t>
            </a:r>
            <a:endParaRPr lang="ru-RU" sz="95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DE533DB1-5B76-4894-AE9F-9C405AFBD41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Слайд think-cell" r:id="rId6" imgW="473" imgH="473" progId="TCLayout.ActiveDocument.1">
                  <p:embed/>
                </p:oleObj>
              </mc:Choice>
              <mc:Fallback>
                <p:oleObj name="Слайд think-cell" r:id="rId6" imgW="473" imgH="473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DE533DB1-5B76-4894-AE9F-9C405AFBD4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88BC6E32-5693-43E4-80CD-A54DAAB8DA3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200" dirty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grpSp>
        <p:nvGrpSpPr>
          <p:cNvPr id="31" name="Group 5"/>
          <p:cNvGrpSpPr>
            <a:grpSpLocks noChangeAspect="1"/>
          </p:cNvGrpSpPr>
          <p:nvPr/>
        </p:nvGrpSpPr>
        <p:grpSpPr bwMode="auto">
          <a:xfrm>
            <a:off x="-139701" y="-253335"/>
            <a:ext cx="5467351" cy="800101"/>
            <a:chOff x="-89" y="3894"/>
            <a:chExt cx="3444" cy="504"/>
          </a:xfrm>
        </p:grpSpPr>
        <p:sp>
          <p:nvSpPr>
            <p:cNvPr id="1024" name="AutoShape 4"/>
            <p:cNvSpPr>
              <a:spLocks noChangeAspect="1" noChangeArrowheads="1" noTextEdit="1"/>
            </p:cNvSpPr>
            <p:nvPr/>
          </p:nvSpPr>
          <p:spPr bwMode="auto">
            <a:xfrm>
              <a:off x="-89" y="3894"/>
              <a:ext cx="3356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" name="Freeform 7"/>
            <p:cNvSpPr>
              <a:spLocks/>
            </p:cNvSpPr>
            <p:nvPr/>
          </p:nvSpPr>
          <p:spPr bwMode="auto">
            <a:xfrm>
              <a:off x="0" y="4275"/>
              <a:ext cx="3355" cy="123"/>
            </a:xfrm>
            <a:custGeom>
              <a:avLst/>
              <a:gdLst>
                <a:gd name="T0" fmla="*/ 2196 w 2381"/>
                <a:gd name="T1" fmla="*/ 0 h 86"/>
                <a:gd name="T2" fmla="*/ 2191 w 2381"/>
                <a:gd name="T3" fmla="*/ 0 h 86"/>
                <a:gd name="T4" fmla="*/ 2156 w 2381"/>
                <a:gd name="T5" fmla="*/ 17 h 86"/>
                <a:gd name="T6" fmla="*/ 2107 w 2381"/>
                <a:gd name="T7" fmla="*/ 72 h 86"/>
                <a:gd name="T8" fmla="*/ 2104 w 2381"/>
                <a:gd name="T9" fmla="*/ 79 h 86"/>
                <a:gd name="T10" fmla="*/ 2100 w 2381"/>
                <a:gd name="T11" fmla="*/ 83 h 86"/>
                <a:gd name="T12" fmla="*/ 2094 w 2381"/>
                <a:gd name="T13" fmla="*/ 83 h 86"/>
                <a:gd name="T14" fmla="*/ 0 w 2381"/>
                <a:gd name="T15" fmla="*/ 83 h 86"/>
                <a:gd name="T16" fmla="*/ 0 w 2381"/>
                <a:gd name="T17" fmla="*/ 86 h 86"/>
                <a:gd name="T18" fmla="*/ 2381 w 2381"/>
                <a:gd name="T19" fmla="*/ 86 h 86"/>
                <a:gd name="T20" fmla="*/ 2381 w 2381"/>
                <a:gd name="T21" fmla="*/ 0 h 86"/>
                <a:gd name="T22" fmla="*/ 2196 w 2381"/>
                <a:gd name="T2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1" h="86">
                  <a:moveTo>
                    <a:pt x="2196" y="0"/>
                  </a:moveTo>
                  <a:cubicBezTo>
                    <a:pt x="2194" y="0"/>
                    <a:pt x="2193" y="0"/>
                    <a:pt x="2191" y="0"/>
                  </a:cubicBezTo>
                  <a:cubicBezTo>
                    <a:pt x="2177" y="2"/>
                    <a:pt x="2165" y="7"/>
                    <a:pt x="2156" y="17"/>
                  </a:cubicBezTo>
                  <a:cubicBezTo>
                    <a:pt x="2140" y="35"/>
                    <a:pt x="2123" y="54"/>
                    <a:pt x="2107" y="72"/>
                  </a:cubicBezTo>
                  <a:cubicBezTo>
                    <a:pt x="2105" y="74"/>
                    <a:pt x="2103" y="76"/>
                    <a:pt x="2104" y="79"/>
                  </a:cubicBezTo>
                  <a:cubicBezTo>
                    <a:pt x="2104" y="83"/>
                    <a:pt x="2103" y="83"/>
                    <a:pt x="2100" y="83"/>
                  </a:cubicBezTo>
                  <a:cubicBezTo>
                    <a:pt x="2098" y="83"/>
                    <a:pt x="2096" y="83"/>
                    <a:pt x="2094" y="83"/>
                  </a:cubicBezTo>
                  <a:cubicBezTo>
                    <a:pt x="1396" y="83"/>
                    <a:pt x="698" y="83"/>
                    <a:pt x="0" y="8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794" y="86"/>
                    <a:pt x="1587" y="86"/>
                    <a:pt x="2381" y="86"/>
                  </a:cubicBezTo>
                  <a:cubicBezTo>
                    <a:pt x="2381" y="0"/>
                    <a:pt x="2381" y="0"/>
                    <a:pt x="2381" y="0"/>
                  </a:cubicBezTo>
                  <a:cubicBezTo>
                    <a:pt x="2320" y="0"/>
                    <a:pt x="2258" y="0"/>
                    <a:pt x="2196" y="0"/>
                  </a:cubicBez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09A8C072-ABDD-44E4-A39B-41C3C9E48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33096" y="8114221"/>
            <a:ext cx="425303" cy="350800"/>
          </a:xfrm>
        </p:spPr>
        <p:txBody>
          <a:bodyPr/>
          <a:lstStyle/>
          <a:p>
            <a:fld id="{1BD1B7EA-F5D2-4488-80D0-F6195ACF024F}" type="slidenum">
              <a:rPr lang="ru-RU" sz="1000" smtClean="0"/>
              <a:t>12</a:t>
            </a:fld>
            <a:endParaRPr lang="ru-RU" sz="10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42726" y="339330"/>
            <a:ext cx="2896910" cy="2428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365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272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909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545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182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818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64553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91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A7A9AC"/>
                </a:solidFill>
                <a:latin typeface="Century Gothic" panose="020B0502020202020204" pitchFamily="34" charset="0"/>
              </a:rPr>
              <a:t>Получение статуса социального предприятия</a:t>
            </a:r>
            <a:endParaRPr lang="en-US" dirty="0">
              <a:solidFill>
                <a:srgbClr val="A7A9AC"/>
              </a:solidFill>
            </a:endParaRPr>
          </a:p>
        </p:txBody>
      </p:sp>
      <p:sp>
        <p:nvSpPr>
          <p:cNvPr id="65" name="Slide Number Placeholder 3">
            <a:extLst>
              <a:ext uri="{FF2B5EF4-FFF2-40B4-BE49-F238E27FC236}">
                <a16:creationId xmlns:a16="http://schemas.microsoft.com/office/drawing/2014/main" id="{09A8C072-ABDD-44E4-A39B-41C3C9E48729}"/>
              </a:ext>
            </a:extLst>
          </p:cNvPr>
          <p:cNvSpPr txBox="1">
            <a:spLocks/>
          </p:cNvSpPr>
          <p:nvPr/>
        </p:nvSpPr>
        <p:spPr>
          <a:xfrm>
            <a:off x="4640070" y="282417"/>
            <a:ext cx="425303" cy="35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D1B7EA-F5D2-4488-80D0-F6195ACF024F}" type="slidenum">
              <a:rPr lang="ru-RU" sz="1100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12</a:t>
            </a:fld>
            <a:endParaRPr lang="ru-RU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0" y="6983413"/>
            <a:ext cx="5337244" cy="0"/>
          </a:xfrm>
          <a:prstGeom prst="line">
            <a:avLst/>
          </a:prstGeom>
          <a:ln w="38100">
            <a:solidFill>
              <a:srgbClr val="C0DD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E05911D-4B85-4206-AB3F-939B43C8F5F6}"/>
              </a:ext>
            </a:extLst>
          </p:cNvPr>
          <p:cNvSpPr txBox="1"/>
          <p:nvPr/>
        </p:nvSpPr>
        <p:spPr>
          <a:xfrm>
            <a:off x="1114965" y="5026083"/>
            <a:ext cx="2275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000" b="1" dirty="0">
                <a:latin typeface="Century Gothic" panose="020B0502020202020204" pitchFamily="34" charset="0"/>
              </a:rPr>
              <a:t>СРОКИ ПОДАЧИ ДОКУМЕНТОВ:</a:t>
            </a:r>
            <a:endParaRPr lang="ru-RU" sz="950" dirty="0">
              <a:latin typeface="Century Gothic" panose="020B0502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5BD9249-7B5D-474B-A25E-F5C75E41A54D}"/>
              </a:ext>
            </a:extLst>
          </p:cNvPr>
          <p:cNvGrpSpPr/>
          <p:nvPr/>
        </p:nvGrpSpPr>
        <p:grpSpPr>
          <a:xfrm>
            <a:off x="559862" y="5040085"/>
            <a:ext cx="536113" cy="539426"/>
            <a:chOff x="136537" y="6189672"/>
            <a:chExt cx="699576" cy="69957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0711502-A400-4278-A556-FF07B13F6CC1}"/>
                </a:ext>
              </a:extLst>
            </p:cNvPr>
            <p:cNvGrpSpPr/>
            <p:nvPr/>
          </p:nvGrpSpPr>
          <p:grpSpPr>
            <a:xfrm>
              <a:off x="202230" y="6240278"/>
              <a:ext cx="595489" cy="618544"/>
              <a:chOff x="202230" y="6240278"/>
              <a:chExt cx="595489" cy="618544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D924106-FCAF-4233-928F-F9FA049A08C4}"/>
                  </a:ext>
                </a:extLst>
              </p:cNvPr>
              <p:cNvSpPr/>
              <p:nvPr/>
            </p:nvSpPr>
            <p:spPr>
              <a:xfrm>
                <a:off x="202230" y="6300787"/>
                <a:ext cx="595489" cy="5580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A4DE5F1-63C0-4CC8-B613-913D3F92872C}"/>
                  </a:ext>
                </a:extLst>
              </p:cNvPr>
              <p:cNvSpPr/>
              <p:nvPr/>
            </p:nvSpPr>
            <p:spPr>
              <a:xfrm>
                <a:off x="202406" y="6240278"/>
                <a:ext cx="576263" cy="60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BBB8A8A-60A0-428C-9E5A-E8F3CE9AE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6537" y="6189672"/>
              <a:ext cx="699576" cy="699576"/>
            </a:xfrm>
            <a:prstGeom prst="rect">
              <a:avLst/>
            </a:prstGeom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5ABCC247-A12E-4D49-B19A-9774D2F563F9}"/>
              </a:ext>
            </a:extLst>
          </p:cNvPr>
          <p:cNvSpPr txBox="1"/>
          <p:nvPr/>
        </p:nvSpPr>
        <p:spPr>
          <a:xfrm>
            <a:off x="1134855" y="5272114"/>
            <a:ext cx="371203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950" dirty="0">
                <a:solidFill>
                  <a:srgbClr val="A80000"/>
                </a:solidFill>
                <a:latin typeface="Century Gothic" panose="020B0502020202020204" pitchFamily="34" charset="0"/>
              </a:rPr>
              <a:t>До 1 марта 2020 года  </a:t>
            </a:r>
            <a:r>
              <a:rPr lang="ru-RU" sz="950" dirty="0">
                <a:latin typeface="Century Gothic" panose="020B0502020202020204" pitchFamily="34" charset="0"/>
              </a:rPr>
              <a:t>– в целях признания социальным предприятием по состоянию на 1 апреля 2020 года.</a:t>
            </a:r>
            <a:endParaRPr lang="ru-RU" sz="950" b="1" i="1" dirty="0">
              <a:latin typeface="Century Gothic" panose="020B0502020202020204" pitchFamily="34" charset="0"/>
            </a:endParaRPr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950" dirty="0">
                <a:solidFill>
                  <a:srgbClr val="A80000"/>
                </a:solidFill>
                <a:latin typeface="Century Gothic" panose="020B0502020202020204" pitchFamily="34" charset="0"/>
              </a:rPr>
              <a:t>С 1 марта до 1 мая 2020 года </a:t>
            </a:r>
            <a:r>
              <a:rPr lang="ru-RU" sz="950" dirty="0">
                <a:latin typeface="Century Gothic" panose="020B0502020202020204" pitchFamily="34" charset="0"/>
              </a:rPr>
              <a:t>– в целях признания социальным предприятием по состоянию на 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1 июля 2020 года.</a:t>
            </a:r>
          </a:p>
          <a:p>
            <a:pPr>
              <a:spcAft>
                <a:spcPts val="600"/>
              </a:spcAft>
            </a:pPr>
            <a:r>
              <a:rPr lang="ru-RU" sz="800" i="1" dirty="0">
                <a:latin typeface="Century Gothic" panose="020B0502020202020204" pitchFamily="34" charset="0"/>
              </a:rPr>
              <a:t>В случае признания заявителя социальным предприятием по состоянию на 1 апреля, повторно подавать документы до </a:t>
            </a:r>
            <a:br>
              <a:rPr lang="ru-RU" sz="800" i="1" dirty="0">
                <a:latin typeface="Century Gothic" panose="020B0502020202020204" pitchFamily="34" charset="0"/>
              </a:rPr>
            </a:br>
            <a:r>
              <a:rPr lang="ru-RU" sz="800" i="1" dirty="0">
                <a:latin typeface="Century Gothic" panose="020B0502020202020204" pitchFamily="34" charset="0"/>
              </a:rPr>
              <a:t>1 мая в 2020 году не нужно.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C3F271B-D2D2-4BD3-A333-96D9861A8C1B}"/>
              </a:ext>
            </a:extLst>
          </p:cNvPr>
          <p:cNvSpPr txBox="1"/>
          <p:nvPr/>
        </p:nvSpPr>
        <p:spPr>
          <a:xfrm>
            <a:off x="1169168" y="6735290"/>
            <a:ext cx="327215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950" dirty="0">
                <a:solidFill>
                  <a:srgbClr val="A80000"/>
                </a:solidFill>
                <a:latin typeface="Century Gothic" panose="020B0502020202020204" pitchFamily="34" charset="0"/>
              </a:rPr>
              <a:t>С 2021 года и в последующие годы – до 1 мая. </a:t>
            </a:r>
            <a:endParaRPr lang="ru-RU" sz="950" i="1" dirty="0">
              <a:latin typeface="Century Gothic" panose="020B0502020202020204" pitchFamily="34" charset="0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B41C0E24-DE1F-4B7F-B3C2-0AEF7DEE0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05" y="757382"/>
            <a:ext cx="4134359" cy="334689"/>
          </a:xfrm>
        </p:spPr>
        <p:txBody>
          <a:bodyPr vert="horz" lIns="53277" tIns="26638" rIns="53277" bIns="26638" rtlCol="0" anchor="ctr">
            <a:no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КАКИЕ ДОКУМЕНТЫ НЕОБХОДИМО ПРЕДОСТАВИТЬ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В УПОЛНОМОЧЕННЫЙ ОРГАН ДЛЯ ПОЛУЧЕНИЯ СТАТУСА СОЦИАЛЬНОГО ПРЕДПРИЯТИЯ?</a:t>
            </a:r>
          </a:p>
        </p:txBody>
      </p:sp>
      <p:sp>
        <p:nvSpPr>
          <p:cNvPr id="61" name="Прямоугольник 3">
            <a:extLst>
              <a:ext uri="{FF2B5EF4-FFF2-40B4-BE49-F238E27FC236}">
                <a16:creationId xmlns:a16="http://schemas.microsoft.com/office/drawing/2014/main" id="{A463BFE7-B66B-4D2B-AC60-EE502ECFED7A}"/>
              </a:ext>
            </a:extLst>
          </p:cNvPr>
          <p:cNvSpPr/>
          <p:nvPr/>
        </p:nvSpPr>
        <p:spPr>
          <a:xfrm>
            <a:off x="442726" y="1197725"/>
            <a:ext cx="18101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787"/>
              </a:spcAft>
            </a:pPr>
            <a:r>
              <a:rPr lang="ru-RU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КОМПЛЕКТ ДОКУМЕНТОВ: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36EC164-CF79-4FC1-B86A-2D7BFB0A0065}"/>
              </a:ext>
            </a:extLst>
          </p:cNvPr>
          <p:cNvGrpSpPr/>
          <p:nvPr/>
        </p:nvGrpSpPr>
        <p:grpSpPr>
          <a:xfrm>
            <a:off x="3339635" y="1224269"/>
            <a:ext cx="1988016" cy="2847497"/>
            <a:chOff x="3339635" y="1224269"/>
            <a:chExt cx="1988016" cy="2847497"/>
          </a:xfrm>
        </p:grpSpPr>
        <p:sp>
          <p:nvSpPr>
            <p:cNvPr id="44" name="Rectangle 4">
              <a:extLst>
                <a:ext uri="{FF2B5EF4-FFF2-40B4-BE49-F238E27FC236}">
                  <a16:creationId xmlns:a16="http://schemas.microsoft.com/office/drawing/2014/main" id="{02B8AAAE-1D7D-490A-B5B7-C70F7D8216E3}"/>
                </a:ext>
              </a:extLst>
            </p:cNvPr>
            <p:cNvSpPr/>
            <p:nvPr/>
          </p:nvSpPr>
          <p:spPr>
            <a:xfrm>
              <a:off x="3339635" y="1224269"/>
              <a:ext cx="1988015" cy="1229028"/>
            </a:xfrm>
            <a:prstGeom prst="rect">
              <a:avLst/>
            </a:prstGeom>
            <a:solidFill>
              <a:srgbClr val="74B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28">
              <a:extLst>
                <a:ext uri="{FF2B5EF4-FFF2-40B4-BE49-F238E27FC236}">
                  <a16:creationId xmlns:a16="http://schemas.microsoft.com/office/drawing/2014/main" id="{D454E189-0252-4450-AACB-AE480F6CBE67}"/>
                </a:ext>
              </a:extLst>
            </p:cNvPr>
            <p:cNvSpPr/>
            <p:nvPr/>
          </p:nvSpPr>
          <p:spPr>
            <a:xfrm>
              <a:off x="3420430" y="1252641"/>
              <a:ext cx="185711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Рекомендован-</a:t>
              </a:r>
              <a:b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ru-RU" sz="9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ные</a:t>
              </a: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формы </a:t>
              </a:r>
            </a:p>
            <a:p>
              <a:pPr lvl="0"/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документов </a:t>
              </a:r>
              <a:b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утверждены </a:t>
              </a:r>
              <a:b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Приказом </a:t>
              </a:r>
              <a:b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Минэкономразвития России от 29 ноября 2019 г. № 773 (далее – Приказ)</a:t>
              </a:r>
              <a:endParaRPr lang="ru-RU" sz="9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47" name="Рисунок 29">
              <a:extLst>
                <a:ext uri="{FF2B5EF4-FFF2-40B4-BE49-F238E27FC236}">
                  <a16:creationId xmlns:a16="http://schemas.microsoft.com/office/drawing/2014/main" id="{A363B327-EC35-4E23-B77C-117AF8B89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86177" y="1272067"/>
              <a:ext cx="693155" cy="693155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6FFB67D-716B-48C1-B491-7C2A650D8319}"/>
                </a:ext>
              </a:extLst>
            </p:cNvPr>
            <p:cNvSpPr/>
            <p:nvPr/>
          </p:nvSpPr>
          <p:spPr>
            <a:xfrm>
              <a:off x="3339636" y="2547124"/>
              <a:ext cx="1988015" cy="1524642"/>
            </a:xfrm>
            <a:prstGeom prst="rect">
              <a:avLst/>
            </a:prstGeom>
            <a:solidFill>
              <a:srgbClr val="2A7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highlight>
                  <a:srgbClr val="329960"/>
                </a:highlight>
              </a:endParaRPr>
            </a:p>
          </p:txBody>
        </p:sp>
        <p:sp>
          <p:nvSpPr>
            <p:cNvPr id="62" name="Rectangle: Single Corner Rounded 25">
              <a:extLst>
                <a:ext uri="{FF2B5EF4-FFF2-40B4-BE49-F238E27FC236}">
                  <a16:creationId xmlns:a16="http://schemas.microsoft.com/office/drawing/2014/main" id="{929114AA-1272-4EDF-AC92-EC6653772FF2}"/>
                </a:ext>
              </a:extLst>
            </p:cNvPr>
            <p:cNvSpPr/>
            <p:nvPr/>
          </p:nvSpPr>
          <p:spPr>
            <a:xfrm>
              <a:off x="3450910" y="2605786"/>
              <a:ext cx="1833376" cy="1425343"/>
            </a:xfrm>
            <a:prstGeom prst="round1Rect">
              <a:avLst/>
            </a:prstGeom>
            <a:noFill/>
            <a:ln>
              <a:noFill/>
              <a:prstDash val="lgDash"/>
            </a:ln>
          </p:spPr>
          <p:txBody>
            <a:bodyPr rot="0" spcFirstLastPara="0" vertOverflow="overflow" horzOverflow="overflow" vert="horz" wrap="square" lIns="39957" tIns="19979" rIns="39957" bIns="19979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Всю актуальную </a:t>
              </a:r>
              <a:b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информацию о </a:t>
              </a:r>
              <a:b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признании МСП </a:t>
              </a:r>
              <a:b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социальными </a:t>
              </a:r>
              <a:b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предприятиями и </a:t>
              </a:r>
              <a:b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доступных мерах </a:t>
              </a:r>
              <a:b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поддержки можно узнать на информационном портале «Новый бизнес: социальное </a:t>
              </a:r>
            </a:p>
            <a:p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предпринимательство»</a:t>
              </a: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A53C5839-ACE9-4B78-B1D5-3F777642F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86177" y="2629670"/>
              <a:ext cx="693155" cy="698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4879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87C70402-2360-4117-BED3-1010E3EF33E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04849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Слайд think-cell" r:id="rId6" imgW="473" imgH="473" progId="TCLayout.ActiveDocument.1">
                  <p:embed/>
                </p:oleObj>
              </mc:Choice>
              <mc:Fallback>
                <p:oleObj name="Слайд think-cell" r:id="rId6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CDBF0412-899C-4386-9742-B3C55835C02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200" dirty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30830" y="4970783"/>
            <a:ext cx="162000" cy="162000"/>
          </a:xfrm>
          <a:prstGeom prst="rect">
            <a:avLst/>
          </a:prstGeom>
          <a:solidFill>
            <a:srgbClr val="329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533555" y="3560064"/>
            <a:ext cx="162000" cy="162000"/>
          </a:xfrm>
          <a:prstGeom prst="rect">
            <a:avLst/>
          </a:prstGeom>
          <a:solidFill>
            <a:srgbClr val="329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Rectangle 29"/>
          <p:cNvSpPr/>
          <p:nvPr/>
        </p:nvSpPr>
        <p:spPr>
          <a:xfrm>
            <a:off x="533555" y="2120454"/>
            <a:ext cx="162000" cy="162000"/>
          </a:xfrm>
          <a:prstGeom prst="rect">
            <a:avLst/>
          </a:prstGeom>
          <a:solidFill>
            <a:srgbClr val="329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57006A-B5B2-4080-92BA-1BD0ABB63F7B}"/>
              </a:ext>
            </a:extLst>
          </p:cNvPr>
          <p:cNvSpPr txBox="1"/>
          <p:nvPr/>
        </p:nvSpPr>
        <p:spPr>
          <a:xfrm>
            <a:off x="470291" y="1400813"/>
            <a:ext cx="4454134" cy="4496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87"/>
              </a:spcAft>
            </a:pPr>
            <a:r>
              <a:rPr lang="ru-RU" sz="950" dirty="0">
                <a:latin typeface="Century Gothic" panose="020B0502020202020204" pitchFamily="34" charset="0"/>
              </a:rPr>
              <a:t>В течение 1 месяца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после подачи документов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в Уполномоченный орган:</a:t>
            </a:r>
            <a:br>
              <a:rPr lang="ru-RU" sz="950" dirty="0">
                <a:latin typeface="Century Gothic" panose="020B0502020202020204" pitchFamily="34" charset="0"/>
              </a:rPr>
            </a:br>
            <a:endParaRPr lang="ru-RU" sz="950" dirty="0">
              <a:latin typeface="Century Gothic" panose="020B0502020202020204" pitchFamily="34" charset="0"/>
            </a:endParaRPr>
          </a:p>
          <a:p>
            <a:pPr marL="228600" indent="-228600">
              <a:spcAft>
                <a:spcPts val="787"/>
              </a:spcAft>
              <a:buClr>
                <a:schemeClr val="bg1"/>
              </a:buClr>
              <a:buAutoNum type="arabicPeriod"/>
            </a:pPr>
            <a:r>
              <a:rPr lang="ru-RU" sz="950" dirty="0">
                <a:latin typeface="Century Gothic" panose="020B0502020202020204" pitchFamily="34" charset="0"/>
              </a:rPr>
              <a:t>Уполномоченный орган 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обработает представленные 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документы и направит материалы в Комиссию по рассмотрению вопросов признания субъектов МСП социальными предприятиями.</a:t>
            </a:r>
            <a:br>
              <a:rPr lang="ru-RU" sz="950" dirty="0">
                <a:latin typeface="Century Gothic" panose="020B0502020202020204" pitchFamily="34" charset="0"/>
              </a:rPr>
            </a:br>
            <a:br>
              <a:rPr lang="ru-RU" sz="30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Если пакет документов некомплектен или в документах есть противоречия, Уполномоченный орган может связаться с заявителем и запросить недостающие документы или пояснения.</a:t>
            </a:r>
            <a:br>
              <a:rPr lang="ru-RU" sz="950" dirty="0">
                <a:latin typeface="Century Gothic" panose="020B0502020202020204" pitchFamily="34" charset="0"/>
              </a:rPr>
            </a:br>
            <a:endParaRPr lang="ru-RU" sz="950" dirty="0">
              <a:latin typeface="Century Gothic" panose="020B0502020202020204" pitchFamily="34" charset="0"/>
            </a:endParaRPr>
          </a:p>
          <a:p>
            <a:pPr marL="228600" indent="-228600">
              <a:spcAft>
                <a:spcPts val="787"/>
              </a:spcAft>
              <a:buClr>
                <a:schemeClr val="bg1"/>
              </a:buClr>
              <a:buFontTx/>
              <a:buAutoNum type="arabicPeriod"/>
            </a:pPr>
            <a:r>
              <a:rPr lang="ru-RU" sz="950" dirty="0">
                <a:latin typeface="Century Gothic" panose="020B0502020202020204" pitchFamily="34" charset="0"/>
              </a:rPr>
              <a:t>На заседании Комиссии будут рассмотрены материалы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на предмет соответствия вашей организации/ИП условиям отнесения к социальным предприятиям.</a:t>
            </a:r>
            <a:br>
              <a:rPr lang="ru-RU" sz="950" dirty="0">
                <a:latin typeface="Century Gothic" panose="020B0502020202020204" pitchFamily="34" charset="0"/>
              </a:rPr>
            </a:b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Если из представленных документов не однозначно понятно, соответствует  ли деятельность вашей организации/ИП условиям признания социальным предприятием, вас могут пригласить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на заседание Комиссии для обсуждения вашей деятельности.</a:t>
            </a:r>
            <a:br>
              <a:rPr lang="ru-RU" sz="950" dirty="0">
                <a:latin typeface="Century Gothic" panose="020B0502020202020204" pitchFamily="34" charset="0"/>
              </a:rPr>
            </a:br>
            <a:endParaRPr lang="ru-RU" sz="950" dirty="0">
              <a:latin typeface="Century Gothic" panose="020B0502020202020204" pitchFamily="34" charset="0"/>
            </a:endParaRPr>
          </a:p>
          <a:p>
            <a:pPr marL="228600" indent="-228600">
              <a:spcAft>
                <a:spcPts val="787"/>
              </a:spcAft>
              <a:buClr>
                <a:schemeClr val="bg1"/>
              </a:buClr>
              <a:buAutoNum type="arabicPeriod"/>
            </a:pPr>
            <a:r>
              <a:rPr lang="ru-RU" sz="950" dirty="0">
                <a:latin typeface="Century Gothic" panose="020B0502020202020204" pitchFamily="34" charset="0"/>
              </a:rPr>
              <a:t>По результатам заседания Комиссии Уполномоченный орган примет решение о признании вашей организации/ИП социальным предприятием и уведомит вас о принятом решении.</a:t>
            </a:r>
          </a:p>
          <a:p>
            <a:pPr>
              <a:spcAft>
                <a:spcPts val="787"/>
              </a:spcAft>
              <a:buClr>
                <a:schemeClr val="bg1"/>
              </a:buClr>
            </a:pPr>
            <a:endParaRPr lang="ru-RU" sz="950" dirty="0">
              <a:latin typeface="Century Gothic" panose="020B0502020202020204" pitchFamily="34" charset="0"/>
            </a:endParaRPr>
          </a:p>
        </p:txBody>
      </p:sp>
      <p:sp>
        <p:nvSpPr>
          <p:cNvPr id="26" name="Rectangle 20"/>
          <p:cNvSpPr/>
          <p:nvPr/>
        </p:nvSpPr>
        <p:spPr>
          <a:xfrm>
            <a:off x="2880099" y="-4"/>
            <a:ext cx="2473839" cy="2142067"/>
          </a:xfrm>
          <a:custGeom>
            <a:avLst/>
            <a:gdLst>
              <a:gd name="connsiteX0" fmla="*/ 0 w 2667459"/>
              <a:gd name="connsiteY0" fmla="*/ 0 h 5818909"/>
              <a:gd name="connsiteX1" fmla="*/ 2667459 w 2667459"/>
              <a:gd name="connsiteY1" fmla="*/ 0 h 5818909"/>
              <a:gd name="connsiteX2" fmla="*/ 2667459 w 2667459"/>
              <a:gd name="connsiteY2" fmla="*/ 5818909 h 5818909"/>
              <a:gd name="connsiteX3" fmla="*/ 0 w 2667459"/>
              <a:gd name="connsiteY3" fmla="*/ 5818909 h 5818909"/>
              <a:gd name="connsiteX4" fmla="*/ 0 w 2667459"/>
              <a:gd name="connsiteY4" fmla="*/ 0 h 5818909"/>
              <a:gd name="connsiteX0" fmla="*/ 0 w 2667459"/>
              <a:gd name="connsiteY0" fmla="*/ 12032 h 5830941"/>
              <a:gd name="connsiteX1" fmla="*/ 1129756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2032 h 5830941"/>
              <a:gd name="connsiteX0" fmla="*/ 0 w 2667459"/>
              <a:gd name="connsiteY0" fmla="*/ 1792706 h 5830941"/>
              <a:gd name="connsiteX1" fmla="*/ 1129756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49352 w 2667459"/>
              <a:gd name="connsiteY2" fmla="*/ 2979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22192 w 2667459"/>
              <a:gd name="connsiteY2" fmla="*/ 2979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22344"/>
              <a:gd name="connsiteY0" fmla="*/ 1792706 h 5830941"/>
              <a:gd name="connsiteX1" fmla="*/ 1045535 w 2622344"/>
              <a:gd name="connsiteY1" fmla="*/ 0 h 5830941"/>
              <a:gd name="connsiteX2" fmla="*/ 2622192 w 2622344"/>
              <a:gd name="connsiteY2" fmla="*/ 2979 h 5830941"/>
              <a:gd name="connsiteX3" fmla="*/ 2459230 w 2622344"/>
              <a:gd name="connsiteY3" fmla="*/ 5812834 h 5830941"/>
              <a:gd name="connsiteX4" fmla="*/ 0 w 2622344"/>
              <a:gd name="connsiteY4" fmla="*/ 5830941 h 5830941"/>
              <a:gd name="connsiteX5" fmla="*/ 0 w 2622344"/>
              <a:gd name="connsiteY5" fmla="*/ 1792706 h 5830941"/>
              <a:gd name="connsiteX0" fmla="*/ 0 w 2622352"/>
              <a:gd name="connsiteY0" fmla="*/ 1792706 h 5839995"/>
              <a:gd name="connsiteX1" fmla="*/ 1045535 w 2622352"/>
              <a:gd name="connsiteY1" fmla="*/ 0 h 5839995"/>
              <a:gd name="connsiteX2" fmla="*/ 2622192 w 2622352"/>
              <a:gd name="connsiteY2" fmla="*/ 2979 h 5839995"/>
              <a:gd name="connsiteX3" fmla="*/ 2468283 w 2622352"/>
              <a:gd name="connsiteY3" fmla="*/ 5839995 h 5839995"/>
              <a:gd name="connsiteX4" fmla="*/ 0 w 2622352"/>
              <a:gd name="connsiteY4" fmla="*/ 5830941 h 5839995"/>
              <a:gd name="connsiteX5" fmla="*/ 0 w 2622352"/>
              <a:gd name="connsiteY5" fmla="*/ 1792706 h 5839995"/>
              <a:gd name="connsiteX0" fmla="*/ 0 w 2468283"/>
              <a:gd name="connsiteY0" fmla="*/ 1792706 h 5839995"/>
              <a:gd name="connsiteX1" fmla="*/ 1045535 w 2468283"/>
              <a:gd name="connsiteY1" fmla="*/ 0 h 5839995"/>
              <a:gd name="connsiteX2" fmla="*/ 2305321 w 2468283"/>
              <a:gd name="connsiteY2" fmla="*/ 2979 h 5839995"/>
              <a:gd name="connsiteX3" fmla="*/ 2468283 w 2468283"/>
              <a:gd name="connsiteY3" fmla="*/ 5839995 h 5839995"/>
              <a:gd name="connsiteX4" fmla="*/ 0 w 2468283"/>
              <a:gd name="connsiteY4" fmla="*/ 5830941 h 5839995"/>
              <a:gd name="connsiteX5" fmla="*/ 0 w 2468283"/>
              <a:gd name="connsiteY5" fmla="*/ 1792706 h 5839995"/>
              <a:gd name="connsiteX0" fmla="*/ 0 w 2487192"/>
              <a:gd name="connsiteY0" fmla="*/ 1792706 h 5839995"/>
              <a:gd name="connsiteX1" fmla="*/ 1045535 w 2487192"/>
              <a:gd name="connsiteY1" fmla="*/ 0 h 5839995"/>
              <a:gd name="connsiteX2" fmla="*/ 2486390 w 2487192"/>
              <a:gd name="connsiteY2" fmla="*/ 2979 h 5839995"/>
              <a:gd name="connsiteX3" fmla="*/ 2468283 w 2487192"/>
              <a:gd name="connsiteY3" fmla="*/ 5839995 h 5839995"/>
              <a:gd name="connsiteX4" fmla="*/ 0 w 2487192"/>
              <a:gd name="connsiteY4" fmla="*/ 5830941 h 5839995"/>
              <a:gd name="connsiteX5" fmla="*/ 0 w 2487192"/>
              <a:gd name="connsiteY5" fmla="*/ 1792706 h 5839995"/>
              <a:gd name="connsiteX0" fmla="*/ 0 w 2487192"/>
              <a:gd name="connsiteY0" fmla="*/ 1792706 h 5839995"/>
              <a:gd name="connsiteX1" fmla="*/ 1045535 w 2487192"/>
              <a:gd name="connsiteY1" fmla="*/ 0 h 5839995"/>
              <a:gd name="connsiteX2" fmla="*/ 2486390 w 2487192"/>
              <a:gd name="connsiteY2" fmla="*/ 2979 h 5839995"/>
              <a:gd name="connsiteX3" fmla="*/ 2468283 w 2487192"/>
              <a:gd name="connsiteY3" fmla="*/ 5839995 h 5839995"/>
              <a:gd name="connsiteX4" fmla="*/ 0 w 2487192"/>
              <a:gd name="connsiteY4" fmla="*/ 5830941 h 5839995"/>
              <a:gd name="connsiteX5" fmla="*/ 0 w 2487192"/>
              <a:gd name="connsiteY5" fmla="*/ 1792706 h 5839995"/>
              <a:gd name="connsiteX0" fmla="*/ 0 w 2478433"/>
              <a:gd name="connsiteY0" fmla="*/ 1792706 h 5839995"/>
              <a:gd name="connsiteX1" fmla="*/ 1045535 w 2478433"/>
              <a:gd name="connsiteY1" fmla="*/ 0 h 5839995"/>
              <a:gd name="connsiteX2" fmla="*/ 2477337 w 2478433"/>
              <a:gd name="connsiteY2" fmla="*/ 2979 h 5839995"/>
              <a:gd name="connsiteX3" fmla="*/ 2468283 w 2478433"/>
              <a:gd name="connsiteY3" fmla="*/ 5839995 h 5839995"/>
              <a:gd name="connsiteX4" fmla="*/ 0 w 2478433"/>
              <a:gd name="connsiteY4" fmla="*/ 5830941 h 5839995"/>
              <a:gd name="connsiteX5" fmla="*/ 0 w 2478433"/>
              <a:gd name="connsiteY5" fmla="*/ 1792706 h 5839995"/>
              <a:gd name="connsiteX0" fmla="*/ 12031 w 2490464"/>
              <a:gd name="connsiteY0" fmla="*/ 1792706 h 5839995"/>
              <a:gd name="connsiteX1" fmla="*/ 1057566 w 2490464"/>
              <a:gd name="connsiteY1" fmla="*/ 0 h 5839995"/>
              <a:gd name="connsiteX2" fmla="*/ 2489368 w 2490464"/>
              <a:gd name="connsiteY2" fmla="*/ 2979 h 5839995"/>
              <a:gd name="connsiteX3" fmla="*/ 2480314 w 2490464"/>
              <a:gd name="connsiteY3" fmla="*/ 5839995 h 5839995"/>
              <a:gd name="connsiteX4" fmla="*/ 0 w 2490464"/>
              <a:gd name="connsiteY4" fmla="*/ 5469993 h 5839995"/>
              <a:gd name="connsiteX5" fmla="*/ 12031 w 2490464"/>
              <a:gd name="connsiteY5" fmla="*/ 1792706 h 5839995"/>
              <a:gd name="connsiteX0" fmla="*/ 12031 w 2492346"/>
              <a:gd name="connsiteY0" fmla="*/ 1792706 h 5491079"/>
              <a:gd name="connsiteX1" fmla="*/ 1057566 w 2492346"/>
              <a:gd name="connsiteY1" fmla="*/ 0 h 5491079"/>
              <a:gd name="connsiteX2" fmla="*/ 2489368 w 2492346"/>
              <a:gd name="connsiteY2" fmla="*/ 2979 h 5491079"/>
              <a:gd name="connsiteX3" fmla="*/ 2492346 w 2492346"/>
              <a:gd name="connsiteY3" fmla="*/ 5491079 h 5491079"/>
              <a:gd name="connsiteX4" fmla="*/ 0 w 2492346"/>
              <a:gd name="connsiteY4" fmla="*/ 5469993 h 5491079"/>
              <a:gd name="connsiteX5" fmla="*/ 12031 w 2492346"/>
              <a:gd name="connsiteY5" fmla="*/ 1792706 h 5491079"/>
              <a:gd name="connsiteX0" fmla="*/ 12031 w 2490464"/>
              <a:gd name="connsiteY0" fmla="*/ 1792706 h 5479047"/>
              <a:gd name="connsiteX1" fmla="*/ 1057566 w 2490464"/>
              <a:gd name="connsiteY1" fmla="*/ 0 h 5479047"/>
              <a:gd name="connsiteX2" fmla="*/ 2489368 w 2490464"/>
              <a:gd name="connsiteY2" fmla="*/ 2979 h 5479047"/>
              <a:gd name="connsiteX3" fmla="*/ 2480314 w 2490464"/>
              <a:gd name="connsiteY3" fmla="*/ 5479047 h 5479047"/>
              <a:gd name="connsiteX4" fmla="*/ 0 w 2490464"/>
              <a:gd name="connsiteY4" fmla="*/ 5469993 h 5479047"/>
              <a:gd name="connsiteX5" fmla="*/ 12031 w 2490464"/>
              <a:gd name="connsiteY5" fmla="*/ 1792706 h 5479047"/>
              <a:gd name="connsiteX0" fmla="*/ 12031 w 2490464"/>
              <a:gd name="connsiteY0" fmla="*/ 1792706 h 5469993"/>
              <a:gd name="connsiteX1" fmla="*/ 1057566 w 2490464"/>
              <a:gd name="connsiteY1" fmla="*/ 0 h 5469993"/>
              <a:gd name="connsiteX2" fmla="*/ 2489368 w 2490464"/>
              <a:gd name="connsiteY2" fmla="*/ 2979 h 5469993"/>
              <a:gd name="connsiteX3" fmla="*/ 2480314 w 2490464"/>
              <a:gd name="connsiteY3" fmla="*/ 5442952 h 5469993"/>
              <a:gd name="connsiteX4" fmla="*/ 0 w 2490464"/>
              <a:gd name="connsiteY4" fmla="*/ 5469993 h 5469993"/>
              <a:gd name="connsiteX5" fmla="*/ 12031 w 2490464"/>
              <a:gd name="connsiteY5" fmla="*/ 1792706 h 5469993"/>
              <a:gd name="connsiteX0" fmla="*/ 12031 w 2490464"/>
              <a:gd name="connsiteY0" fmla="*/ 1792706 h 5469993"/>
              <a:gd name="connsiteX1" fmla="*/ 1057566 w 2490464"/>
              <a:gd name="connsiteY1" fmla="*/ 0 h 5469993"/>
              <a:gd name="connsiteX2" fmla="*/ 2489368 w 2490464"/>
              <a:gd name="connsiteY2" fmla="*/ 2979 h 5469993"/>
              <a:gd name="connsiteX3" fmla="*/ 2480314 w 2490464"/>
              <a:gd name="connsiteY3" fmla="*/ 5467015 h 5469993"/>
              <a:gd name="connsiteX4" fmla="*/ 0 w 2490464"/>
              <a:gd name="connsiteY4" fmla="*/ 5469993 h 5469993"/>
              <a:gd name="connsiteX5" fmla="*/ 12031 w 2490464"/>
              <a:gd name="connsiteY5" fmla="*/ 1792706 h 5469993"/>
              <a:gd name="connsiteX0" fmla="*/ 12031 w 2490464"/>
              <a:gd name="connsiteY0" fmla="*/ 1792706 h 5469993"/>
              <a:gd name="connsiteX1" fmla="*/ 1057566 w 2490464"/>
              <a:gd name="connsiteY1" fmla="*/ 0 h 5469993"/>
              <a:gd name="connsiteX2" fmla="*/ 2489368 w 2490464"/>
              <a:gd name="connsiteY2" fmla="*/ 2979 h 5469993"/>
              <a:gd name="connsiteX3" fmla="*/ 2480314 w 2490464"/>
              <a:gd name="connsiteY3" fmla="*/ 5069973 h 5469993"/>
              <a:gd name="connsiteX4" fmla="*/ 0 w 2490464"/>
              <a:gd name="connsiteY4" fmla="*/ 5469993 h 5469993"/>
              <a:gd name="connsiteX5" fmla="*/ 12031 w 2490464"/>
              <a:gd name="connsiteY5" fmla="*/ 1792706 h 5469993"/>
              <a:gd name="connsiteX0" fmla="*/ 12031 w 2490464"/>
              <a:gd name="connsiteY0" fmla="*/ 1792706 h 5069973"/>
              <a:gd name="connsiteX1" fmla="*/ 1057566 w 2490464"/>
              <a:gd name="connsiteY1" fmla="*/ 0 h 5069973"/>
              <a:gd name="connsiteX2" fmla="*/ 2489368 w 2490464"/>
              <a:gd name="connsiteY2" fmla="*/ 2979 h 5069973"/>
              <a:gd name="connsiteX3" fmla="*/ 2480314 w 2490464"/>
              <a:gd name="connsiteY3" fmla="*/ 5069973 h 5069973"/>
              <a:gd name="connsiteX4" fmla="*/ 0 w 2490464"/>
              <a:gd name="connsiteY4" fmla="*/ 5060920 h 5069973"/>
              <a:gd name="connsiteX5" fmla="*/ 12031 w 2490464"/>
              <a:gd name="connsiteY5" fmla="*/ 1792706 h 5069973"/>
              <a:gd name="connsiteX0" fmla="*/ 24062 w 2502495"/>
              <a:gd name="connsiteY0" fmla="*/ 1792706 h 5084983"/>
              <a:gd name="connsiteX1" fmla="*/ 1069597 w 2502495"/>
              <a:gd name="connsiteY1" fmla="*/ 0 h 5084983"/>
              <a:gd name="connsiteX2" fmla="*/ 2501399 w 2502495"/>
              <a:gd name="connsiteY2" fmla="*/ 2979 h 5084983"/>
              <a:gd name="connsiteX3" fmla="*/ 2492345 w 2502495"/>
              <a:gd name="connsiteY3" fmla="*/ 5069973 h 5084983"/>
              <a:gd name="connsiteX4" fmla="*/ 0 w 2502495"/>
              <a:gd name="connsiteY4" fmla="*/ 5084983 h 5084983"/>
              <a:gd name="connsiteX5" fmla="*/ 24062 w 2502495"/>
              <a:gd name="connsiteY5" fmla="*/ 1792706 h 5084983"/>
              <a:gd name="connsiteX0" fmla="*/ 24062 w 2502495"/>
              <a:gd name="connsiteY0" fmla="*/ 1792706 h 5069973"/>
              <a:gd name="connsiteX1" fmla="*/ 1069597 w 2502495"/>
              <a:gd name="connsiteY1" fmla="*/ 0 h 5069973"/>
              <a:gd name="connsiteX2" fmla="*/ 2501399 w 2502495"/>
              <a:gd name="connsiteY2" fmla="*/ 2979 h 5069973"/>
              <a:gd name="connsiteX3" fmla="*/ 2492345 w 2502495"/>
              <a:gd name="connsiteY3" fmla="*/ 5069973 h 5069973"/>
              <a:gd name="connsiteX4" fmla="*/ 0 w 2502495"/>
              <a:gd name="connsiteY4" fmla="*/ 5060920 h 5069973"/>
              <a:gd name="connsiteX5" fmla="*/ 24062 w 2502495"/>
              <a:gd name="connsiteY5" fmla="*/ 1792706 h 5069973"/>
              <a:gd name="connsiteX0" fmla="*/ 24062 w 2502495"/>
              <a:gd name="connsiteY0" fmla="*/ 1792706 h 5084983"/>
              <a:gd name="connsiteX1" fmla="*/ 1069597 w 2502495"/>
              <a:gd name="connsiteY1" fmla="*/ 0 h 5084983"/>
              <a:gd name="connsiteX2" fmla="*/ 2501399 w 2502495"/>
              <a:gd name="connsiteY2" fmla="*/ 2979 h 5084983"/>
              <a:gd name="connsiteX3" fmla="*/ 2492345 w 2502495"/>
              <a:gd name="connsiteY3" fmla="*/ 5069973 h 5084983"/>
              <a:gd name="connsiteX4" fmla="*/ 0 w 2502495"/>
              <a:gd name="connsiteY4" fmla="*/ 5084983 h 5084983"/>
              <a:gd name="connsiteX5" fmla="*/ 24062 w 2502495"/>
              <a:gd name="connsiteY5" fmla="*/ 1792706 h 5084983"/>
              <a:gd name="connsiteX0" fmla="*/ 12030 w 2490463"/>
              <a:gd name="connsiteY0" fmla="*/ 1792706 h 5072951"/>
              <a:gd name="connsiteX1" fmla="*/ 1057565 w 2490463"/>
              <a:gd name="connsiteY1" fmla="*/ 0 h 5072951"/>
              <a:gd name="connsiteX2" fmla="*/ 2489367 w 2490463"/>
              <a:gd name="connsiteY2" fmla="*/ 2979 h 5072951"/>
              <a:gd name="connsiteX3" fmla="*/ 2480313 w 2490463"/>
              <a:gd name="connsiteY3" fmla="*/ 5069973 h 5072951"/>
              <a:gd name="connsiteX4" fmla="*/ 0 w 2490463"/>
              <a:gd name="connsiteY4" fmla="*/ 5072951 h 5072951"/>
              <a:gd name="connsiteX5" fmla="*/ 12030 w 2490463"/>
              <a:gd name="connsiteY5" fmla="*/ 1792706 h 5072951"/>
              <a:gd name="connsiteX0" fmla="*/ 12030 w 2491109"/>
              <a:gd name="connsiteY0" fmla="*/ 1792706 h 5072951"/>
              <a:gd name="connsiteX1" fmla="*/ 1057565 w 2491109"/>
              <a:gd name="connsiteY1" fmla="*/ 0 h 5072951"/>
              <a:gd name="connsiteX2" fmla="*/ 2489367 w 2491109"/>
              <a:gd name="connsiteY2" fmla="*/ 2979 h 5072951"/>
              <a:gd name="connsiteX3" fmla="*/ 2489367 w 2491109"/>
              <a:gd name="connsiteY3" fmla="*/ 4590139 h 5072951"/>
              <a:gd name="connsiteX4" fmla="*/ 0 w 2491109"/>
              <a:gd name="connsiteY4" fmla="*/ 5072951 h 5072951"/>
              <a:gd name="connsiteX5" fmla="*/ 12030 w 2491109"/>
              <a:gd name="connsiteY5" fmla="*/ 1792706 h 5072951"/>
              <a:gd name="connsiteX0" fmla="*/ 12030 w 2491109"/>
              <a:gd name="connsiteY0" fmla="*/ 1792706 h 4590139"/>
              <a:gd name="connsiteX1" fmla="*/ 1057565 w 2491109"/>
              <a:gd name="connsiteY1" fmla="*/ 0 h 4590139"/>
              <a:gd name="connsiteX2" fmla="*/ 2489367 w 2491109"/>
              <a:gd name="connsiteY2" fmla="*/ 2979 h 4590139"/>
              <a:gd name="connsiteX3" fmla="*/ 2489367 w 2491109"/>
              <a:gd name="connsiteY3" fmla="*/ 4590139 h 4590139"/>
              <a:gd name="connsiteX4" fmla="*/ 0 w 2491109"/>
              <a:gd name="connsiteY4" fmla="*/ 4584064 h 4590139"/>
              <a:gd name="connsiteX5" fmla="*/ 12030 w 2491109"/>
              <a:gd name="connsiteY5" fmla="*/ 1792706 h 4590139"/>
              <a:gd name="connsiteX0" fmla="*/ 21084 w 2500163"/>
              <a:gd name="connsiteY0" fmla="*/ 1792706 h 4611224"/>
              <a:gd name="connsiteX1" fmla="*/ 1066619 w 2500163"/>
              <a:gd name="connsiteY1" fmla="*/ 0 h 4611224"/>
              <a:gd name="connsiteX2" fmla="*/ 2498421 w 2500163"/>
              <a:gd name="connsiteY2" fmla="*/ 2979 h 4611224"/>
              <a:gd name="connsiteX3" fmla="*/ 2498421 w 2500163"/>
              <a:gd name="connsiteY3" fmla="*/ 4590139 h 4611224"/>
              <a:gd name="connsiteX4" fmla="*/ 0 w 2500163"/>
              <a:gd name="connsiteY4" fmla="*/ 4611224 h 4611224"/>
              <a:gd name="connsiteX5" fmla="*/ 21084 w 2500163"/>
              <a:gd name="connsiteY5" fmla="*/ 1792706 h 4611224"/>
              <a:gd name="connsiteX0" fmla="*/ 21084 w 2500163"/>
              <a:gd name="connsiteY0" fmla="*/ 1792706 h 4611224"/>
              <a:gd name="connsiteX1" fmla="*/ 1066619 w 2500163"/>
              <a:gd name="connsiteY1" fmla="*/ 0 h 4611224"/>
              <a:gd name="connsiteX2" fmla="*/ 2498421 w 2500163"/>
              <a:gd name="connsiteY2" fmla="*/ 2979 h 4611224"/>
              <a:gd name="connsiteX3" fmla="*/ 2498421 w 2500163"/>
              <a:gd name="connsiteY3" fmla="*/ 4590139 h 4611224"/>
              <a:gd name="connsiteX4" fmla="*/ 0 w 2500163"/>
              <a:gd name="connsiteY4" fmla="*/ 4611224 h 4611224"/>
              <a:gd name="connsiteX5" fmla="*/ 21084 w 2500163"/>
              <a:gd name="connsiteY5" fmla="*/ 1792706 h 4611224"/>
              <a:gd name="connsiteX0" fmla="*/ 21084 w 2499332"/>
              <a:gd name="connsiteY0" fmla="*/ 1792706 h 4611224"/>
              <a:gd name="connsiteX1" fmla="*/ 1066619 w 2499332"/>
              <a:gd name="connsiteY1" fmla="*/ 0 h 4611224"/>
              <a:gd name="connsiteX2" fmla="*/ 2498421 w 2499332"/>
              <a:gd name="connsiteY2" fmla="*/ 2979 h 4611224"/>
              <a:gd name="connsiteX3" fmla="*/ 2484354 w 2499332"/>
              <a:gd name="connsiteY3" fmla="*/ 4477597 h 4611224"/>
              <a:gd name="connsiteX4" fmla="*/ 0 w 2499332"/>
              <a:gd name="connsiteY4" fmla="*/ 4611224 h 4611224"/>
              <a:gd name="connsiteX5" fmla="*/ 21084 w 2499332"/>
              <a:gd name="connsiteY5" fmla="*/ 1792706 h 4611224"/>
              <a:gd name="connsiteX0" fmla="*/ 21084 w 2505455"/>
              <a:gd name="connsiteY0" fmla="*/ 1792706 h 4611224"/>
              <a:gd name="connsiteX1" fmla="*/ 1066619 w 2505455"/>
              <a:gd name="connsiteY1" fmla="*/ 0 h 4611224"/>
              <a:gd name="connsiteX2" fmla="*/ 2498421 w 2505455"/>
              <a:gd name="connsiteY2" fmla="*/ 2979 h 4611224"/>
              <a:gd name="connsiteX3" fmla="*/ 2505455 w 2505455"/>
              <a:gd name="connsiteY3" fmla="*/ 4477597 h 4611224"/>
              <a:gd name="connsiteX4" fmla="*/ 0 w 2505455"/>
              <a:gd name="connsiteY4" fmla="*/ 4611224 h 4611224"/>
              <a:gd name="connsiteX5" fmla="*/ 21084 w 2505455"/>
              <a:gd name="connsiteY5" fmla="*/ 1792706 h 4611224"/>
              <a:gd name="connsiteX0" fmla="*/ 7016 w 2491387"/>
              <a:gd name="connsiteY0" fmla="*/ 1792706 h 4477597"/>
              <a:gd name="connsiteX1" fmla="*/ 1052551 w 2491387"/>
              <a:gd name="connsiteY1" fmla="*/ 0 h 4477597"/>
              <a:gd name="connsiteX2" fmla="*/ 2484353 w 2491387"/>
              <a:gd name="connsiteY2" fmla="*/ 2979 h 4477597"/>
              <a:gd name="connsiteX3" fmla="*/ 2491387 w 2491387"/>
              <a:gd name="connsiteY3" fmla="*/ 4477597 h 4477597"/>
              <a:gd name="connsiteX4" fmla="*/ 0 w 2491387"/>
              <a:gd name="connsiteY4" fmla="*/ 4477581 h 4477597"/>
              <a:gd name="connsiteX5" fmla="*/ 7016 w 2491387"/>
              <a:gd name="connsiteY5" fmla="*/ 1792706 h 4477597"/>
              <a:gd name="connsiteX0" fmla="*/ 7016 w 2491387"/>
              <a:gd name="connsiteY0" fmla="*/ 1792706 h 4477597"/>
              <a:gd name="connsiteX1" fmla="*/ 1052551 w 2491387"/>
              <a:gd name="connsiteY1" fmla="*/ 0 h 4477597"/>
              <a:gd name="connsiteX2" fmla="*/ 2484353 w 2491387"/>
              <a:gd name="connsiteY2" fmla="*/ 2979 h 4477597"/>
              <a:gd name="connsiteX3" fmla="*/ 2491387 w 2491387"/>
              <a:gd name="connsiteY3" fmla="*/ 4477597 h 4477597"/>
              <a:gd name="connsiteX4" fmla="*/ 0 w 2491387"/>
              <a:gd name="connsiteY4" fmla="*/ 3867981 h 4477597"/>
              <a:gd name="connsiteX5" fmla="*/ 7016 w 2491387"/>
              <a:gd name="connsiteY5" fmla="*/ 1792706 h 4477597"/>
              <a:gd name="connsiteX0" fmla="*/ 7016 w 2491387"/>
              <a:gd name="connsiteY0" fmla="*/ 1792706 h 3877522"/>
              <a:gd name="connsiteX1" fmla="*/ 1052551 w 2491387"/>
              <a:gd name="connsiteY1" fmla="*/ 0 h 3877522"/>
              <a:gd name="connsiteX2" fmla="*/ 2484353 w 2491387"/>
              <a:gd name="connsiteY2" fmla="*/ 2979 h 3877522"/>
              <a:gd name="connsiteX3" fmla="*/ 2491387 w 2491387"/>
              <a:gd name="connsiteY3" fmla="*/ 3877522 h 3877522"/>
              <a:gd name="connsiteX4" fmla="*/ 0 w 2491387"/>
              <a:gd name="connsiteY4" fmla="*/ 3867981 h 3877522"/>
              <a:gd name="connsiteX5" fmla="*/ 7016 w 2491387"/>
              <a:gd name="connsiteY5" fmla="*/ 1792706 h 3877522"/>
              <a:gd name="connsiteX0" fmla="*/ 7016 w 2485850"/>
              <a:gd name="connsiteY0" fmla="*/ 1792706 h 3867997"/>
              <a:gd name="connsiteX1" fmla="*/ 1052551 w 2485850"/>
              <a:gd name="connsiteY1" fmla="*/ 0 h 3867997"/>
              <a:gd name="connsiteX2" fmla="*/ 2484353 w 2485850"/>
              <a:gd name="connsiteY2" fmla="*/ 2979 h 3867997"/>
              <a:gd name="connsiteX3" fmla="*/ 2481862 w 2485850"/>
              <a:gd name="connsiteY3" fmla="*/ 3867997 h 3867997"/>
              <a:gd name="connsiteX4" fmla="*/ 0 w 2485850"/>
              <a:gd name="connsiteY4" fmla="*/ 3867981 h 3867997"/>
              <a:gd name="connsiteX5" fmla="*/ 7016 w 2485850"/>
              <a:gd name="connsiteY5" fmla="*/ 1792706 h 3867997"/>
              <a:gd name="connsiteX0" fmla="*/ 18446 w 2497280"/>
              <a:gd name="connsiteY0" fmla="*/ 1792706 h 3867997"/>
              <a:gd name="connsiteX1" fmla="*/ 1063981 w 2497280"/>
              <a:gd name="connsiteY1" fmla="*/ 0 h 3867997"/>
              <a:gd name="connsiteX2" fmla="*/ 2495783 w 2497280"/>
              <a:gd name="connsiteY2" fmla="*/ 2979 h 3867997"/>
              <a:gd name="connsiteX3" fmla="*/ 2493292 w 2497280"/>
              <a:gd name="connsiteY3" fmla="*/ 3867997 h 3867997"/>
              <a:gd name="connsiteX4" fmla="*/ 0 w 2497280"/>
              <a:gd name="connsiteY4" fmla="*/ 2702121 h 3867997"/>
              <a:gd name="connsiteX5" fmla="*/ 18446 w 2497280"/>
              <a:gd name="connsiteY5" fmla="*/ 1792706 h 3867997"/>
              <a:gd name="connsiteX0" fmla="*/ 18446 w 2497280"/>
              <a:gd name="connsiteY0" fmla="*/ 1792706 h 3867997"/>
              <a:gd name="connsiteX1" fmla="*/ 1063981 w 2497280"/>
              <a:gd name="connsiteY1" fmla="*/ 0 h 3867997"/>
              <a:gd name="connsiteX2" fmla="*/ 2495783 w 2497280"/>
              <a:gd name="connsiteY2" fmla="*/ 2979 h 3867997"/>
              <a:gd name="connsiteX3" fmla="*/ 2493292 w 2497280"/>
              <a:gd name="connsiteY3" fmla="*/ 3867997 h 3867997"/>
              <a:gd name="connsiteX4" fmla="*/ 0 w 2497280"/>
              <a:gd name="connsiteY4" fmla="*/ 2702121 h 3867997"/>
              <a:gd name="connsiteX5" fmla="*/ 18446 w 2497280"/>
              <a:gd name="connsiteY5" fmla="*/ 1792706 h 3867997"/>
              <a:gd name="connsiteX0" fmla="*/ 18446 w 2497280"/>
              <a:gd name="connsiteY0" fmla="*/ 1792706 h 2727406"/>
              <a:gd name="connsiteX1" fmla="*/ 1063981 w 2497280"/>
              <a:gd name="connsiteY1" fmla="*/ 0 h 2727406"/>
              <a:gd name="connsiteX2" fmla="*/ 2495783 w 2497280"/>
              <a:gd name="connsiteY2" fmla="*/ 2979 h 2727406"/>
              <a:gd name="connsiteX3" fmla="*/ 2493292 w 2497280"/>
              <a:gd name="connsiteY3" fmla="*/ 2724997 h 2727406"/>
              <a:gd name="connsiteX4" fmla="*/ 0 w 2497280"/>
              <a:gd name="connsiteY4" fmla="*/ 2702121 h 2727406"/>
              <a:gd name="connsiteX5" fmla="*/ 18446 w 2497280"/>
              <a:gd name="connsiteY5" fmla="*/ 1792706 h 2727406"/>
              <a:gd name="connsiteX0" fmla="*/ 18446 w 2497280"/>
              <a:gd name="connsiteY0" fmla="*/ 1792706 h 2727406"/>
              <a:gd name="connsiteX1" fmla="*/ 1063981 w 2497280"/>
              <a:gd name="connsiteY1" fmla="*/ 0 h 2727406"/>
              <a:gd name="connsiteX2" fmla="*/ 2495783 w 2497280"/>
              <a:gd name="connsiteY2" fmla="*/ 2979 h 2727406"/>
              <a:gd name="connsiteX3" fmla="*/ 2493292 w 2497280"/>
              <a:gd name="connsiteY3" fmla="*/ 2713567 h 2727406"/>
              <a:gd name="connsiteX4" fmla="*/ 0 w 2497280"/>
              <a:gd name="connsiteY4" fmla="*/ 2702121 h 2727406"/>
              <a:gd name="connsiteX5" fmla="*/ 18446 w 2497280"/>
              <a:gd name="connsiteY5" fmla="*/ 1792706 h 2727406"/>
              <a:gd name="connsiteX0" fmla="*/ 18446 w 2497280"/>
              <a:gd name="connsiteY0" fmla="*/ 1792706 h 2727406"/>
              <a:gd name="connsiteX1" fmla="*/ 1063981 w 2497280"/>
              <a:gd name="connsiteY1" fmla="*/ 0 h 2727406"/>
              <a:gd name="connsiteX2" fmla="*/ 2495783 w 2497280"/>
              <a:gd name="connsiteY2" fmla="*/ 2979 h 2727406"/>
              <a:gd name="connsiteX3" fmla="*/ 2493292 w 2497280"/>
              <a:gd name="connsiteY3" fmla="*/ 2702137 h 2727406"/>
              <a:gd name="connsiteX4" fmla="*/ 0 w 2497280"/>
              <a:gd name="connsiteY4" fmla="*/ 2702121 h 2727406"/>
              <a:gd name="connsiteX5" fmla="*/ 18446 w 2497280"/>
              <a:gd name="connsiteY5" fmla="*/ 1792706 h 2727406"/>
              <a:gd name="connsiteX0" fmla="*/ 7016 w 2485850"/>
              <a:gd name="connsiteY0" fmla="*/ 1792706 h 2702137"/>
              <a:gd name="connsiteX1" fmla="*/ 1052551 w 2485850"/>
              <a:gd name="connsiteY1" fmla="*/ 0 h 2702137"/>
              <a:gd name="connsiteX2" fmla="*/ 2484353 w 2485850"/>
              <a:gd name="connsiteY2" fmla="*/ 2979 h 2702137"/>
              <a:gd name="connsiteX3" fmla="*/ 2481862 w 2485850"/>
              <a:gd name="connsiteY3" fmla="*/ 2702137 h 2702137"/>
              <a:gd name="connsiteX4" fmla="*/ 0 w 2485850"/>
              <a:gd name="connsiteY4" fmla="*/ 2633541 h 2702137"/>
              <a:gd name="connsiteX5" fmla="*/ 7016 w 2485850"/>
              <a:gd name="connsiteY5" fmla="*/ 1792706 h 2702137"/>
              <a:gd name="connsiteX0" fmla="*/ 7016 w 2485850"/>
              <a:gd name="connsiteY0" fmla="*/ 1792706 h 2679655"/>
              <a:gd name="connsiteX1" fmla="*/ 1052551 w 2485850"/>
              <a:gd name="connsiteY1" fmla="*/ 0 h 2679655"/>
              <a:gd name="connsiteX2" fmla="*/ 2484353 w 2485850"/>
              <a:gd name="connsiteY2" fmla="*/ 2979 h 2679655"/>
              <a:gd name="connsiteX3" fmla="*/ 2481862 w 2485850"/>
              <a:gd name="connsiteY3" fmla="*/ 2542117 h 2679655"/>
              <a:gd name="connsiteX4" fmla="*/ 0 w 2485850"/>
              <a:gd name="connsiteY4" fmla="*/ 2633541 h 2679655"/>
              <a:gd name="connsiteX5" fmla="*/ 7016 w 2485850"/>
              <a:gd name="connsiteY5" fmla="*/ 1792706 h 2679655"/>
              <a:gd name="connsiteX0" fmla="*/ 7016 w 2485850"/>
              <a:gd name="connsiteY0" fmla="*/ 1792706 h 2622606"/>
              <a:gd name="connsiteX1" fmla="*/ 1052551 w 2485850"/>
              <a:gd name="connsiteY1" fmla="*/ 0 h 2622606"/>
              <a:gd name="connsiteX2" fmla="*/ 2484353 w 2485850"/>
              <a:gd name="connsiteY2" fmla="*/ 2979 h 2622606"/>
              <a:gd name="connsiteX3" fmla="*/ 2481862 w 2485850"/>
              <a:gd name="connsiteY3" fmla="*/ 2542117 h 2622606"/>
              <a:gd name="connsiteX4" fmla="*/ 0 w 2485850"/>
              <a:gd name="connsiteY4" fmla="*/ 2542101 h 2622606"/>
              <a:gd name="connsiteX5" fmla="*/ 7016 w 2485850"/>
              <a:gd name="connsiteY5" fmla="*/ 1792706 h 2622606"/>
              <a:gd name="connsiteX0" fmla="*/ 7016 w 2485850"/>
              <a:gd name="connsiteY0" fmla="*/ 1792706 h 2542117"/>
              <a:gd name="connsiteX1" fmla="*/ 1052551 w 2485850"/>
              <a:gd name="connsiteY1" fmla="*/ 0 h 2542117"/>
              <a:gd name="connsiteX2" fmla="*/ 2484353 w 2485850"/>
              <a:gd name="connsiteY2" fmla="*/ 2979 h 2542117"/>
              <a:gd name="connsiteX3" fmla="*/ 2481862 w 2485850"/>
              <a:gd name="connsiteY3" fmla="*/ 2542117 h 2542117"/>
              <a:gd name="connsiteX4" fmla="*/ 0 w 2485850"/>
              <a:gd name="connsiteY4" fmla="*/ 2256351 h 2542117"/>
              <a:gd name="connsiteX5" fmla="*/ 7016 w 2485850"/>
              <a:gd name="connsiteY5" fmla="*/ 1792706 h 2542117"/>
              <a:gd name="connsiteX0" fmla="*/ 7016 w 2485850"/>
              <a:gd name="connsiteY0" fmla="*/ 1792706 h 2482078"/>
              <a:gd name="connsiteX1" fmla="*/ 1052551 w 2485850"/>
              <a:gd name="connsiteY1" fmla="*/ 0 h 2482078"/>
              <a:gd name="connsiteX2" fmla="*/ 2484353 w 2485850"/>
              <a:gd name="connsiteY2" fmla="*/ 2979 h 2482078"/>
              <a:gd name="connsiteX3" fmla="*/ 2481862 w 2485850"/>
              <a:gd name="connsiteY3" fmla="*/ 2233507 h 2482078"/>
              <a:gd name="connsiteX4" fmla="*/ 0 w 2485850"/>
              <a:gd name="connsiteY4" fmla="*/ 2256351 h 2482078"/>
              <a:gd name="connsiteX5" fmla="*/ 7016 w 2485850"/>
              <a:gd name="connsiteY5" fmla="*/ 1792706 h 2482078"/>
              <a:gd name="connsiteX0" fmla="*/ 7016 w 2485269"/>
              <a:gd name="connsiteY0" fmla="*/ 1792706 h 2482078"/>
              <a:gd name="connsiteX1" fmla="*/ 1052551 w 2485269"/>
              <a:gd name="connsiteY1" fmla="*/ 0 h 2482078"/>
              <a:gd name="connsiteX2" fmla="*/ 2484353 w 2485269"/>
              <a:gd name="connsiteY2" fmla="*/ 2979 h 2482078"/>
              <a:gd name="connsiteX3" fmla="*/ 2470432 w 2485269"/>
              <a:gd name="connsiteY3" fmla="*/ 2244937 h 2482078"/>
              <a:gd name="connsiteX4" fmla="*/ 0 w 2485269"/>
              <a:gd name="connsiteY4" fmla="*/ 2256351 h 2482078"/>
              <a:gd name="connsiteX5" fmla="*/ 7016 w 2485269"/>
              <a:gd name="connsiteY5" fmla="*/ 1792706 h 2482078"/>
              <a:gd name="connsiteX0" fmla="*/ 7016 w 2485269"/>
              <a:gd name="connsiteY0" fmla="*/ 1792706 h 2482078"/>
              <a:gd name="connsiteX1" fmla="*/ 1052551 w 2485269"/>
              <a:gd name="connsiteY1" fmla="*/ 0 h 2482078"/>
              <a:gd name="connsiteX2" fmla="*/ 2484353 w 2485269"/>
              <a:gd name="connsiteY2" fmla="*/ 2979 h 2482078"/>
              <a:gd name="connsiteX3" fmla="*/ 2470432 w 2485269"/>
              <a:gd name="connsiteY3" fmla="*/ 2267797 h 2482078"/>
              <a:gd name="connsiteX4" fmla="*/ 0 w 2485269"/>
              <a:gd name="connsiteY4" fmla="*/ 2256351 h 2482078"/>
              <a:gd name="connsiteX5" fmla="*/ 7016 w 2485269"/>
              <a:gd name="connsiteY5" fmla="*/ 1792706 h 2482078"/>
              <a:gd name="connsiteX0" fmla="*/ 7016 w 2485269"/>
              <a:gd name="connsiteY0" fmla="*/ 1792706 h 2482078"/>
              <a:gd name="connsiteX1" fmla="*/ 1052551 w 2485269"/>
              <a:gd name="connsiteY1" fmla="*/ 0 h 2482078"/>
              <a:gd name="connsiteX2" fmla="*/ 2484353 w 2485269"/>
              <a:gd name="connsiteY2" fmla="*/ 2979 h 2482078"/>
              <a:gd name="connsiteX3" fmla="*/ 2470432 w 2485269"/>
              <a:gd name="connsiteY3" fmla="*/ 2256367 h 2482078"/>
              <a:gd name="connsiteX4" fmla="*/ 0 w 2485269"/>
              <a:gd name="connsiteY4" fmla="*/ 2256351 h 2482078"/>
              <a:gd name="connsiteX5" fmla="*/ 7016 w 2485269"/>
              <a:gd name="connsiteY5" fmla="*/ 1792706 h 2482078"/>
              <a:gd name="connsiteX0" fmla="*/ 808 w 2479061"/>
              <a:gd name="connsiteY0" fmla="*/ 1792706 h 2450606"/>
              <a:gd name="connsiteX1" fmla="*/ 1046343 w 2479061"/>
              <a:gd name="connsiteY1" fmla="*/ 0 h 2450606"/>
              <a:gd name="connsiteX2" fmla="*/ 2478145 w 2479061"/>
              <a:gd name="connsiteY2" fmla="*/ 2979 h 2450606"/>
              <a:gd name="connsiteX3" fmla="*/ 2464224 w 2479061"/>
              <a:gd name="connsiteY3" fmla="*/ 2256367 h 2450606"/>
              <a:gd name="connsiteX4" fmla="*/ 5222 w 2479061"/>
              <a:gd name="connsiteY4" fmla="*/ 2176341 h 2450606"/>
              <a:gd name="connsiteX5" fmla="*/ 808 w 2479061"/>
              <a:gd name="connsiteY5" fmla="*/ 1792706 h 2450606"/>
              <a:gd name="connsiteX0" fmla="*/ 808 w 2479061"/>
              <a:gd name="connsiteY0" fmla="*/ 1792706 h 2450606"/>
              <a:gd name="connsiteX1" fmla="*/ 1046343 w 2479061"/>
              <a:gd name="connsiteY1" fmla="*/ 0 h 2450606"/>
              <a:gd name="connsiteX2" fmla="*/ 2478145 w 2479061"/>
              <a:gd name="connsiteY2" fmla="*/ 2979 h 2450606"/>
              <a:gd name="connsiteX3" fmla="*/ 2464224 w 2479061"/>
              <a:gd name="connsiteY3" fmla="*/ 2142067 h 2450606"/>
              <a:gd name="connsiteX4" fmla="*/ 5222 w 2479061"/>
              <a:gd name="connsiteY4" fmla="*/ 2176341 h 2450606"/>
              <a:gd name="connsiteX5" fmla="*/ 808 w 2479061"/>
              <a:gd name="connsiteY5" fmla="*/ 1792706 h 2450606"/>
              <a:gd name="connsiteX0" fmla="*/ 808 w 2479061"/>
              <a:gd name="connsiteY0" fmla="*/ 1792706 h 2446336"/>
              <a:gd name="connsiteX1" fmla="*/ 1046343 w 2479061"/>
              <a:gd name="connsiteY1" fmla="*/ 0 h 2446336"/>
              <a:gd name="connsiteX2" fmla="*/ 2478145 w 2479061"/>
              <a:gd name="connsiteY2" fmla="*/ 2979 h 2446336"/>
              <a:gd name="connsiteX3" fmla="*/ 2464224 w 2479061"/>
              <a:gd name="connsiteY3" fmla="*/ 2142067 h 2446336"/>
              <a:gd name="connsiteX4" fmla="*/ 5222 w 2479061"/>
              <a:gd name="connsiteY4" fmla="*/ 2164911 h 2446336"/>
              <a:gd name="connsiteX5" fmla="*/ 808 w 2479061"/>
              <a:gd name="connsiteY5" fmla="*/ 1792706 h 2446336"/>
              <a:gd name="connsiteX0" fmla="*/ 808 w 2479061"/>
              <a:gd name="connsiteY0" fmla="*/ 1792706 h 2437956"/>
              <a:gd name="connsiteX1" fmla="*/ 1046343 w 2479061"/>
              <a:gd name="connsiteY1" fmla="*/ 0 h 2437956"/>
              <a:gd name="connsiteX2" fmla="*/ 2478145 w 2479061"/>
              <a:gd name="connsiteY2" fmla="*/ 2979 h 2437956"/>
              <a:gd name="connsiteX3" fmla="*/ 2464224 w 2479061"/>
              <a:gd name="connsiteY3" fmla="*/ 2142067 h 2437956"/>
              <a:gd name="connsiteX4" fmla="*/ 5222 w 2479061"/>
              <a:gd name="connsiteY4" fmla="*/ 2142051 h 2437956"/>
              <a:gd name="connsiteX5" fmla="*/ 808 w 2479061"/>
              <a:gd name="connsiteY5" fmla="*/ 1792706 h 2437956"/>
              <a:gd name="connsiteX0" fmla="*/ 44 w 2478297"/>
              <a:gd name="connsiteY0" fmla="*/ 1792706 h 2142067"/>
              <a:gd name="connsiteX1" fmla="*/ 1045579 w 2478297"/>
              <a:gd name="connsiteY1" fmla="*/ 0 h 2142067"/>
              <a:gd name="connsiteX2" fmla="*/ 2477381 w 2478297"/>
              <a:gd name="connsiteY2" fmla="*/ 2979 h 2142067"/>
              <a:gd name="connsiteX3" fmla="*/ 2463460 w 2478297"/>
              <a:gd name="connsiteY3" fmla="*/ 2142067 h 2142067"/>
              <a:gd name="connsiteX4" fmla="*/ 4458 w 2478297"/>
              <a:gd name="connsiteY4" fmla="*/ 2142051 h 2142067"/>
              <a:gd name="connsiteX5" fmla="*/ 44 w 2478297"/>
              <a:gd name="connsiteY5" fmla="*/ 1792706 h 2142067"/>
              <a:gd name="connsiteX0" fmla="*/ 5383 w 2473839"/>
              <a:gd name="connsiteY0" fmla="*/ 1789440 h 2142067"/>
              <a:gd name="connsiteX1" fmla="*/ 1041121 w 2473839"/>
              <a:gd name="connsiteY1" fmla="*/ 0 h 2142067"/>
              <a:gd name="connsiteX2" fmla="*/ 2472923 w 2473839"/>
              <a:gd name="connsiteY2" fmla="*/ 2979 h 2142067"/>
              <a:gd name="connsiteX3" fmla="*/ 2459002 w 2473839"/>
              <a:gd name="connsiteY3" fmla="*/ 2142067 h 2142067"/>
              <a:gd name="connsiteX4" fmla="*/ 0 w 2473839"/>
              <a:gd name="connsiteY4" fmla="*/ 2142051 h 2142067"/>
              <a:gd name="connsiteX5" fmla="*/ 5383 w 2473839"/>
              <a:gd name="connsiteY5" fmla="*/ 1789440 h 2142067"/>
              <a:gd name="connsiteX0" fmla="*/ 2117 w 2473839"/>
              <a:gd name="connsiteY0" fmla="*/ 1792706 h 2142067"/>
              <a:gd name="connsiteX1" fmla="*/ 1041121 w 2473839"/>
              <a:gd name="connsiteY1" fmla="*/ 0 h 2142067"/>
              <a:gd name="connsiteX2" fmla="*/ 2472923 w 2473839"/>
              <a:gd name="connsiteY2" fmla="*/ 2979 h 2142067"/>
              <a:gd name="connsiteX3" fmla="*/ 2459002 w 2473839"/>
              <a:gd name="connsiteY3" fmla="*/ 2142067 h 2142067"/>
              <a:gd name="connsiteX4" fmla="*/ 0 w 2473839"/>
              <a:gd name="connsiteY4" fmla="*/ 2142051 h 2142067"/>
              <a:gd name="connsiteX5" fmla="*/ 2117 w 2473839"/>
              <a:gd name="connsiteY5" fmla="*/ 1792706 h 214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3839" h="2142067">
                <a:moveTo>
                  <a:pt x="2117" y="1792706"/>
                </a:moveTo>
                <a:lnTo>
                  <a:pt x="1041121" y="0"/>
                </a:lnTo>
                <a:lnTo>
                  <a:pt x="2472923" y="2979"/>
                </a:lnTo>
                <a:cubicBezTo>
                  <a:pt x="2478959" y="1945633"/>
                  <a:pt x="2452966" y="199413"/>
                  <a:pt x="2459002" y="2142067"/>
                </a:cubicBezTo>
                <a:lnTo>
                  <a:pt x="0" y="2142051"/>
                </a:lnTo>
                <a:cubicBezTo>
                  <a:pt x="4010" y="2116439"/>
                  <a:pt x="1372" y="1800357"/>
                  <a:pt x="2117" y="1792706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Group 5"/>
          <p:cNvGrpSpPr>
            <a:grpSpLocks noChangeAspect="1"/>
          </p:cNvGrpSpPr>
          <p:nvPr/>
        </p:nvGrpSpPr>
        <p:grpSpPr bwMode="auto">
          <a:xfrm>
            <a:off x="-139701" y="-253335"/>
            <a:ext cx="5467351" cy="800101"/>
            <a:chOff x="-89" y="3894"/>
            <a:chExt cx="3444" cy="504"/>
          </a:xfrm>
        </p:grpSpPr>
        <p:sp>
          <p:nvSpPr>
            <p:cNvPr id="1024" name="AutoShape 4"/>
            <p:cNvSpPr>
              <a:spLocks noChangeAspect="1" noChangeArrowheads="1" noTextEdit="1"/>
            </p:cNvSpPr>
            <p:nvPr/>
          </p:nvSpPr>
          <p:spPr bwMode="auto">
            <a:xfrm>
              <a:off x="-89" y="3894"/>
              <a:ext cx="3356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" name="Freeform 7"/>
            <p:cNvSpPr>
              <a:spLocks/>
            </p:cNvSpPr>
            <p:nvPr/>
          </p:nvSpPr>
          <p:spPr bwMode="auto">
            <a:xfrm>
              <a:off x="0" y="4275"/>
              <a:ext cx="3355" cy="123"/>
            </a:xfrm>
            <a:custGeom>
              <a:avLst/>
              <a:gdLst>
                <a:gd name="T0" fmla="*/ 2196 w 2381"/>
                <a:gd name="T1" fmla="*/ 0 h 86"/>
                <a:gd name="T2" fmla="*/ 2191 w 2381"/>
                <a:gd name="T3" fmla="*/ 0 h 86"/>
                <a:gd name="T4" fmla="*/ 2156 w 2381"/>
                <a:gd name="T5" fmla="*/ 17 h 86"/>
                <a:gd name="T6" fmla="*/ 2107 w 2381"/>
                <a:gd name="T7" fmla="*/ 72 h 86"/>
                <a:gd name="T8" fmla="*/ 2104 w 2381"/>
                <a:gd name="T9" fmla="*/ 79 h 86"/>
                <a:gd name="T10" fmla="*/ 2100 w 2381"/>
                <a:gd name="T11" fmla="*/ 83 h 86"/>
                <a:gd name="T12" fmla="*/ 2094 w 2381"/>
                <a:gd name="T13" fmla="*/ 83 h 86"/>
                <a:gd name="T14" fmla="*/ 0 w 2381"/>
                <a:gd name="T15" fmla="*/ 83 h 86"/>
                <a:gd name="T16" fmla="*/ 0 w 2381"/>
                <a:gd name="T17" fmla="*/ 86 h 86"/>
                <a:gd name="T18" fmla="*/ 2381 w 2381"/>
                <a:gd name="T19" fmla="*/ 86 h 86"/>
                <a:gd name="T20" fmla="*/ 2381 w 2381"/>
                <a:gd name="T21" fmla="*/ 0 h 86"/>
                <a:gd name="T22" fmla="*/ 2196 w 2381"/>
                <a:gd name="T2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1" h="86">
                  <a:moveTo>
                    <a:pt x="2196" y="0"/>
                  </a:moveTo>
                  <a:cubicBezTo>
                    <a:pt x="2194" y="0"/>
                    <a:pt x="2193" y="0"/>
                    <a:pt x="2191" y="0"/>
                  </a:cubicBezTo>
                  <a:cubicBezTo>
                    <a:pt x="2177" y="2"/>
                    <a:pt x="2165" y="7"/>
                    <a:pt x="2156" y="17"/>
                  </a:cubicBezTo>
                  <a:cubicBezTo>
                    <a:pt x="2140" y="35"/>
                    <a:pt x="2123" y="54"/>
                    <a:pt x="2107" y="72"/>
                  </a:cubicBezTo>
                  <a:cubicBezTo>
                    <a:pt x="2105" y="74"/>
                    <a:pt x="2103" y="76"/>
                    <a:pt x="2104" y="79"/>
                  </a:cubicBezTo>
                  <a:cubicBezTo>
                    <a:pt x="2104" y="83"/>
                    <a:pt x="2103" y="83"/>
                    <a:pt x="2100" y="83"/>
                  </a:cubicBezTo>
                  <a:cubicBezTo>
                    <a:pt x="2098" y="83"/>
                    <a:pt x="2096" y="83"/>
                    <a:pt x="2094" y="83"/>
                  </a:cubicBezTo>
                  <a:cubicBezTo>
                    <a:pt x="1396" y="83"/>
                    <a:pt x="698" y="83"/>
                    <a:pt x="0" y="8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794" y="86"/>
                    <a:pt x="1587" y="86"/>
                    <a:pt x="2381" y="86"/>
                  </a:cubicBezTo>
                  <a:cubicBezTo>
                    <a:pt x="2381" y="0"/>
                    <a:pt x="2381" y="0"/>
                    <a:pt x="2381" y="0"/>
                  </a:cubicBezTo>
                  <a:cubicBezTo>
                    <a:pt x="2320" y="0"/>
                    <a:pt x="2258" y="0"/>
                    <a:pt x="2196" y="0"/>
                  </a:cubicBez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53"/>
          <a:stretch/>
        </p:blipFill>
        <p:spPr>
          <a:xfrm>
            <a:off x="7200389" y="582162"/>
            <a:ext cx="5327650" cy="2912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896BB1-4BAC-4DEC-ACDE-C57C75C2F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712" y="824415"/>
            <a:ext cx="2602266" cy="334689"/>
          </a:xfrm>
        </p:spPr>
        <p:txBody>
          <a:bodyPr vert="horz" lIns="53277" tIns="26638" rIns="53277" bIns="26638" rtlCol="0" anchor="ctr">
            <a:no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ЧТО БУДЕТ ПРОИСХОДИТЬ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ПОСЛЕ ПОДАЧИ ДОКУМЕНТОВ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В УПОЛНОМОЧЕННЫЙ ОРГАН?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42726" y="339330"/>
            <a:ext cx="2896910" cy="2428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365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272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909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545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182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818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64553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91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A7A9AC"/>
                </a:solidFill>
                <a:latin typeface="Century Gothic" panose="020B0502020202020204" pitchFamily="34" charset="0"/>
              </a:rPr>
              <a:t>Как получить статус социального предприятия</a:t>
            </a:r>
            <a:endParaRPr lang="en-US" dirty="0">
              <a:solidFill>
                <a:srgbClr val="A7A9AC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6983413"/>
            <a:ext cx="5337244" cy="0"/>
          </a:xfrm>
          <a:prstGeom prst="line">
            <a:avLst/>
          </a:prstGeom>
          <a:ln w="38100">
            <a:solidFill>
              <a:srgbClr val="C0DD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926862" y="5862446"/>
            <a:ext cx="3861037" cy="786953"/>
          </a:xfrm>
          <a:prstGeom prst="roundRect">
            <a:avLst/>
          </a:prstGeom>
          <a:solidFill>
            <a:srgbClr val="EF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16C3951-1708-4C11-8785-B0FE8B6EF93B}"/>
              </a:ext>
            </a:extLst>
          </p:cNvPr>
          <p:cNvSpPr txBox="1"/>
          <p:nvPr/>
        </p:nvSpPr>
        <p:spPr>
          <a:xfrm>
            <a:off x="1213092" y="5922158"/>
            <a:ext cx="34762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950" b="1" dirty="0">
                <a:solidFill>
                  <a:schemeClr val="bg1"/>
                </a:solidFill>
                <a:latin typeface="Century Gothic" panose="020B0502020202020204" pitchFamily="34" charset="0"/>
              </a:rPr>
              <a:t>10 августа </a:t>
            </a:r>
            <a:r>
              <a:rPr lang="ru-RU" sz="950" dirty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информация о том, что ваша организация/ИП является социальным предприятием, будет отражена в Реестре субъектов МСП на сайте ФНС России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530782" y="5753835"/>
            <a:ext cx="699576" cy="699576"/>
            <a:chOff x="136537" y="6189672"/>
            <a:chExt cx="699576" cy="699576"/>
          </a:xfrm>
        </p:grpSpPr>
        <p:grpSp>
          <p:nvGrpSpPr>
            <p:cNvPr id="61" name="Group 60"/>
            <p:cNvGrpSpPr/>
            <p:nvPr/>
          </p:nvGrpSpPr>
          <p:grpSpPr>
            <a:xfrm>
              <a:off x="202230" y="6240278"/>
              <a:ext cx="595489" cy="618544"/>
              <a:chOff x="202230" y="6240278"/>
              <a:chExt cx="595489" cy="618544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202230" y="6300787"/>
                <a:ext cx="595489" cy="5580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02406" y="6240278"/>
                <a:ext cx="576263" cy="60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6537" y="6189672"/>
              <a:ext cx="699576" cy="699576"/>
            </a:xfrm>
            <a:prstGeom prst="rect">
              <a:avLst/>
            </a:prstGeom>
          </p:spPr>
        </p:pic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78" y="1399125"/>
            <a:ext cx="606225" cy="606225"/>
          </a:xfrm>
          <a:prstGeom prst="rect">
            <a:avLst/>
          </a:prstGeom>
        </p:spPr>
      </p:pic>
      <p:sp>
        <p:nvSpPr>
          <p:cNvPr id="42" name="Slide Number Placeholder 3">
            <a:extLst>
              <a:ext uri="{FF2B5EF4-FFF2-40B4-BE49-F238E27FC236}">
                <a16:creationId xmlns:a16="http://schemas.microsoft.com/office/drawing/2014/main" id="{09A8C072-ABDD-44E4-A39B-41C3C9E48729}"/>
              </a:ext>
            </a:extLst>
          </p:cNvPr>
          <p:cNvSpPr txBox="1">
            <a:spLocks/>
          </p:cNvSpPr>
          <p:nvPr/>
        </p:nvSpPr>
        <p:spPr>
          <a:xfrm>
            <a:off x="4689308" y="282417"/>
            <a:ext cx="425303" cy="35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D1B7EA-F5D2-4488-80D0-F6195ACF024F}" type="slidenum">
              <a:rPr lang="ru-RU" sz="1100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13</a:t>
            </a:fld>
            <a:endParaRPr lang="ru-RU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647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0"/>
          <p:cNvSpPr/>
          <p:nvPr/>
        </p:nvSpPr>
        <p:spPr>
          <a:xfrm>
            <a:off x="2880099" y="-4"/>
            <a:ext cx="2473839" cy="2142067"/>
          </a:xfrm>
          <a:custGeom>
            <a:avLst/>
            <a:gdLst>
              <a:gd name="connsiteX0" fmla="*/ 0 w 2667459"/>
              <a:gd name="connsiteY0" fmla="*/ 0 h 5818909"/>
              <a:gd name="connsiteX1" fmla="*/ 2667459 w 2667459"/>
              <a:gd name="connsiteY1" fmla="*/ 0 h 5818909"/>
              <a:gd name="connsiteX2" fmla="*/ 2667459 w 2667459"/>
              <a:gd name="connsiteY2" fmla="*/ 5818909 h 5818909"/>
              <a:gd name="connsiteX3" fmla="*/ 0 w 2667459"/>
              <a:gd name="connsiteY3" fmla="*/ 5818909 h 5818909"/>
              <a:gd name="connsiteX4" fmla="*/ 0 w 2667459"/>
              <a:gd name="connsiteY4" fmla="*/ 0 h 5818909"/>
              <a:gd name="connsiteX0" fmla="*/ 0 w 2667459"/>
              <a:gd name="connsiteY0" fmla="*/ 12032 h 5830941"/>
              <a:gd name="connsiteX1" fmla="*/ 1129756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2032 h 5830941"/>
              <a:gd name="connsiteX0" fmla="*/ 0 w 2667459"/>
              <a:gd name="connsiteY0" fmla="*/ 1792706 h 5830941"/>
              <a:gd name="connsiteX1" fmla="*/ 1129756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49352 w 2667459"/>
              <a:gd name="connsiteY2" fmla="*/ 2979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22192 w 2667459"/>
              <a:gd name="connsiteY2" fmla="*/ 2979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22344"/>
              <a:gd name="connsiteY0" fmla="*/ 1792706 h 5830941"/>
              <a:gd name="connsiteX1" fmla="*/ 1045535 w 2622344"/>
              <a:gd name="connsiteY1" fmla="*/ 0 h 5830941"/>
              <a:gd name="connsiteX2" fmla="*/ 2622192 w 2622344"/>
              <a:gd name="connsiteY2" fmla="*/ 2979 h 5830941"/>
              <a:gd name="connsiteX3" fmla="*/ 2459230 w 2622344"/>
              <a:gd name="connsiteY3" fmla="*/ 5812834 h 5830941"/>
              <a:gd name="connsiteX4" fmla="*/ 0 w 2622344"/>
              <a:gd name="connsiteY4" fmla="*/ 5830941 h 5830941"/>
              <a:gd name="connsiteX5" fmla="*/ 0 w 2622344"/>
              <a:gd name="connsiteY5" fmla="*/ 1792706 h 5830941"/>
              <a:gd name="connsiteX0" fmla="*/ 0 w 2622352"/>
              <a:gd name="connsiteY0" fmla="*/ 1792706 h 5839995"/>
              <a:gd name="connsiteX1" fmla="*/ 1045535 w 2622352"/>
              <a:gd name="connsiteY1" fmla="*/ 0 h 5839995"/>
              <a:gd name="connsiteX2" fmla="*/ 2622192 w 2622352"/>
              <a:gd name="connsiteY2" fmla="*/ 2979 h 5839995"/>
              <a:gd name="connsiteX3" fmla="*/ 2468283 w 2622352"/>
              <a:gd name="connsiteY3" fmla="*/ 5839995 h 5839995"/>
              <a:gd name="connsiteX4" fmla="*/ 0 w 2622352"/>
              <a:gd name="connsiteY4" fmla="*/ 5830941 h 5839995"/>
              <a:gd name="connsiteX5" fmla="*/ 0 w 2622352"/>
              <a:gd name="connsiteY5" fmla="*/ 1792706 h 5839995"/>
              <a:gd name="connsiteX0" fmla="*/ 0 w 2468283"/>
              <a:gd name="connsiteY0" fmla="*/ 1792706 h 5839995"/>
              <a:gd name="connsiteX1" fmla="*/ 1045535 w 2468283"/>
              <a:gd name="connsiteY1" fmla="*/ 0 h 5839995"/>
              <a:gd name="connsiteX2" fmla="*/ 2305321 w 2468283"/>
              <a:gd name="connsiteY2" fmla="*/ 2979 h 5839995"/>
              <a:gd name="connsiteX3" fmla="*/ 2468283 w 2468283"/>
              <a:gd name="connsiteY3" fmla="*/ 5839995 h 5839995"/>
              <a:gd name="connsiteX4" fmla="*/ 0 w 2468283"/>
              <a:gd name="connsiteY4" fmla="*/ 5830941 h 5839995"/>
              <a:gd name="connsiteX5" fmla="*/ 0 w 2468283"/>
              <a:gd name="connsiteY5" fmla="*/ 1792706 h 5839995"/>
              <a:gd name="connsiteX0" fmla="*/ 0 w 2487192"/>
              <a:gd name="connsiteY0" fmla="*/ 1792706 h 5839995"/>
              <a:gd name="connsiteX1" fmla="*/ 1045535 w 2487192"/>
              <a:gd name="connsiteY1" fmla="*/ 0 h 5839995"/>
              <a:gd name="connsiteX2" fmla="*/ 2486390 w 2487192"/>
              <a:gd name="connsiteY2" fmla="*/ 2979 h 5839995"/>
              <a:gd name="connsiteX3" fmla="*/ 2468283 w 2487192"/>
              <a:gd name="connsiteY3" fmla="*/ 5839995 h 5839995"/>
              <a:gd name="connsiteX4" fmla="*/ 0 w 2487192"/>
              <a:gd name="connsiteY4" fmla="*/ 5830941 h 5839995"/>
              <a:gd name="connsiteX5" fmla="*/ 0 w 2487192"/>
              <a:gd name="connsiteY5" fmla="*/ 1792706 h 5839995"/>
              <a:gd name="connsiteX0" fmla="*/ 0 w 2487192"/>
              <a:gd name="connsiteY0" fmla="*/ 1792706 h 5839995"/>
              <a:gd name="connsiteX1" fmla="*/ 1045535 w 2487192"/>
              <a:gd name="connsiteY1" fmla="*/ 0 h 5839995"/>
              <a:gd name="connsiteX2" fmla="*/ 2486390 w 2487192"/>
              <a:gd name="connsiteY2" fmla="*/ 2979 h 5839995"/>
              <a:gd name="connsiteX3" fmla="*/ 2468283 w 2487192"/>
              <a:gd name="connsiteY3" fmla="*/ 5839995 h 5839995"/>
              <a:gd name="connsiteX4" fmla="*/ 0 w 2487192"/>
              <a:gd name="connsiteY4" fmla="*/ 5830941 h 5839995"/>
              <a:gd name="connsiteX5" fmla="*/ 0 w 2487192"/>
              <a:gd name="connsiteY5" fmla="*/ 1792706 h 5839995"/>
              <a:gd name="connsiteX0" fmla="*/ 0 w 2478433"/>
              <a:gd name="connsiteY0" fmla="*/ 1792706 h 5839995"/>
              <a:gd name="connsiteX1" fmla="*/ 1045535 w 2478433"/>
              <a:gd name="connsiteY1" fmla="*/ 0 h 5839995"/>
              <a:gd name="connsiteX2" fmla="*/ 2477337 w 2478433"/>
              <a:gd name="connsiteY2" fmla="*/ 2979 h 5839995"/>
              <a:gd name="connsiteX3" fmla="*/ 2468283 w 2478433"/>
              <a:gd name="connsiteY3" fmla="*/ 5839995 h 5839995"/>
              <a:gd name="connsiteX4" fmla="*/ 0 w 2478433"/>
              <a:gd name="connsiteY4" fmla="*/ 5830941 h 5839995"/>
              <a:gd name="connsiteX5" fmla="*/ 0 w 2478433"/>
              <a:gd name="connsiteY5" fmla="*/ 1792706 h 5839995"/>
              <a:gd name="connsiteX0" fmla="*/ 12031 w 2490464"/>
              <a:gd name="connsiteY0" fmla="*/ 1792706 h 5839995"/>
              <a:gd name="connsiteX1" fmla="*/ 1057566 w 2490464"/>
              <a:gd name="connsiteY1" fmla="*/ 0 h 5839995"/>
              <a:gd name="connsiteX2" fmla="*/ 2489368 w 2490464"/>
              <a:gd name="connsiteY2" fmla="*/ 2979 h 5839995"/>
              <a:gd name="connsiteX3" fmla="*/ 2480314 w 2490464"/>
              <a:gd name="connsiteY3" fmla="*/ 5839995 h 5839995"/>
              <a:gd name="connsiteX4" fmla="*/ 0 w 2490464"/>
              <a:gd name="connsiteY4" fmla="*/ 5469993 h 5839995"/>
              <a:gd name="connsiteX5" fmla="*/ 12031 w 2490464"/>
              <a:gd name="connsiteY5" fmla="*/ 1792706 h 5839995"/>
              <a:gd name="connsiteX0" fmla="*/ 12031 w 2492346"/>
              <a:gd name="connsiteY0" fmla="*/ 1792706 h 5491079"/>
              <a:gd name="connsiteX1" fmla="*/ 1057566 w 2492346"/>
              <a:gd name="connsiteY1" fmla="*/ 0 h 5491079"/>
              <a:gd name="connsiteX2" fmla="*/ 2489368 w 2492346"/>
              <a:gd name="connsiteY2" fmla="*/ 2979 h 5491079"/>
              <a:gd name="connsiteX3" fmla="*/ 2492346 w 2492346"/>
              <a:gd name="connsiteY3" fmla="*/ 5491079 h 5491079"/>
              <a:gd name="connsiteX4" fmla="*/ 0 w 2492346"/>
              <a:gd name="connsiteY4" fmla="*/ 5469993 h 5491079"/>
              <a:gd name="connsiteX5" fmla="*/ 12031 w 2492346"/>
              <a:gd name="connsiteY5" fmla="*/ 1792706 h 5491079"/>
              <a:gd name="connsiteX0" fmla="*/ 12031 w 2490464"/>
              <a:gd name="connsiteY0" fmla="*/ 1792706 h 5479047"/>
              <a:gd name="connsiteX1" fmla="*/ 1057566 w 2490464"/>
              <a:gd name="connsiteY1" fmla="*/ 0 h 5479047"/>
              <a:gd name="connsiteX2" fmla="*/ 2489368 w 2490464"/>
              <a:gd name="connsiteY2" fmla="*/ 2979 h 5479047"/>
              <a:gd name="connsiteX3" fmla="*/ 2480314 w 2490464"/>
              <a:gd name="connsiteY3" fmla="*/ 5479047 h 5479047"/>
              <a:gd name="connsiteX4" fmla="*/ 0 w 2490464"/>
              <a:gd name="connsiteY4" fmla="*/ 5469993 h 5479047"/>
              <a:gd name="connsiteX5" fmla="*/ 12031 w 2490464"/>
              <a:gd name="connsiteY5" fmla="*/ 1792706 h 5479047"/>
              <a:gd name="connsiteX0" fmla="*/ 12031 w 2490464"/>
              <a:gd name="connsiteY0" fmla="*/ 1792706 h 5469993"/>
              <a:gd name="connsiteX1" fmla="*/ 1057566 w 2490464"/>
              <a:gd name="connsiteY1" fmla="*/ 0 h 5469993"/>
              <a:gd name="connsiteX2" fmla="*/ 2489368 w 2490464"/>
              <a:gd name="connsiteY2" fmla="*/ 2979 h 5469993"/>
              <a:gd name="connsiteX3" fmla="*/ 2480314 w 2490464"/>
              <a:gd name="connsiteY3" fmla="*/ 5442952 h 5469993"/>
              <a:gd name="connsiteX4" fmla="*/ 0 w 2490464"/>
              <a:gd name="connsiteY4" fmla="*/ 5469993 h 5469993"/>
              <a:gd name="connsiteX5" fmla="*/ 12031 w 2490464"/>
              <a:gd name="connsiteY5" fmla="*/ 1792706 h 5469993"/>
              <a:gd name="connsiteX0" fmla="*/ 12031 w 2490464"/>
              <a:gd name="connsiteY0" fmla="*/ 1792706 h 5469993"/>
              <a:gd name="connsiteX1" fmla="*/ 1057566 w 2490464"/>
              <a:gd name="connsiteY1" fmla="*/ 0 h 5469993"/>
              <a:gd name="connsiteX2" fmla="*/ 2489368 w 2490464"/>
              <a:gd name="connsiteY2" fmla="*/ 2979 h 5469993"/>
              <a:gd name="connsiteX3" fmla="*/ 2480314 w 2490464"/>
              <a:gd name="connsiteY3" fmla="*/ 5467015 h 5469993"/>
              <a:gd name="connsiteX4" fmla="*/ 0 w 2490464"/>
              <a:gd name="connsiteY4" fmla="*/ 5469993 h 5469993"/>
              <a:gd name="connsiteX5" fmla="*/ 12031 w 2490464"/>
              <a:gd name="connsiteY5" fmla="*/ 1792706 h 5469993"/>
              <a:gd name="connsiteX0" fmla="*/ 12031 w 2490464"/>
              <a:gd name="connsiteY0" fmla="*/ 1792706 h 5469993"/>
              <a:gd name="connsiteX1" fmla="*/ 1057566 w 2490464"/>
              <a:gd name="connsiteY1" fmla="*/ 0 h 5469993"/>
              <a:gd name="connsiteX2" fmla="*/ 2489368 w 2490464"/>
              <a:gd name="connsiteY2" fmla="*/ 2979 h 5469993"/>
              <a:gd name="connsiteX3" fmla="*/ 2480314 w 2490464"/>
              <a:gd name="connsiteY3" fmla="*/ 5069973 h 5469993"/>
              <a:gd name="connsiteX4" fmla="*/ 0 w 2490464"/>
              <a:gd name="connsiteY4" fmla="*/ 5469993 h 5469993"/>
              <a:gd name="connsiteX5" fmla="*/ 12031 w 2490464"/>
              <a:gd name="connsiteY5" fmla="*/ 1792706 h 5469993"/>
              <a:gd name="connsiteX0" fmla="*/ 12031 w 2490464"/>
              <a:gd name="connsiteY0" fmla="*/ 1792706 h 5069973"/>
              <a:gd name="connsiteX1" fmla="*/ 1057566 w 2490464"/>
              <a:gd name="connsiteY1" fmla="*/ 0 h 5069973"/>
              <a:gd name="connsiteX2" fmla="*/ 2489368 w 2490464"/>
              <a:gd name="connsiteY2" fmla="*/ 2979 h 5069973"/>
              <a:gd name="connsiteX3" fmla="*/ 2480314 w 2490464"/>
              <a:gd name="connsiteY3" fmla="*/ 5069973 h 5069973"/>
              <a:gd name="connsiteX4" fmla="*/ 0 w 2490464"/>
              <a:gd name="connsiteY4" fmla="*/ 5060920 h 5069973"/>
              <a:gd name="connsiteX5" fmla="*/ 12031 w 2490464"/>
              <a:gd name="connsiteY5" fmla="*/ 1792706 h 5069973"/>
              <a:gd name="connsiteX0" fmla="*/ 24062 w 2502495"/>
              <a:gd name="connsiteY0" fmla="*/ 1792706 h 5084983"/>
              <a:gd name="connsiteX1" fmla="*/ 1069597 w 2502495"/>
              <a:gd name="connsiteY1" fmla="*/ 0 h 5084983"/>
              <a:gd name="connsiteX2" fmla="*/ 2501399 w 2502495"/>
              <a:gd name="connsiteY2" fmla="*/ 2979 h 5084983"/>
              <a:gd name="connsiteX3" fmla="*/ 2492345 w 2502495"/>
              <a:gd name="connsiteY3" fmla="*/ 5069973 h 5084983"/>
              <a:gd name="connsiteX4" fmla="*/ 0 w 2502495"/>
              <a:gd name="connsiteY4" fmla="*/ 5084983 h 5084983"/>
              <a:gd name="connsiteX5" fmla="*/ 24062 w 2502495"/>
              <a:gd name="connsiteY5" fmla="*/ 1792706 h 5084983"/>
              <a:gd name="connsiteX0" fmla="*/ 24062 w 2502495"/>
              <a:gd name="connsiteY0" fmla="*/ 1792706 h 5069973"/>
              <a:gd name="connsiteX1" fmla="*/ 1069597 w 2502495"/>
              <a:gd name="connsiteY1" fmla="*/ 0 h 5069973"/>
              <a:gd name="connsiteX2" fmla="*/ 2501399 w 2502495"/>
              <a:gd name="connsiteY2" fmla="*/ 2979 h 5069973"/>
              <a:gd name="connsiteX3" fmla="*/ 2492345 w 2502495"/>
              <a:gd name="connsiteY3" fmla="*/ 5069973 h 5069973"/>
              <a:gd name="connsiteX4" fmla="*/ 0 w 2502495"/>
              <a:gd name="connsiteY4" fmla="*/ 5060920 h 5069973"/>
              <a:gd name="connsiteX5" fmla="*/ 24062 w 2502495"/>
              <a:gd name="connsiteY5" fmla="*/ 1792706 h 5069973"/>
              <a:gd name="connsiteX0" fmla="*/ 24062 w 2502495"/>
              <a:gd name="connsiteY0" fmla="*/ 1792706 h 5084983"/>
              <a:gd name="connsiteX1" fmla="*/ 1069597 w 2502495"/>
              <a:gd name="connsiteY1" fmla="*/ 0 h 5084983"/>
              <a:gd name="connsiteX2" fmla="*/ 2501399 w 2502495"/>
              <a:gd name="connsiteY2" fmla="*/ 2979 h 5084983"/>
              <a:gd name="connsiteX3" fmla="*/ 2492345 w 2502495"/>
              <a:gd name="connsiteY3" fmla="*/ 5069973 h 5084983"/>
              <a:gd name="connsiteX4" fmla="*/ 0 w 2502495"/>
              <a:gd name="connsiteY4" fmla="*/ 5084983 h 5084983"/>
              <a:gd name="connsiteX5" fmla="*/ 24062 w 2502495"/>
              <a:gd name="connsiteY5" fmla="*/ 1792706 h 5084983"/>
              <a:gd name="connsiteX0" fmla="*/ 12030 w 2490463"/>
              <a:gd name="connsiteY0" fmla="*/ 1792706 h 5072951"/>
              <a:gd name="connsiteX1" fmla="*/ 1057565 w 2490463"/>
              <a:gd name="connsiteY1" fmla="*/ 0 h 5072951"/>
              <a:gd name="connsiteX2" fmla="*/ 2489367 w 2490463"/>
              <a:gd name="connsiteY2" fmla="*/ 2979 h 5072951"/>
              <a:gd name="connsiteX3" fmla="*/ 2480313 w 2490463"/>
              <a:gd name="connsiteY3" fmla="*/ 5069973 h 5072951"/>
              <a:gd name="connsiteX4" fmla="*/ 0 w 2490463"/>
              <a:gd name="connsiteY4" fmla="*/ 5072951 h 5072951"/>
              <a:gd name="connsiteX5" fmla="*/ 12030 w 2490463"/>
              <a:gd name="connsiteY5" fmla="*/ 1792706 h 5072951"/>
              <a:gd name="connsiteX0" fmla="*/ 12030 w 2491109"/>
              <a:gd name="connsiteY0" fmla="*/ 1792706 h 5072951"/>
              <a:gd name="connsiteX1" fmla="*/ 1057565 w 2491109"/>
              <a:gd name="connsiteY1" fmla="*/ 0 h 5072951"/>
              <a:gd name="connsiteX2" fmla="*/ 2489367 w 2491109"/>
              <a:gd name="connsiteY2" fmla="*/ 2979 h 5072951"/>
              <a:gd name="connsiteX3" fmla="*/ 2489367 w 2491109"/>
              <a:gd name="connsiteY3" fmla="*/ 4590139 h 5072951"/>
              <a:gd name="connsiteX4" fmla="*/ 0 w 2491109"/>
              <a:gd name="connsiteY4" fmla="*/ 5072951 h 5072951"/>
              <a:gd name="connsiteX5" fmla="*/ 12030 w 2491109"/>
              <a:gd name="connsiteY5" fmla="*/ 1792706 h 5072951"/>
              <a:gd name="connsiteX0" fmla="*/ 12030 w 2491109"/>
              <a:gd name="connsiteY0" fmla="*/ 1792706 h 4590139"/>
              <a:gd name="connsiteX1" fmla="*/ 1057565 w 2491109"/>
              <a:gd name="connsiteY1" fmla="*/ 0 h 4590139"/>
              <a:gd name="connsiteX2" fmla="*/ 2489367 w 2491109"/>
              <a:gd name="connsiteY2" fmla="*/ 2979 h 4590139"/>
              <a:gd name="connsiteX3" fmla="*/ 2489367 w 2491109"/>
              <a:gd name="connsiteY3" fmla="*/ 4590139 h 4590139"/>
              <a:gd name="connsiteX4" fmla="*/ 0 w 2491109"/>
              <a:gd name="connsiteY4" fmla="*/ 4584064 h 4590139"/>
              <a:gd name="connsiteX5" fmla="*/ 12030 w 2491109"/>
              <a:gd name="connsiteY5" fmla="*/ 1792706 h 4590139"/>
              <a:gd name="connsiteX0" fmla="*/ 21084 w 2500163"/>
              <a:gd name="connsiteY0" fmla="*/ 1792706 h 4611224"/>
              <a:gd name="connsiteX1" fmla="*/ 1066619 w 2500163"/>
              <a:gd name="connsiteY1" fmla="*/ 0 h 4611224"/>
              <a:gd name="connsiteX2" fmla="*/ 2498421 w 2500163"/>
              <a:gd name="connsiteY2" fmla="*/ 2979 h 4611224"/>
              <a:gd name="connsiteX3" fmla="*/ 2498421 w 2500163"/>
              <a:gd name="connsiteY3" fmla="*/ 4590139 h 4611224"/>
              <a:gd name="connsiteX4" fmla="*/ 0 w 2500163"/>
              <a:gd name="connsiteY4" fmla="*/ 4611224 h 4611224"/>
              <a:gd name="connsiteX5" fmla="*/ 21084 w 2500163"/>
              <a:gd name="connsiteY5" fmla="*/ 1792706 h 4611224"/>
              <a:gd name="connsiteX0" fmla="*/ 21084 w 2500163"/>
              <a:gd name="connsiteY0" fmla="*/ 1792706 h 4611224"/>
              <a:gd name="connsiteX1" fmla="*/ 1066619 w 2500163"/>
              <a:gd name="connsiteY1" fmla="*/ 0 h 4611224"/>
              <a:gd name="connsiteX2" fmla="*/ 2498421 w 2500163"/>
              <a:gd name="connsiteY2" fmla="*/ 2979 h 4611224"/>
              <a:gd name="connsiteX3" fmla="*/ 2498421 w 2500163"/>
              <a:gd name="connsiteY3" fmla="*/ 4590139 h 4611224"/>
              <a:gd name="connsiteX4" fmla="*/ 0 w 2500163"/>
              <a:gd name="connsiteY4" fmla="*/ 4611224 h 4611224"/>
              <a:gd name="connsiteX5" fmla="*/ 21084 w 2500163"/>
              <a:gd name="connsiteY5" fmla="*/ 1792706 h 4611224"/>
              <a:gd name="connsiteX0" fmla="*/ 21084 w 2499332"/>
              <a:gd name="connsiteY0" fmla="*/ 1792706 h 4611224"/>
              <a:gd name="connsiteX1" fmla="*/ 1066619 w 2499332"/>
              <a:gd name="connsiteY1" fmla="*/ 0 h 4611224"/>
              <a:gd name="connsiteX2" fmla="*/ 2498421 w 2499332"/>
              <a:gd name="connsiteY2" fmla="*/ 2979 h 4611224"/>
              <a:gd name="connsiteX3" fmla="*/ 2484354 w 2499332"/>
              <a:gd name="connsiteY3" fmla="*/ 4477597 h 4611224"/>
              <a:gd name="connsiteX4" fmla="*/ 0 w 2499332"/>
              <a:gd name="connsiteY4" fmla="*/ 4611224 h 4611224"/>
              <a:gd name="connsiteX5" fmla="*/ 21084 w 2499332"/>
              <a:gd name="connsiteY5" fmla="*/ 1792706 h 4611224"/>
              <a:gd name="connsiteX0" fmla="*/ 21084 w 2505455"/>
              <a:gd name="connsiteY0" fmla="*/ 1792706 h 4611224"/>
              <a:gd name="connsiteX1" fmla="*/ 1066619 w 2505455"/>
              <a:gd name="connsiteY1" fmla="*/ 0 h 4611224"/>
              <a:gd name="connsiteX2" fmla="*/ 2498421 w 2505455"/>
              <a:gd name="connsiteY2" fmla="*/ 2979 h 4611224"/>
              <a:gd name="connsiteX3" fmla="*/ 2505455 w 2505455"/>
              <a:gd name="connsiteY3" fmla="*/ 4477597 h 4611224"/>
              <a:gd name="connsiteX4" fmla="*/ 0 w 2505455"/>
              <a:gd name="connsiteY4" fmla="*/ 4611224 h 4611224"/>
              <a:gd name="connsiteX5" fmla="*/ 21084 w 2505455"/>
              <a:gd name="connsiteY5" fmla="*/ 1792706 h 4611224"/>
              <a:gd name="connsiteX0" fmla="*/ 7016 w 2491387"/>
              <a:gd name="connsiteY0" fmla="*/ 1792706 h 4477597"/>
              <a:gd name="connsiteX1" fmla="*/ 1052551 w 2491387"/>
              <a:gd name="connsiteY1" fmla="*/ 0 h 4477597"/>
              <a:gd name="connsiteX2" fmla="*/ 2484353 w 2491387"/>
              <a:gd name="connsiteY2" fmla="*/ 2979 h 4477597"/>
              <a:gd name="connsiteX3" fmla="*/ 2491387 w 2491387"/>
              <a:gd name="connsiteY3" fmla="*/ 4477597 h 4477597"/>
              <a:gd name="connsiteX4" fmla="*/ 0 w 2491387"/>
              <a:gd name="connsiteY4" fmla="*/ 4477581 h 4477597"/>
              <a:gd name="connsiteX5" fmla="*/ 7016 w 2491387"/>
              <a:gd name="connsiteY5" fmla="*/ 1792706 h 4477597"/>
              <a:gd name="connsiteX0" fmla="*/ 7016 w 2491387"/>
              <a:gd name="connsiteY0" fmla="*/ 1792706 h 4477597"/>
              <a:gd name="connsiteX1" fmla="*/ 1052551 w 2491387"/>
              <a:gd name="connsiteY1" fmla="*/ 0 h 4477597"/>
              <a:gd name="connsiteX2" fmla="*/ 2484353 w 2491387"/>
              <a:gd name="connsiteY2" fmla="*/ 2979 h 4477597"/>
              <a:gd name="connsiteX3" fmla="*/ 2491387 w 2491387"/>
              <a:gd name="connsiteY3" fmla="*/ 4477597 h 4477597"/>
              <a:gd name="connsiteX4" fmla="*/ 0 w 2491387"/>
              <a:gd name="connsiteY4" fmla="*/ 3867981 h 4477597"/>
              <a:gd name="connsiteX5" fmla="*/ 7016 w 2491387"/>
              <a:gd name="connsiteY5" fmla="*/ 1792706 h 4477597"/>
              <a:gd name="connsiteX0" fmla="*/ 7016 w 2491387"/>
              <a:gd name="connsiteY0" fmla="*/ 1792706 h 3877522"/>
              <a:gd name="connsiteX1" fmla="*/ 1052551 w 2491387"/>
              <a:gd name="connsiteY1" fmla="*/ 0 h 3877522"/>
              <a:gd name="connsiteX2" fmla="*/ 2484353 w 2491387"/>
              <a:gd name="connsiteY2" fmla="*/ 2979 h 3877522"/>
              <a:gd name="connsiteX3" fmla="*/ 2491387 w 2491387"/>
              <a:gd name="connsiteY3" fmla="*/ 3877522 h 3877522"/>
              <a:gd name="connsiteX4" fmla="*/ 0 w 2491387"/>
              <a:gd name="connsiteY4" fmla="*/ 3867981 h 3877522"/>
              <a:gd name="connsiteX5" fmla="*/ 7016 w 2491387"/>
              <a:gd name="connsiteY5" fmla="*/ 1792706 h 3877522"/>
              <a:gd name="connsiteX0" fmla="*/ 7016 w 2485850"/>
              <a:gd name="connsiteY0" fmla="*/ 1792706 h 3867997"/>
              <a:gd name="connsiteX1" fmla="*/ 1052551 w 2485850"/>
              <a:gd name="connsiteY1" fmla="*/ 0 h 3867997"/>
              <a:gd name="connsiteX2" fmla="*/ 2484353 w 2485850"/>
              <a:gd name="connsiteY2" fmla="*/ 2979 h 3867997"/>
              <a:gd name="connsiteX3" fmla="*/ 2481862 w 2485850"/>
              <a:gd name="connsiteY3" fmla="*/ 3867997 h 3867997"/>
              <a:gd name="connsiteX4" fmla="*/ 0 w 2485850"/>
              <a:gd name="connsiteY4" fmla="*/ 3867981 h 3867997"/>
              <a:gd name="connsiteX5" fmla="*/ 7016 w 2485850"/>
              <a:gd name="connsiteY5" fmla="*/ 1792706 h 3867997"/>
              <a:gd name="connsiteX0" fmla="*/ 18446 w 2497280"/>
              <a:gd name="connsiteY0" fmla="*/ 1792706 h 3867997"/>
              <a:gd name="connsiteX1" fmla="*/ 1063981 w 2497280"/>
              <a:gd name="connsiteY1" fmla="*/ 0 h 3867997"/>
              <a:gd name="connsiteX2" fmla="*/ 2495783 w 2497280"/>
              <a:gd name="connsiteY2" fmla="*/ 2979 h 3867997"/>
              <a:gd name="connsiteX3" fmla="*/ 2493292 w 2497280"/>
              <a:gd name="connsiteY3" fmla="*/ 3867997 h 3867997"/>
              <a:gd name="connsiteX4" fmla="*/ 0 w 2497280"/>
              <a:gd name="connsiteY4" fmla="*/ 2702121 h 3867997"/>
              <a:gd name="connsiteX5" fmla="*/ 18446 w 2497280"/>
              <a:gd name="connsiteY5" fmla="*/ 1792706 h 3867997"/>
              <a:gd name="connsiteX0" fmla="*/ 18446 w 2497280"/>
              <a:gd name="connsiteY0" fmla="*/ 1792706 h 3867997"/>
              <a:gd name="connsiteX1" fmla="*/ 1063981 w 2497280"/>
              <a:gd name="connsiteY1" fmla="*/ 0 h 3867997"/>
              <a:gd name="connsiteX2" fmla="*/ 2495783 w 2497280"/>
              <a:gd name="connsiteY2" fmla="*/ 2979 h 3867997"/>
              <a:gd name="connsiteX3" fmla="*/ 2493292 w 2497280"/>
              <a:gd name="connsiteY3" fmla="*/ 3867997 h 3867997"/>
              <a:gd name="connsiteX4" fmla="*/ 0 w 2497280"/>
              <a:gd name="connsiteY4" fmla="*/ 2702121 h 3867997"/>
              <a:gd name="connsiteX5" fmla="*/ 18446 w 2497280"/>
              <a:gd name="connsiteY5" fmla="*/ 1792706 h 3867997"/>
              <a:gd name="connsiteX0" fmla="*/ 18446 w 2497280"/>
              <a:gd name="connsiteY0" fmla="*/ 1792706 h 2727406"/>
              <a:gd name="connsiteX1" fmla="*/ 1063981 w 2497280"/>
              <a:gd name="connsiteY1" fmla="*/ 0 h 2727406"/>
              <a:gd name="connsiteX2" fmla="*/ 2495783 w 2497280"/>
              <a:gd name="connsiteY2" fmla="*/ 2979 h 2727406"/>
              <a:gd name="connsiteX3" fmla="*/ 2493292 w 2497280"/>
              <a:gd name="connsiteY3" fmla="*/ 2724997 h 2727406"/>
              <a:gd name="connsiteX4" fmla="*/ 0 w 2497280"/>
              <a:gd name="connsiteY4" fmla="*/ 2702121 h 2727406"/>
              <a:gd name="connsiteX5" fmla="*/ 18446 w 2497280"/>
              <a:gd name="connsiteY5" fmla="*/ 1792706 h 2727406"/>
              <a:gd name="connsiteX0" fmla="*/ 18446 w 2497280"/>
              <a:gd name="connsiteY0" fmla="*/ 1792706 h 2727406"/>
              <a:gd name="connsiteX1" fmla="*/ 1063981 w 2497280"/>
              <a:gd name="connsiteY1" fmla="*/ 0 h 2727406"/>
              <a:gd name="connsiteX2" fmla="*/ 2495783 w 2497280"/>
              <a:gd name="connsiteY2" fmla="*/ 2979 h 2727406"/>
              <a:gd name="connsiteX3" fmla="*/ 2493292 w 2497280"/>
              <a:gd name="connsiteY3" fmla="*/ 2713567 h 2727406"/>
              <a:gd name="connsiteX4" fmla="*/ 0 w 2497280"/>
              <a:gd name="connsiteY4" fmla="*/ 2702121 h 2727406"/>
              <a:gd name="connsiteX5" fmla="*/ 18446 w 2497280"/>
              <a:gd name="connsiteY5" fmla="*/ 1792706 h 2727406"/>
              <a:gd name="connsiteX0" fmla="*/ 18446 w 2497280"/>
              <a:gd name="connsiteY0" fmla="*/ 1792706 h 2727406"/>
              <a:gd name="connsiteX1" fmla="*/ 1063981 w 2497280"/>
              <a:gd name="connsiteY1" fmla="*/ 0 h 2727406"/>
              <a:gd name="connsiteX2" fmla="*/ 2495783 w 2497280"/>
              <a:gd name="connsiteY2" fmla="*/ 2979 h 2727406"/>
              <a:gd name="connsiteX3" fmla="*/ 2493292 w 2497280"/>
              <a:gd name="connsiteY3" fmla="*/ 2702137 h 2727406"/>
              <a:gd name="connsiteX4" fmla="*/ 0 w 2497280"/>
              <a:gd name="connsiteY4" fmla="*/ 2702121 h 2727406"/>
              <a:gd name="connsiteX5" fmla="*/ 18446 w 2497280"/>
              <a:gd name="connsiteY5" fmla="*/ 1792706 h 2727406"/>
              <a:gd name="connsiteX0" fmla="*/ 7016 w 2485850"/>
              <a:gd name="connsiteY0" fmla="*/ 1792706 h 2702137"/>
              <a:gd name="connsiteX1" fmla="*/ 1052551 w 2485850"/>
              <a:gd name="connsiteY1" fmla="*/ 0 h 2702137"/>
              <a:gd name="connsiteX2" fmla="*/ 2484353 w 2485850"/>
              <a:gd name="connsiteY2" fmla="*/ 2979 h 2702137"/>
              <a:gd name="connsiteX3" fmla="*/ 2481862 w 2485850"/>
              <a:gd name="connsiteY3" fmla="*/ 2702137 h 2702137"/>
              <a:gd name="connsiteX4" fmla="*/ 0 w 2485850"/>
              <a:gd name="connsiteY4" fmla="*/ 2633541 h 2702137"/>
              <a:gd name="connsiteX5" fmla="*/ 7016 w 2485850"/>
              <a:gd name="connsiteY5" fmla="*/ 1792706 h 2702137"/>
              <a:gd name="connsiteX0" fmla="*/ 7016 w 2485850"/>
              <a:gd name="connsiteY0" fmla="*/ 1792706 h 2679655"/>
              <a:gd name="connsiteX1" fmla="*/ 1052551 w 2485850"/>
              <a:gd name="connsiteY1" fmla="*/ 0 h 2679655"/>
              <a:gd name="connsiteX2" fmla="*/ 2484353 w 2485850"/>
              <a:gd name="connsiteY2" fmla="*/ 2979 h 2679655"/>
              <a:gd name="connsiteX3" fmla="*/ 2481862 w 2485850"/>
              <a:gd name="connsiteY3" fmla="*/ 2542117 h 2679655"/>
              <a:gd name="connsiteX4" fmla="*/ 0 w 2485850"/>
              <a:gd name="connsiteY4" fmla="*/ 2633541 h 2679655"/>
              <a:gd name="connsiteX5" fmla="*/ 7016 w 2485850"/>
              <a:gd name="connsiteY5" fmla="*/ 1792706 h 2679655"/>
              <a:gd name="connsiteX0" fmla="*/ 7016 w 2485850"/>
              <a:gd name="connsiteY0" fmla="*/ 1792706 h 2622606"/>
              <a:gd name="connsiteX1" fmla="*/ 1052551 w 2485850"/>
              <a:gd name="connsiteY1" fmla="*/ 0 h 2622606"/>
              <a:gd name="connsiteX2" fmla="*/ 2484353 w 2485850"/>
              <a:gd name="connsiteY2" fmla="*/ 2979 h 2622606"/>
              <a:gd name="connsiteX3" fmla="*/ 2481862 w 2485850"/>
              <a:gd name="connsiteY3" fmla="*/ 2542117 h 2622606"/>
              <a:gd name="connsiteX4" fmla="*/ 0 w 2485850"/>
              <a:gd name="connsiteY4" fmla="*/ 2542101 h 2622606"/>
              <a:gd name="connsiteX5" fmla="*/ 7016 w 2485850"/>
              <a:gd name="connsiteY5" fmla="*/ 1792706 h 2622606"/>
              <a:gd name="connsiteX0" fmla="*/ 7016 w 2485850"/>
              <a:gd name="connsiteY0" fmla="*/ 1792706 h 2542117"/>
              <a:gd name="connsiteX1" fmla="*/ 1052551 w 2485850"/>
              <a:gd name="connsiteY1" fmla="*/ 0 h 2542117"/>
              <a:gd name="connsiteX2" fmla="*/ 2484353 w 2485850"/>
              <a:gd name="connsiteY2" fmla="*/ 2979 h 2542117"/>
              <a:gd name="connsiteX3" fmla="*/ 2481862 w 2485850"/>
              <a:gd name="connsiteY3" fmla="*/ 2542117 h 2542117"/>
              <a:gd name="connsiteX4" fmla="*/ 0 w 2485850"/>
              <a:gd name="connsiteY4" fmla="*/ 2256351 h 2542117"/>
              <a:gd name="connsiteX5" fmla="*/ 7016 w 2485850"/>
              <a:gd name="connsiteY5" fmla="*/ 1792706 h 2542117"/>
              <a:gd name="connsiteX0" fmla="*/ 7016 w 2485850"/>
              <a:gd name="connsiteY0" fmla="*/ 1792706 h 2482078"/>
              <a:gd name="connsiteX1" fmla="*/ 1052551 w 2485850"/>
              <a:gd name="connsiteY1" fmla="*/ 0 h 2482078"/>
              <a:gd name="connsiteX2" fmla="*/ 2484353 w 2485850"/>
              <a:gd name="connsiteY2" fmla="*/ 2979 h 2482078"/>
              <a:gd name="connsiteX3" fmla="*/ 2481862 w 2485850"/>
              <a:gd name="connsiteY3" fmla="*/ 2233507 h 2482078"/>
              <a:gd name="connsiteX4" fmla="*/ 0 w 2485850"/>
              <a:gd name="connsiteY4" fmla="*/ 2256351 h 2482078"/>
              <a:gd name="connsiteX5" fmla="*/ 7016 w 2485850"/>
              <a:gd name="connsiteY5" fmla="*/ 1792706 h 2482078"/>
              <a:gd name="connsiteX0" fmla="*/ 7016 w 2485269"/>
              <a:gd name="connsiteY0" fmla="*/ 1792706 h 2482078"/>
              <a:gd name="connsiteX1" fmla="*/ 1052551 w 2485269"/>
              <a:gd name="connsiteY1" fmla="*/ 0 h 2482078"/>
              <a:gd name="connsiteX2" fmla="*/ 2484353 w 2485269"/>
              <a:gd name="connsiteY2" fmla="*/ 2979 h 2482078"/>
              <a:gd name="connsiteX3" fmla="*/ 2470432 w 2485269"/>
              <a:gd name="connsiteY3" fmla="*/ 2244937 h 2482078"/>
              <a:gd name="connsiteX4" fmla="*/ 0 w 2485269"/>
              <a:gd name="connsiteY4" fmla="*/ 2256351 h 2482078"/>
              <a:gd name="connsiteX5" fmla="*/ 7016 w 2485269"/>
              <a:gd name="connsiteY5" fmla="*/ 1792706 h 2482078"/>
              <a:gd name="connsiteX0" fmla="*/ 7016 w 2485269"/>
              <a:gd name="connsiteY0" fmla="*/ 1792706 h 2482078"/>
              <a:gd name="connsiteX1" fmla="*/ 1052551 w 2485269"/>
              <a:gd name="connsiteY1" fmla="*/ 0 h 2482078"/>
              <a:gd name="connsiteX2" fmla="*/ 2484353 w 2485269"/>
              <a:gd name="connsiteY2" fmla="*/ 2979 h 2482078"/>
              <a:gd name="connsiteX3" fmla="*/ 2470432 w 2485269"/>
              <a:gd name="connsiteY3" fmla="*/ 2267797 h 2482078"/>
              <a:gd name="connsiteX4" fmla="*/ 0 w 2485269"/>
              <a:gd name="connsiteY4" fmla="*/ 2256351 h 2482078"/>
              <a:gd name="connsiteX5" fmla="*/ 7016 w 2485269"/>
              <a:gd name="connsiteY5" fmla="*/ 1792706 h 2482078"/>
              <a:gd name="connsiteX0" fmla="*/ 7016 w 2485269"/>
              <a:gd name="connsiteY0" fmla="*/ 1792706 h 2482078"/>
              <a:gd name="connsiteX1" fmla="*/ 1052551 w 2485269"/>
              <a:gd name="connsiteY1" fmla="*/ 0 h 2482078"/>
              <a:gd name="connsiteX2" fmla="*/ 2484353 w 2485269"/>
              <a:gd name="connsiteY2" fmla="*/ 2979 h 2482078"/>
              <a:gd name="connsiteX3" fmla="*/ 2470432 w 2485269"/>
              <a:gd name="connsiteY3" fmla="*/ 2256367 h 2482078"/>
              <a:gd name="connsiteX4" fmla="*/ 0 w 2485269"/>
              <a:gd name="connsiteY4" fmla="*/ 2256351 h 2482078"/>
              <a:gd name="connsiteX5" fmla="*/ 7016 w 2485269"/>
              <a:gd name="connsiteY5" fmla="*/ 1792706 h 2482078"/>
              <a:gd name="connsiteX0" fmla="*/ 808 w 2479061"/>
              <a:gd name="connsiteY0" fmla="*/ 1792706 h 2450606"/>
              <a:gd name="connsiteX1" fmla="*/ 1046343 w 2479061"/>
              <a:gd name="connsiteY1" fmla="*/ 0 h 2450606"/>
              <a:gd name="connsiteX2" fmla="*/ 2478145 w 2479061"/>
              <a:gd name="connsiteY2" fmla="*/ 2979 h 2450606"/>
              <a:gd name="connsiteX3" fmla="*/ 2464224 w 2479061"/>
              <a:gd name="connsiteY3" fmla="*/ 2256367 h 2450606"/>
              <a:gd name="connsiteX4" fmla="*/ 5222 w 2479061"/>
              <a:gd name="connsiteY4" fmla="*/ 2176341 h 2450606"/>
              <a:gd name="connsiteX5" fmla="*/ 808 w 2479061"/>
              <a:gd name="connsiteY5" fmla="*/ 1792706 h 2450606"/>
              <a:gd name="connsiteX0" fmla="*/ 808 w 2479061"/>
              <a:gd name="connsiteY0" fmla="*/ 1792706 h 2450606"/>
              <a:gd name="connsiteX1" fmla="*/ 1046343 w 2479061"/>
              <a:gd name="connsiteY1" fmla="*/ 0 h 2450606"/>
              <a:gd name="connsiteX2" fmla="*/ 2478145 w 2479061"/>
              <a:gd name="connsiteY2" fmla="*/ 2979 h 2450606"/>
              <a:gd name="connsiteX3" fmla="*/ 2464224 w 2479061"/>
              <a:gd name="connsiteY3" fmla="*/ 2142067 h 2450606"/>
              <a:gd name="connsiteX4" fmla="*/ 5222 w 2479061"/>
              <a:gd name="connsiteY4" fmla="*/ 2176341 h 2450606"/>
              <a:gd name="connsiteX5" fmla="*/ 808 w 2479061"/>
              <a:gd name="connsiteY5" fmla="*/ 1792706 h 2450606"/>
              <a:gd name="connsiteX0" fmla="*/ 808 w 2479061"/>
              <a:gd name="connsiteY0" fmla="*/ 1792706 h 2446336"/>
              <a:gd name="connsiteX1" fmla="*/ 1046343 w 2479061"/>
              <a:gd name="connsiteY1" fmla="*/ 0 h 2446336"/>
              <a:gd name="connsiteX2" fmla="*/ 2478145 w 2479061"/>
              <a:gd name="connsiteY2" fmla="*/ 2979 h 2446336"/>
              <a:gd name="connsiteX3" fmla="*/ 2464224 w 2479061"/>
              <a:gd name="connsiteY3" fmla="*/ 2142067 h 2446336"/>
              <a:gd name="connsiteX4" fmla="*/ 5222 w 2479061"/>
              <a:gd name="connsiteY4" fmla="*/ 2164911 h 2446336"/>
              <a:gd name="connsiteX5" fmla="*/ 808 w 2479061"/>
              <a:gd name="connsiteY5" fmla="*/ 1792706 h 2446336"/>
              <a:gd name="connsiteX0" fmla="*/ 808 w 2479061"/>
              <a:gd name="connsiteY0" fmla="*/ 1792706 h 2437956"/>
              <a:gd name="connsiteX1" fmla="*/ 1046343 w 2479061"/>
              <a:gd name="connsiteY1" fmla="*/ 0 h 2437956"/>
              <a:gd name="connsiteX2" fmla="*/ 2478145 w 2479061"/>
              <a:gd name="connsiteY2" fmla="*/ 2979 h 2437956"/>
              <a:gd name="connsiteX3" fmla="*/ 2464224 w 2479061"/>
              <a:gd name="connsiteY3" fmla="*/ 2142067 h 2437956"/>
              <a:gd name="connsiteX4" fmla="*/ 5222 w 2479061"/>
              <a:gd name="connsiteY4" fmla="*/ 2142051 h 2437956"/>
              <a:gd name="connsiteX5" fmla="*/ 808 w 2479061"/>
              <a:gd name="connsiteY5" fmla="*/ 1792706 h 2437956"/>
              <a:gd name="connsiteX0" fmla="*/ 44 w 2478297"/>
              <a:gd name="connsiteY0" fmla="*/ 1792706 h 2142067"/>
              <a:gd name="connsiteX1" fmla="*/ 1045579 w 2478297"/>
              <a:gd name="connsiteY1" fmla="*/ 0 h 2142067"/>
              <a:gd name="connsiteX2" fmla="*/ 2477381 w 2478297"/>
              <a:gd name="connsiteY2" fmla="*/ 2979 h 2142067"/>
              <a:gd name="connsiteX3" fmla="*/ 2463460 w 2478297"/>
              <a:gd name="connsiteY3" fmla="*/ 2142067 h 2142067"/>
              <a:gd name="connsiteX4" fmla="*/ 4458 w 2478297"/>
              <a:gd name="connsiteY4" fmla="*/ 2142051 h 2142067"/>
              <a:gd name="connsiteX5" fmla="*/ 44 w 2478297"/>
              <a:gd name="connsiteY5" fmla="*/ 1792706 h 2142067"/>
              <a:gd name="connsiteX0" fmla="*/ 5383 w 2473839"/>
              <a:gd name="connsiteY0" fmla="*/ 1789440 h 2142067"/>
              <a:gd name="connsiteX1" fmla="*/ 1041121 w 2473839"/>
              <a:gd name="connsiteY1" fmla="*/ 0 h 2142067"/>
              <a:gd name="connsiteX2" fmla="*/ 2472923 w 2473839"/>
              <a:gd name="connsiteY2" fmla="*/ 2979 h 2142067"/>
              <a:gd name="connsiteX3" fmla="*/ 2459002 w 2473839"/>
              <a:gd name="connsiteY3" fmla="*/ 2142067 h 2142067"/>
              <a:gd name="connsiteX4" fmla="*/ 0 w 2473839"/>
              <a:gd name="connsiteY4" fmla="*/ 2142051 h 2142067"/>
              <a:gd name="connsiteX5" fmla="*/ 5383 w 2473839"/>
              <a:gd name="connsiteY5" fmla="*/ 1789440 h 2142067"/>
              <a:gd name="connsiteX0" fmla="*/ 2117 w 2473839"/>
              <a:gd name="connsiteY0" fmla="*/ 1792706 h 2142067"/>
              <a:gd name="connsiteX1" fmla="*/ 1041121 w 2473839"/>
              <a:gd name="connsiteY1" fmla="*/ 0 h 2142067"/>
              <a:gd name="connsiteX2" fmla="*/ 2472923 w 2473839"/>
              <a:gd name="connsiteY2" fmla="*/ 2979 h 2142067"/>
              <a:gd name="connsiteX3" fmla="*/ 2459002 w 2473839"/>
              <a:gd name="connsiteY3" fmla="*/ 2142067 h 2142067"/>
              <a:gd name="connsiteX4" fmla="*/ 0 w 2473839"/>
              <a:gd name="connsiteY4" fmla="*/ 2142051 h 2142067"/>
              <a:gd name="connsiteX5" fmla="*/ 2117 w 2473839"/>
              <a:gd name="connsiteY5" fmla="*/ 1792706 h 214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3839" h="2142067">
                <a:moveTo>
                  <a:pt x="2117" y="1792706"/>
                </a:moveTo>
                <a:lnTo>
                  <a:pt x="1041121" y="0"/>
                </a:lnTo>
                <a:lnTo>
                  <a:pt x="2472923" y="2979"/>
                </a:lnTo>
                <a:cubicBezTo>
                  <a:pt x="2478959" y="1945633"/>
                  <a:pt x="2452966" y="199413"/>
                  <a:pt x="2459002" y="2142067"/>
                </a:cubicBezTo>
                <a:lnTo>
                  <a:pt x="0" y="2142051"/>
                </a:lnTo>
                <a:cubicBezTo>
                  <a:pt x="4010" y="2116439"/>
                  <a:pt x="1372" y="1800357"/>
                  <a:pt x="2117" y="1792706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Rounded Rectangle 50"/>
          <p:cNvSpPr/>
          <p:nvPr/>
        </p:nvSpPr>
        <p:spPr>
          <a:xfrm>
            <a:off x="2881394" y="5131048"/>
            <a:ext cx="1691519" cy="1699158"/>
          </a:xfrm>
          <a:prstGeom prst="roundRect">
            <a:avLst/>
          </a:prstGeom>
          <a:gradFill>
            <a:gsLst>
              <a:gs pos="26000">
                <a:srgbClr val="EF3E56"/>
              </a:gs>
              <a:gs pos="77000">
                <a:srgbClr val="86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Rounded Rectangle 56"/>
          <p:cNvSpPr/>
          <p:nvPr/>
        </p:nvSpPr>
        <p:spPr>
          <a:xfrm>
            <a:off x="826353" y="5118684"/>
            <a:ext cx="1691519" cy="1699158"/>
          </a:xfrm>
          <a:prstGeom prst="roundRect">
            <a:avLst/>
          </a:prstGeom>
          <a:gradFill>
            <a:gsLst>
              <a:gs pos="26000">
                <a:srgbClr val="EF3E56"/>
              </a:gs>
              <a:gs pos="77000">
                <a:srgbClr val="86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Rectangle 34"/>
          <p:cNvSpPr/>
          <p:nvPr/>
        </p:nvSpPr>
        <p:spPr>
          <a:xfrm>
            <a:off x="536357" y="3506880"/>
            <a:ext cx="162000" cy="162000"/>
          </a:xfrm>
          <a:prstGeom prst="rect">
            <a:avLst/>
          </a:prstGeom>
          <a:solidFill>
            <a:srgbClr val="329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Rectangle 35"/>
          <p:cNvSpPr/>
          <p:nvPr/>
        </p:nvSpPr>
        <p:spPr>
          <a:xfrm>
            <a:off x="533719" y="4193768"/>
            <a:ext cx="162000" cy="162000"/>
          </a:xfrm>
          <a:prstGeom prst="rect">
            <a:avLst/>
          </a:prstGeom>
          <a:solidFill>
            <a:srgbClr val="329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Group 5"/>
          <p:cNvGrpSpPr>
            <a:grpSpLocks noChangeAspect="1"/>
          </p:cNvGrpSpPr>
          <p:nvPr/>
        </p:nvGrpSpPr>
        <p:grpSpPr bwMode="auto">
          <a:xfrm>
            <a:off x="-139701" y="-253335"/>
            <a:ext cx="5467351" cy="800101"/>
            <a:chOff x="-89" y="3894"/>
            <a:chExt cx="3444" cy="504"/>
          </a:xfrm>
        </p:grpSpPr>
        <p:sp>
          <p:nvSpPr>
            <p:cNvPr id="1024" name="AutoShape 4"/>
            <p:cNvSpPr>
              <a:spLocks noChangeAspect="1" noChangeArrowheads="1" noTextEdit="1"/>
            </p:cNvSpPr>
            <p:nvPr/>
          </p:nvSpPr>
          <p:spPr bwMode="auto">
            <a:xfrm>
              <a:off x="-89" y="3894"/>
              <a:ext cx="3356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" name="Freeform 7"/>
            <p:cNvSpPr>
              <a:spLocks/>
            </p:cNvSpPr>
            <p:nvPr/>
          </p:nvSpPr>
          <p:spPr bwMode="auto">
            <a:xfrm>
              <a:off x="0" y="4275"/>
              <a:ext cx="3355" cy="123"/>
            </a:xfrm>
            <a:custGeom>
              <a:avLst/>
              <a:gdLst>
                <a:gd name="T0" fmla="*/ 2196 w 2381"/>
                <a:gd name="T1" fmla="*/ 0 h 86"/>
                <a:gd name="T2" fmla="*/ 2191 w 2381"/>
                <a:gd name="T3" fmla="*/ 0 h 86"/>
                <a:gd name="T4" fmla="*/ 2156 w 2381"/>
                <a:gd name="T5" fmla="*/ 17 h 86"/>
                <a:gd name="T6" fmla="*/ 2107 w 2381"/>
                <a:gd name="T7" fmla="*/ 72 h 86"/>
                <a:gd name="T8" fmla="*/ 2104 w 2381"/>
                <a:gd name="T9" fmla="*/ 79 h 86"/>
                <a:gd name="T10" fmla="*/ 2100 w 2381"/>
                <a:gd name="T11" fmla="*/ 83 h 86"/>
                <a:gd name="T12" fmla="*/ 2094 w 2381"/>
                <a:gd name="T13" fmla="*/ 83 h 86"/>
                <a:gd name="T14" fmla="*/ 0 w 2381"/>
                <a:gd name="T15" fmla="*/ 83 h 86"/>
                <a:gd name="T16" fmla="*/ 0 w 2381"/>
                <a:gd name="T17" fmla="*/ 86 h 86"/>
                <a:gd name="T18" fmla="*/ 2381 w 2381"/>
                <a:gd name="T19" fmla="*/ 86 h 86"/>
                <a:gd name="T20" fmla="*/ 2381 w 2381"/>
                <a:gd name="T21" fmla="*/ 0 h 86"/>
                <a:gd name="T22" fmla="*/ 2196 w 2381"/>
                <a:gd name="T2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1" h="86">
                  <a:moveTo>
                    <a:pt x="2196" y="0"/>
                  </a:moveTo>
                  <a:cubicBezTo>
                    <a:pt x="2194" y="0"/>
                    <a:pt x="2193" y="0"/>
                    <a:pt x="2191" y="0"/>
                  </a:cubicBezTo>
                  <a:cubicBezTo>
                    <a:pt x="2177" y="2"/>
                    <a:pt x="2165" y="7"/>
                    <a:pt x="2156" y="17"/>
                  </a:cubicBezTo>
                  <a:cubicBezTo>
                    <a:pt x="2140" y="35"/>
                    <a:pt x="2123" y="54"/>
                    <a:pt x="2107" y="72"/>
                  </a:cubicBezTo>
                  <a:cubicBezTo>
                    <a:pt x="2105" y="74"/>
                    <a:pt x="2103" y="76"/>
                    <a:pt x="2104" y="79"/>
                  </a:cubicBezTo>
                  <a:cubicBezTo>
                    <a:pt x="2104" y="83"/>
                    <a:pt x="2103" y="83"/>
                    <a:pt x="2100" y="83"/>
                  </a:cubicBezTo>
                  <a:cubicBezTo>
                    <a:pt x="2098" y="83"/>
                    <a:pt x="2096" y="83"/>
                    <a:pt x="2094" y="83"/>
                  </a:cubicBezTo>
                  <a:cubicBezTo>
                    <a:pt x="1396" y="83"/>
                    <a:pt x="698" y="83"/>
                    <a:pt x="0" y="8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794" y="86"/>
                    <a:pt x="1587" y="86"/>
                    <a:pt x="2381" y="86"/>
                  </a:cubicBezTo>
                  <a:cubicBezTo>
                    <a:pt x="2381" y="0"/>
                    <a:pt x="2381" y="0"/>
                    <a:pt x="2381" y="0"/>
                  </a:cubicBezTo>
                  <a:cubicBezTo>
                    <a:pt x="2320" y="0"/>
                    <a:pt x="2258" y="0"/>
                    <a:pt x="2196" y="0"/>
                  </a:cubicBez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53"/>
          <a:stretch/>
        </p:blipFill>
        <p:spPr>
          <a:xfrm>
            <a:off x="7200389" y="582162"/>
            <a:ext cx="5327650" cy="2912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896BB1-4BAC-4DEC-ACDE-C57C75C2F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72" y="908131"/>
            <a:ext cx="3545389" cy="334689"/>
          </a:xfrm>
        </p:spPr>
        <p:txBody>
          <a:bodyPr vert="horz" lIns="53277" tIns="26638" rIns="53277" bIns="26638" rtlCol="0" anchor="ctr">
            <a:no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МОЖЕТ ЛИ УПОЛНОМОЧЕННЫЙ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ОРГАН ОТКАЗАТЬ В ПРИЗНАНИИ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СОЦИАЛЬНЫМ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ПРЕДПРИЯТИЕМ?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42726" y="339330"/>
            <a:ext cx="2896910" cy="2428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365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272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909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545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182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818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64553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91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A7A9AC"/>
                </a:solidFill>
                <a:latin typeface="Century Gothic" panose="020B0502020202020204" pitchFamily="34" charset="0"/>
              </a:rPr>
              <a:t>Как получить статус социального предприятия</a:t>
            </a:r>
            <a:endParaRPr lang="en-US" dirty="0">
              <a:solidFill>
                <a:srgbClr val="A7A9AC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6983413"/>
            <a:ext cx="5337244" cy="0"/>
          </a:xfrm>
          <a:prstGeom prst="line">
            <a:avLst/>
          </a:prstGeom>
          <a:ln w="38100">
            <a:solidFill>
              <a:srgbClr val="C0DD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33555" y="2370690"/>
            <a:ext cx="162000" cy="162000"/>
          </a:xfrm>
          <a:prstGeom prst="rect">
            <a:avLst/>
          </a:prstGeom>
          <a:solidFill>
            <a:srgbClr val="329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533555" y="2760920"/>
            <a:ext cx="162000" cy="162000"/>
          </a:xfrm>
          <a:prstGeom prst="rect">
            <a:avLst/>
          </a:prstGeom>
          <a:solidFill>
            <a:srgbClr val="329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Rectangle 37"/>
          <p:cNvSpPr/>
          <p:nvPr/>
        </p:nvSpPr>
        <p:spPr>
          <a:xfrm>
            <a:off x="535568" y="3013356"/>
            <a:ext cx="162000" cy="162000"/>
          </a:xfrm>
          <a:prstGeom prst="rect">
            <a:avLst/>
          </a:prstGeom>
          <a:solidFill>
            <a:srgbClr val="329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Rectangle 38"/>
          <p:cNvSpPr/>
          <p:nvPr/>
        </p:nvSpPr>
        <p:spPr>
          <a:xfrm>
            <a:off x="537668" y="3259628"/>
            <a:ext cx="162000" cy="162000"/>
          </a:xfrm>
          <a:prstGeom prst="rect">
            <a:avLst/>
          </a:prstGeom>
          <a:solidFill>
            <a:srgbClr val="329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78" y="1399125"/>
            <a:ext cx="606225" cy="6062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B57006A-B5B2-4080-92BA-1BD0ABB63F7B}"/>
              </a:ext>
            </a:extLst>
          </p:cNvPr>
          <p:cNvSpPr txBox="1"/>
          <p:nvPr/>
        </p:nvSpPr>
        <p:spPr>
          <a:xfrm>
            <a:off x="856013" y="5276175"/>
            <a:ext cx="170351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787"/>
              </a:spcAft>
            </a:pPr>
            <a:r>
              <a:rPr lang="ru-RU" sz="950" dirty="0">
                <a:solidFill>
                  <a:schemeClr val="bg1"/>
                </a:solidFill>
                <a:latin typeface="Century Gothic" panose="020B0502020202020204" pitchFamily="34" charset="0"/>
              </a:rPr>
              <a:t>В случае отказа в признании социальным предприятием</a:t>
            </a:r>
            <a:br>
              <a:rPr lang="ru-RU" sz="9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950" dirty="0">
                <a:solidFill>
                  <a:schemeClr val="bg1"/>
                </a:solidFill>
                <a:latin typeface="Century Gothic" panose="020B0502020202020204" pitchFamily="34" charset="0"/>
              </a:rPr>
              <a:t>можно повторно </a:t>
            </a:r>
            <a:br>
              <a:rPr lang="ru-RU" sz="9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950" dirty="0">
                <a:solidFill>
                  <a:schemeClr val="bg1"/>
                </a:solidFill>
                <a:latin typeface="Century Gothic" panose="020B0502020202020204" pitchFamily="34" charset="0"/>
              </a:rPr>
              <a:t>подать заявку в Уполномоченный орган.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57006A-B5B2-4080-92BA-1BD0ABB63F7B}"/>
              </a:ext>
            </a:extLst>
          </p:cNvPr>
          <p:cNvSpPr txBox="1"/>
          <p:nvPr/>
        </p:nvSpPr>
        <p:spPr>
          <a:xfrm>
            <a:off x="459437" y="1643694"/>
            <a:ext cx="45153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87"/>
              </a:spcAft>
            </a:pPr>
            <a:r>
              <a:rPr lang="ru-RU" sz="950" dirty="0">
                <a:latin typeface="Century Gothic" panose="020B0502020202020204" pitchFamily="34" charset="0"/>
              </a:rPr>
              <a:t>Заявителю может быть отказано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в признании социальным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предприятием по следующим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основаниям:</a:t>
            </a:r>
          </a:p>
          <a:p>
            <a:pPr marL="266700" lvl="1" indent="-266700">
              <a:spcAft>
                <a:spcPts val="787"/>
              </a:spcAft>
              <a:buClr>
                <a:schemeClr val="bg1"/>
              </a:buClr>
              <a:buAutoNum type="arabicPeriod"/>
            </a:pPr>
            <a:r>
              <a:rPr lang="ru-RU" sz="950" dirty="0">
                <a:latin typeface="Century Gothic" panose="020B0502020202020204" pitchFamily="34" charset="0"/>
              </a:rPr>
              <a:t>Документы для признания социальным предприятием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в очередном году поданы после 1 мая этого года.</a:t>
            </a:r>
          </a:p>
          <a:p>
            <a:pPr marL="266700" lvl="1" indent="-266700">
              <a:spcAft>
                <a:spcPts val="787"/>
              </a:spcAft>
              <a:buClr>
                <a:schemeClr val="bg1"/>
              </a:buClr>
              <a:buAutoNum type="arabicPeriod"/>
            </a:pPr>
            <a:r>
              <a:rPr lang="ru-RU" sz="950" dirty="0">
                <a:latin typeface="Century Gothic" panose="020B0502020202020204" pitchFamily="34" charset="0"/>
              </a:rPr>
              <a:t>Представлен неполный комплект документов.</a:t>
            </a:r>
          </a:p>
          <a:p>
            <a:pPr marL="266700" lvl="1" indent="-266700">
              <a:spcAft>
                <a:spcPts val="787"/>
              </a:spcAft>
              <a:buClr>
                <a:schemeClr val="bg1"/>
              </a:buClr>
              <a:buAutoNum type="arabicPeriod"/>
            </a:pPr>
            <a:r>
              <a:rPr lang="ru-RU" sz="950" dirty="0">
                <a:latin typeface="Century Gothic" panose="020B0502020202020204" pitchFamily="34" charset="0"/>
              </a:rPr>
              <a:t>Представленные сведения недостоверны.</a:t>
            </a:r>
          </a:p>
          <a:p>
            <a:pPr marL="266700" lvl="1" indent="-266700">
              <a:spcAft>
                <a:spcPts val="787"/>
              </a:spcAft>
              <a:buClr>
                <a:schemeClr val="bg1"/>
              </a:buClr>
              <a:buAutoNum type="arabicPeriod"/>
            </a:pPr>
            <a:r>
              <a:rPr lang="ru-RU" sz="950" dirty="0">
                <a:latin typeface="Century Gothic" panose="020B0502020202020204" pitchFamily="34" charset="0"/>
              </a:rPr>
              <a:t>В Реестре МСП нет информации о заявителе.</a:t>
            </a:r>
          </a:p>
          <a:p>
            <a:pPr marL="266700" lvl="1" indent="-266700">
              <a:spcAft>
                <a:spcPts val="787"/>
              </a:spcAft>
              <a:buClr>
                <a:schemeClr val="bg1"/>
              </a:buClr>
              <a:buAutoNum type="arabicPeriod"/>
            </a:pPr>
            <a:r>
              <a:rPr lang="ru-RU" sz="950" dirty="0">
                <a:latin typeface="Century Gothic" panose="020B0502020202020204" pitchFamily="34" charset="0"/>
              </a:rPr>
              <a:t>Заявитель осуществляет один из видов деятельности: деятельность по производству и (или) реализации подакцизных товаров, деятельность по добыче и (или) реализации полезных ископаемых.</a:t>
            </a:r>
          </a:p>
          <a:p>
            <a:pPr marL="266700" lvl="1" indent="-266700">
              <a:spcAft>
                <a:spcPts val="787"/>
              </a:spcAft>
              <a:buClr>
                <a:schemeClr val="bg1"/>
              </a:buClr>
              <a:buAutoNum type="arabicPeriod"/>
            </a:pPr>
            <a:r>
              <a:rPr lang="ru-RU" sz="950" dirty="0">
                <a:latin typeface="Century Gothic" panose="020B0502020202020204" pitchFamily="34" charset="0"/>
              </a:rPr>
              <a:t>Из представленных в Уполномоченный орган документов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следует, что заявитель не соответствует условиям признания социальным предприятием.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76" y="6276770"/>
            <a:ext cx="440543" cy="440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07" y="6269022"/>
            <a:ext cx="451592" cy="45159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B57006A-B5B2-4080-92BA-1BD0ABB63F7B}"/>
              </a:ext>
            </a:extLst>
          </p:cNvPr>
          <p:cNvSpPr txBox="1"/>
          <p:nvPr/>
        </p:nvSpPr>
        <p:spPr>
          <a:xfrm>
            <a:off x="2907576" y="5325758"/>
            <a:ext cx="16885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787"/>
              </a:spcAft>
            </a:pPr>
            <a:r>
              <a:rPr lang="ru-RU" sz="950" dirty="0">
                <a:solidFill>
                  <a:schemeClr val="bg1"/>
                </a:solidFill>
                <a:latin typeface="Century Gothic" panose="020B0502020202020204" pitchFamily="34" charset="0"/>
              </a:rPr>
              <a:t>Подавать заявки можно с начала года до 1 мая. Количество попыток не ограничено.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7110" y="4953867"/>
            <a:ext cx="359627" cy="32963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14220" y="4954961"/>
            <a:ext cx="359627" cy="329633"/>
          </a:xfrm>
          <a:prstGeom prst="rect">
            <a:avLst/>
          </a:prstGeom>
        </p:spPr>
      </p:pic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09A8C072-ABDD-44E4-A39B-41C3C9E48729}"/>
              </a:ext>
            </a:extLst>
          </p:cNvPr>
          <p:cNvSpPr txBox="1">
            <a:spLocks/>
          </p:cNvSpPr>
          <p:nvPr/>
        </p:nvSpPr>
        <p:spPr>
          <a:xfrm>
            <a:off x="4689308" y="282417"/>
            <a:ext cx="425303" cy="35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D1B7EA-F5D2-4488-80D0-F6195ACF024F}" type="slidenum">
              <a:rPr lang="ru-RU" sz="1100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14</a:t>
            </a:fld>
            <a:endParaRPr lang="ru-RU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909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5"/>
          <p:cNvGrpSpPr>
            <a:grpSpLocks noChangeAspect="1"/>
          </p:cNvGrpSpPr>
          <p:nvPr/>
        </p:nvGrpSpPr>
        <p:grpSpPr bwMode="auto">
          <a:xfrm>
            <a:off x="-139701" y="-253335"/>
            <a:ext cx="5467351" cy="800101"/>
            <a:chOff x="-89" y="3894"/>
            <a:chExt cx="3444" cy="504"/>
          </a:xfrm>
        </p:grpSpPr>
        <p:sp>
          <p:nvSpPr>
            <p:cNvPr id="1024" name="AutoShape 4"/>
            <p:cNvSpPr>
              <a:spLocks noChangeAspect="1" noChangeArrowheads="1" noTextEdit="1"/>
            </p:cNvSpPr>
            <p:nvPr/>
          </p:nvSpPr>
          <p:spPr bwMode="auto">
            <a:xfrm>
              <a:off x="-89" y="3894"/>
              <a:ext cx="3356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" name="Freeform 7"/>
            <p:cNvSpPr>
              <a:spLocks/>
            </p:cNvSpPr>
            <p:nvPr/>
          </p:nvSpPr>
          <p:spPr bwMode="auto">
            <a:xfrm>
              <a:off x="0" y="4275"/>
              <a:ext cx="3355" cy="123"/>
            </a:xfrm>
            <a:custGeom>
              <a:avLst/>
              <a:gdLst>
                <a:gd name="T0" fmla="*/ 2196 w 2381"/>
                <a:gd name="T1" fmla="*/ 0 h 86"/>
                <a:gd name="T2" fmla="*/ 2191 w 2381"/>
                <a:gd name="T3" fmla="*/ 0 h 86"/>
                <a:gd name="T4" fmla="*/ 2156 w 2381"/>
                <a:gd name="T5" fmla="*/ 17 h 86"/>
                <a:gd name="T6" fmla="*/ 2107 w 2381"/>
                <a:gd name="T7" fmla="*/ 72 h 86"/>
                <a:gd name="T8" fmla="*/ 2104 w 2381"/>
                <a:gd name="T9" fmla="*/ 79 h 86"/>
                <a:gd name="T10" fmla="*/ 2100 w 2381"/>
                <a:gd name="T11" fmla="*/ 83 h 86"/>
                <a:gd name="T12" fmla="*/ 2094 w 2381"/>
                <a:gd name="T13" fmla="*/ 83 h 86"/>
                <a:gd name="T14" fmla="*/ 0 w 2381"/>
                <a:gd name="T15" fmla="*/ 83 h 86"/>
                <a:gd name="T16" fmla="*/ 0 w 2381"/>
                <a:gd name="T17" fmla="*/ 86 h 86"/>
                <a:gd name="T18" fmla="*/ 2381 w 2381"/>
                <a:gd name="T19" fmla="*/ 86 h 86"/>
                <a:gd name="T20" fmla="*/ 2381 w 2381"/>
                <a:gd name="T21" fmla="*/ 0 h 86"/>
                <a:gd name="T22" fmla="*/ 2196 w 2381"/>
                <a:gd name="T2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1" h="86">
                  <a:moveTo>
                    <a:pt x="2196" y="0"/>
                  </a:moveTo>
                  <a:cubicBezTo>
                    <a:pt x="2194" y="0"/>
                    <a:pt x="2193" y="0"/>
                    <a:pt x="2191" y="0"/>
                  </a:cubicBezTo>
                  <a:cubicBezTo>
                    <a:pt x="2177" y="2"/>
                    <a:pt x="2165" y="7"/>
                    <a:pt x="2156" y="17"/>
                  </a:cubicBezTo>
                  <a:cubicBezTo>
                    <a:pt x="2140" y="35"/>
                    <a:pt x="2123" y="54"/>
                    <a:pt x="2107" y="72"/>
                  </a:cubicBezTo>
                  <a:cubicBezTo>
                    <a:pt x="2105" y="74"/>
                    <a:pt x="2103" y="76"/>
                    <a:pt x="2104" y="79"/>
                  </a:cubicBezTo>
                  <a:cubicBezTo>
                    <a:pt x="2104" y="83"/>
                    <a:pt x="2103" y="83"/>
                    <a:pt x="2100" y="83"/>
                  </a:cubicBezTo>
                  <a:cubicBezTo>
                    <a:pt x="2098" y="83"/>
                    <a:pt x="2096" y="83"/>
                    <a:pt x="2094" y="83"/>
                  </a:cubicBezTo>
                  <a:cubicBezTo>
                    <a:pt x="1396" y="83"/>
                    <a:pt x="698" y="83"/>
                    <a:pt x="0" y="8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794" y="86"/>
                    <a:pt x="1587" y="86"/>
                    <a:pt x="2381" y="86"/>
                  </a:cubicBezTo>
                  <a:cubicBezTo>
                    <a:pt x="2381" y="0"/>
                    <a:pt x="2381" y="0"/>
                    <a:pt x="2381" y="0"/>
                  </a:cubicBezTo>
                  <a:cubicBezTo>
                    <a:pt x="2320" y="0"/>
                    <a:pt x="2258" y="0"/>
                    <a:pt x="2196" y="0"/>
                  </a:cubicBez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53"/>
          <a:stretch/>
        </p:blipFill>
        <p:spPr>
          <a:xfrm>
            <a:off x="7200389" y="582162"/>
            <a:ext cx="5327650" cy="2912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896BB1-4BAC-4DEC-ACDE-C57C75C2F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710" y="1037904"/>
            <a:ext cx="3545389" cy="334689"/>
          </a:xfrm>
        </p:spPr>
        <p:txBody>
          <a:bodyPr vert="horz" lIns="53277" tIns="26638" rIns="53277" bIns="26638" rtlCol="0" anchor="ctr">
            <a:noAutofit/>
          </a:bodyPr>
          <a:lstStyle/>
          <a:p>
            <a:r>
              <a:rPr lang="ru-RU" sz="1398" dirty="0">
                <a:latin typeface="Century Gothic" panose="020B0502020202020204" pitchFamily="34" charset="0"/>
              </a:rPr>
              <a:t>ВОПРОСЫ И ОТВЕТЫ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42726" y="339330"/>
            <a:ext cx="2896910" cy="2428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365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272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909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545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182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818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64553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91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A7A9AC"/>
                </a:solidFill>
                <a:latin typeface="Century Gothic" panose="020B0502020202020204" pitchFamily="34" charset="0"/>
              </a:rPr>
              <a:t>Как получить статус социального предприятия</a:t>
            </a:r>
            <a:endParaRPr lang="en-US" dirty="0">
              <a:solidFill>
                <a:srgbClr val="A7A9AC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6983413"/>
            <a:ext cx="5337244" cy="0"/>
          </a:xfrm>
          <a:prstGeom prst="line">
            <a:avLst/>
          </a:prstGeom>
          <a:ln w="38100">
            <a:solidFill>
              <a:srgbClr val="C0DD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B57006A-B5B2-4080-92BA-1BD0ABB63F7B}"/>
              </a:ext>
            </a:extLst>
          </p:cNvPr>
          <p:cNvSpPr txBox="1"/>
          <p:nvPr/>
        </p:nvSpPr>
        <p:spPr>
          <a:xfrm>
            <a:off x="441766" y="1523556"/>
            <a:ext cx="4515321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Aft>
                <a:spcPts val="1800"/>
              </a:spcAft>
              <a:buClr>
                <a:schemeClr val="bg1"/>
              </a:buClr>
              <a:buAutoNum type="arabicPeriod"/>
            </a:pPr>
            <a:r>
              <a:rPr lang="ru-RU" sz="900" dirty="0">
                <a:latin typeface="Century Gothic" panose="020B0502020202020204" pitchFamily="34" charset="0"/>
              </a:rPr>
              <a:t>Может ли организация или ИП, зарегистрированная в 2020 году, получить статус социального предприятия в 2020 году?</a:t>
            </a:r>
            <a:br>
              <a:rPr lang="ru-RU" sz="900" dirty="0">
                <a:latin typeface="Century Gothic" panose="020B0502020202020204" pitchFamily="34" charset="0"/>
              </a:rPr>
            </a:br>
            <a:br>
              <a:rPr lang="ru-RU" sz="300" dirty="0">
                <a:latin typeface="Century Gothic" panose="020B0502020202020204" pitchFamily="34" charset="0"/>
              </a:rPr>
            </a:br>
            <a:r>
              <a:rPr lang="ru-RU" sz="900" b="1" dirty="0">
                <a:solidFill>
                  <a:srgbClr val="8B8B8C"/>
                </a:solidFill>
                <a:latin typeface="Century Gothic" panose="020B0502020202020204" pitchFamily="34" charset="0"/>
              </a:rPr>
              <a:t>Ответ:</a:t>
            </a:r>
            <a:r>
              <a:rPr lang="ru-RU" sz="900" dirty="0">
                <a:solidFill>
                  <a:srgbClr val="8B8B8C"/>
                </a:solidFill>
                <a:latin typeface="Century Gothic" panose="020B0502020202020204" pitchFamily="34" charset="0"/>
              </a:rPr>
              <a:t> статус социального предприятия можно получить</a:t>
            </a:r>
            <a:br>
              <a:rPr lang="ru-RU" sz="900" dirty="0">
                <a:solidFill>
                  <a:srgbClr val="8B8B8C"/>
                </a:solidFill>
                <a:latin typeface="Century Gothic" panose="020B0502020202020204" pitchFamily="34" charset="0"/>
              </a:rPr>
            </a:br>
            <a:r>
              <a:rPr lang="ru-RU" sz="900" dirty="0">
                <a:solidFill>
                  <a:srgbClr val="8B8B8C"/>
                </a:solidFill>
                <a:latin typeface="Century Gothic" panose="020B0502020202020204" pitchFamily="34" charset="0"/>
              </a:rPr>
              <a:t>в году, следующим за годом регистрации, т.е. в 2021 году. </a:t>
            </a:r>
          </a:p>
          <a:p>
            <a:pPr marL="216000">
              <a:spcAft>
                <a:spcPts val="1800"/>
              </a:spcAft>
            </a:pPr>
            <a:r>
              <a:rPr lang="ru-RU" sz="900" dirty="0">
                <a:latin typeface="Century Gothic" panose="020B0502020202020204" pitchFamily="34" charset="0"/>
              </a:rPr>
              <a:t>Если организацию или ИП признают социальным предприятием в 2020 году, нужно ли повторно подавать заявку в 2021 и последующие годы?</a:t>
            </a:r>
            <a:br>
              <a:rPr lang="ru-RU" sz="900" dirty="0">
                <a:latin typeface="Century Gothic" panose="020B0502020202020204" pitchFamily="34" charset="0"/>
              </a:rPr>
            </a:br>
            <a:br>
              <a:rPr lang="ru-RU" sz="300" dirty="0">
                <a:latin typeface="Century Gothic" panose="020B0502020202020204" pitchFamily="34" charset="0"/>
              </a:rPr>
            </a:br>
            <a:r>
              <a:rPr lang="ru-RU" sz="900" b="1" dirty="0">
                <a:solidFill>
                  <a:srgbClr val="8B8B8C"/>
                </a:solidFill>
                <a:latin typeface="Century Gothic" panose="020B0502020202020204" pitchFamily="34" charset="0"/>
              </a:rPr>
              <a:t>Ответ:</a:t>
            </a:r>
            <a:r>
              <a:rPr lang="ru-RU" sz="900" dirty="0">
                <a:solidFill>
                  <a:srgbClr val="8B8B8C"/>
                </a:solidFill>
                <a:latin typeface="Century Gothic" panose="020B0502020202020204" pitchFamily="34" charset="0"/>
              </a:rPr>
              <a:t> да, нужно. Такой порядок предусмотрен, поскольку за год организация или ИП могут перестать соответствовать условиям признания социальным предприятием.</a:t>
            </a:r>
          </a:p>
          <a:p>
            <a:pPr marL="216000">
              <a:spcAft>
                <a:spcPts val="1800"/>
              </a:spcAft>
            </a:pPr>
            <a:r>
              <a:rPr lang="ru-RU" sz="900" dirty="0">
                <a:latin typeface="Century Gothic" panose="020B0502020202020204" pitchFamily="34" charset="0"/>
              </a:rPr>
              <a:t>Везде пишут, что отчет о социальном воздействии – это необязательный документ. Его можно не заполнять?</a:t>
            </a:r>
            <a:br>
              <a:rPr lang="ru-RU" sz="900" dirty="0">
                <a:latin typeface="Century Gothic" panose="020B0502020202020204" pitchFamily="34" charset="0"/>
              </a:rPr>
            </a:br>
            <a:br>
              <a:rPr lang="ru-RU" sz="300" dirty="0">
                <a:latin typeface="Century Gothic" panose="020B0502020202020204" pitchFamily="34" charset="0"/>
              </a:rPr>
            </a:br>
            <a:r>
              <a:rPr lang="ru-RU" sz="900" b="1" dirty="0">
                <a:solidFill>
                  <a:srgbClr val="8B8B8C"/>
                </a:solidFill>
                <a:latin typeface="Century Gothic" panose="020B0502020202020204" pitchFamily="34" charset="0"/>
              </a:rPr>
              <a:t>Ответ:</a:t>
            </a:r>
            <a:r>
              <a:rPr lang="ru-RU" sz="900" dirty="0">
                <a:solidFill>
                  <a:srgbClr val="8B8B8C"/>
                </a:solidFill>
                <a:latin typeface="Century Gothic" panose="020B0502020202020204" pitchFamily="34" charset="0"/>
              </a:rPr>
              <a:t> заявителям настоятельно рекомендуется заполнять и предоставлять отчет о социальном воздействии. </a:t>
            </a:r>
            <a:br>
              <a:rPr lang="ru-RU" sz="900" dirty="0">
                <a:solidFill>
                  <a:srgbClr val="8B8B8C"/>
                </a:solidFill>
                <a:latin typeface="Century Gothic" panose="020B0502020202020204" pitchFamily="34" charset="0"/>
              </a:rPr>
            </a:br>
            <a:r>
              <a:rPr lang="ru-RU" sz="900" dirty="0">
                <a:solidFill>
                  <a:srgbClr val="8B8B8C"/>
                </a:solidFill>
                <a:latin typeface="Century Gothic" panose="020B0502020202020204" pitchFamily="34" charset="0"/>
              </a:rPr>
              <a:t>Этот отчет лучше всего раскрывает суть социальных направлений деятельности заявителя</a:t>
            </a:r>
            <a:r>
              <a:rPr lang="en-US" sz="900" dirty="0">
                <a:solidFill>
                  <a:srgbClr val="8B8B8C"/>
                </a:solidFill>
                <a:latin typeface="Century Gothic" panose="020B0502020202020204" pitchFamily="34" charset="0"/>
              </a:rPr>
              <a:t> </a:t>
            </a:r>
            <a:r>
              <a:rPr lang="ru-RU" sz="900" dirty="0">
                <a:solidFill>
                  <a:srgbClr val="8B8B8C"/>
                </a:solidFill>
                <a:latin typeface="Century Gothic" panose="020B0502020202020204" pitchFamily="34" charset="0"/>
              </a:rPr>
              <a:t>и может стать решающим при принятии решения о признании организации или ИП социальным предприятием.  </a:t>
            </a:r>
          </a:p>
          <a:p>
            <a:pPr marL="216000">
              <a:spcAft>
                <a:spcPts val="1800"/>
              </a:spcAft>
            </a:pPr>
            <a:r>
              <a:rPr lang="ru-RU" sz="900" dirty="0">
                <a:latin typeface="Century Gothic" panose="020B0502020202020204" pitchFamily="34" charset="0"/>
              </a:rPr>
              <a:t>Я являюсь ИП и применяю налоговый режим, при котором не считается ни прибыль, ни ее эквивалент. Как в моем случае будет учитываться критерий о направлении чистой прибыли на осуществление социальной деятельности?</a:t>
            </a:r>
            <a:br>
              <a:rPr lang="ru-RU" sz="900" dirty="0">
                <a:latin typeface="Century Gothic" panose="020B0502020202020204" pitchFamily="34" charset="0"/>
              </a:rPr>
            </a:br>
            <a:br>
              <a:rPr lang="ru-RU" sz="300" dirty="0">
                <a:latin typeface="Century Gothic" panose="020B0502020202020204" pitchFamily="34" charset="0"/>
              </a:rPr>
            </a:br>
            <a:r>
              <a:rPr lang="ru-RU" sz="900" b="1" dirty="0">
                <a:solidFill>
                  <a:srgbClr val="8B8B8C"/>
                </a:solidFill>
                <a:latin typeface="Century Gothic" panose="020B0502020202020204" pitchFamily="34" charset="0"/>
              </a:rPr>
              <a:t>Ответ:</a:t>
            </a:r>
            <a:r>
              <a:rPr lang="ru-RU" sz="900" dirty="0">
                <a:solidFill>
                  <a:srgbClr val="8B8B8C"/>
                </a:solidFill>
                <a:latin typeface="Century Gothic" panose="020B0502020202020204" pitchFamily="34" charset="0"/>
              </a:rPr>
              <a:t> в вашем случае критерий по прибыли не будет приниматься во внимание при рассмотрении заявки.</a:t>
            </a:r>
          </a:p>
          <a:p>
            <a:pPr marL="216000">
              <a:spcAft>
                <a:spcPts val="1800"/>
              </a:spcAft>
            </a:pPr>
            <a:r>
              <a:rPr lang="ru-RU" sz="900" dirty="0">
                <a:latin typeface="Century Gothic" panose="020B0502020202020204" pitchFamily="34" charset="0"/>
              </a:rPr>
              <a:t>Моя организация/ИП уже включена в реестр поставщиков социальных услуг. Нужно ли мне дополнительно подавать заявку о признании социальным предприятием?</a:t>
            </a:r>
            <a:br>
              <a:rPr lang="ru-RU" sz="900" dirty="0">
                <a:latin typeface="Century Gothic" panose="020B0502020202020204" pitchFamily="34" charset="0"/>
              </a:rPr>
            </a:br>
            <a:br>
              <a:rPr lang="ru-RU" sz="300" dirty="0">
                <a:latin typeface="Century Gothic" panose="020B0502020202020204" pitchFamily="34" charset="0"/>
              </a:rPr>
            </a:br>
            <a:r>
              <a:rPr lang="ru-RU" sz="900" b="1" dirty="0">
                <a:solidFill>
                  <a:srgbClr val="8B8B8C"/>
                </a:solidFill>
                <a:latin typeface="Century Gothic" panose="020B0502020202020204" pitchFamily="34" charset="0"/>
              </a:rPr>
              <a:t>Ответ:</a:t>
            </a:r>
            <a:r>
              <a:rPr lang="ru-RU" sz="900" dirty="0">
                <a:solidFill>
                  <a:srgbClr val="8B8B8C"/>
                </a:solidFill>
                <a:latin typeface="Century Gothic" panose="020B0502020202020204" pitchFamily="34" charset="0"/>
              </a:rPr>
              <a:t> да, нужно, признание социальным предприятием – это другая процедура. Включение в реестр поставщиков социальных услуг будет учитываться при рассмотрении ваших документов, поэтому всем заявителям настоятельно рекомендуется сообщить об этом в заявке.</a:t>
            </a:r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1535" y="5842657"/>
            <a:ext cx="162000" cy="162000"/>
          </a:xfrm>
          <a:prstGeom prst="rect">
            <a:avLst/>
          </a:prstGeom>
          <a:solidFill>
            <a:srgbClr val="EF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Rectangle 29"/>
          <p:cNvSpPr/>
          <p:nvPr/>
        </p:nvSpPr>
        <p:spPr>
          <a:xfrm>
            <a:off x="521535" y="1588238"/>
            <a:ext cx="162000" cy="162000"/>
          </a:xfrm>
          <a:prstGeom prst="rect">
            <a:avLst/>
          </a:prstGeom>
          <a:solidFill>
            <a:srgbClr val="EF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latin typeface="Arial Narrow" panose="020B0606020202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1535" y="2411950"/>
            <a:ext cx="162000" cy="162000"/>
          </a:xfrm>
          <a:prstGeom prst="rect">
            <a:avLst/>
          </a:prstGeom>
          <a:solidFill>
            <a:srgbClr val="EF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Rectangle 37"/>
          <p:cNvSpPr/>
          <p:nvPr/>
        </p:nvSpPr>
        <p:spPr>
          <a:xfrm>
            <a:off x="521535" y="3371498"/>
            <a:ext cx="162000" cy="162000"/>
          </a:xfrm>
          <a:prstGeom prst="rect">
            <a:avLst/>
          </a:prstGeom>
          <a:solidFill>
            <a:srgbClr val="EF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Rectangle 38"/>
          <p:cNvSpPr/>
          <p:nvPr/>
        </p:nvSpPr>
        <p:spPr>
          <a:xfrm>
            <a:off x="521535" y="4715450"/>
            <a:ext cx="162000" cy="162000"/>
          </a:xfrm>
          <a:prstGeom prst="rect">
            <a:avLst/>
          </a:prstGeom>
          <a:solidFill>
            <a:srgbClr val="EF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6" y="725584"/>
            <a:ext cx="554944" cy="554944"/>
          </a:xfrm>
          <a:prstGeom prst="rect">
            <a:avLst/>
          </a:prstGeom>
        </p:spPr>
      </p:pic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09A8C072-ABDD-44E4-A39B-41C3C9E48729}"/>
              </a:ext>
            </a:extLst>
          </p:cNvPr>
          <p:cNvSpPr txBox="1">
            <a:spLocks/>
          </p:cNvSpPr>
          <p:nvPr/>
        </p:nvSpPr>
        <p:spPr>
          <a:xfrm>
            <a:off x="4689308" y="282417"/>
            <a:ext cx="425303" cy="35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D1B7EA-F5D2-4488-80D0-F6195ACF024F}" type="slidenum">
              <a:rPr lang="ru-RU" sz="1100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15</a:t>
            </a:fld>
            <a:endParaRPr lang="ru-RU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23F7E4-D642-4C0E-8789-D191CD6001CE}"/>
              </a:ext>
            </a:extLst>
          </p:cNvPr>
          <p:cNvSpPr txBox="1"/>
          <p:nvPr/>
        </p:nvSpPr>
        <p:spPr>
          <a:xfrm>
            <a:off x="479743" y="1548606"/>
            <a:ext cx="331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5779DC-0D36-40E0-989D-D3A4AE9D9256}"/>
              </a:ext>
            </a:extLst>
          </p:cNvPr>
          <p:cNvSpPr txBox="1"/>
          <p:nvPr/>
        </p:nvSpPr>
        <p:spPr>
          <a:xfrm>
            <a:off x="479743" y="2375863"/>
            <a:ext cx="331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5D3811-3926-44C9-95B3-4E915432B7DF}"/>
              </a:ext>
            </a:extLst>
          </p:cNvPr>
          <p:cNvSpPr txBox="1"/>
          <p:nvPr/>
        </p:nvSpPr>
        <p:spPr>
          <a:xfrm>
            <a:off x="479743" y="3337082"/>
            <a:ext cx="331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A9476C-32B5-4A55-A738-C551C8C0A5AD}"/>
              </a:ext>
            </a:extLst>
          </p:cNvPr>
          <p:cNvSpPr txBox="1"/>
          <p:nvPr/>
        </p:nvSpPr>
        <p:spPr>
          <a:xfrm>
            <a:off x="479743" y="4681034"/>
            <a:ext cx="331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>4.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3555D9-EDF8-4C69-8236-B9EEF2F3B93C}"/>
              </a:ext>
            </a:extLst>
          </p:cNvPr>
          <p:cNvSpPr txBox="1"/>
          <p:nvPr/>
        </p:nvSpPr>
        <p:spPr>
          <a:xfrm>
            <a:off x="479743" y="5809238"/>
            <a:ext cx="331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2406018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054529" y="-28261"/>
            <a:ext cx="2496679" cy="2132331"/>
          </a:xfrm>
          <a:custGeom>
            <a:avLst/>
            <a:gdLst>
              <a:gd name="connsiteX0" fmla="*/ 0 w 2667459"/>
              <a:gd name="connsiteY0" fmla="*/ 0 h 5818909"/>
              <a:gd name="connsiteX1" fmla="*/ 2667459 w 2667459"/>
              <a:gd name="connsiteY1" fmla="*/ 0 h 5818909"/>
              <a:gd name="connsiteX2" fmla="*/ 2667459 w 2667459"/>
              <a:gd name="connsiteY2" fmla="*/ 5818909 h 5818909"/>
              <a:gd name="connsiteX3" fmla="*/ 0 w 2667459"/>
              <a:gd name="connsiteY3" fmla="*/ 5818909 h 5818909"/>
              <a:gd name="connsiteX4" fmla="*/ 0 w 2667459"/>
              <a:gd name="connsiteY4" fmla="*/ 0 h 5818909"/>
              <a:gd name="connsiteX0" fmla="*/ 0 w 2667459"/>
              <a:gd name="connsiteY0" fmla="*/ 12032 h 5830941"/>
              <a:gd name="connsiteX1" fmla="*/ 1129756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2032 h 5830941"/>
              <a:gd name="connsiteX0" fmla="*/ 0 w 2667459"/>
              <a:gd name="connsiteY0" fmla="*/ 1792706 h 5830941"/>
              <a:gd name="connsiteX1" fmla="*/ 1129756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49352 w 2667459"/>
              <a:gd name="connsiteY2" fmla="*/ 2979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22192 w 2667459"/>
              <a:gd name="connsiteY2" fmla="*/ 2979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22344"/>
              <a:gd name="connsiteY0" fmla="*/ 1792706 h 5830941"/>
              <a:gd name="connsiteX1" fmla="*/ 1045535 w 2622344"/>
              <a:gd name="connsiteY1" fmla="*/ 0 h 5830941"/>
              <a:gd name="connsiteX2" fmla="*/ 2622192 w 2622344"/>
              <a:gd name="connsiteY2" fmla="*/ 2979 h 5830941"/>
              <a:gd name="connsiteX3" fmla="*/ 2459230 w 2622344"/>
              <a:gd name="connsiteY3" fmla="*/ 5812834 h 5830941"/>
              <a:gd name="connsiteX4" fmla="*/ 0 w 2622344"/>
              <a:gd name="connsiteY4" fmla="*/ 5830941 h 5830941"/>
              <a:gd name="connsiteX5" fmla="*/ 0 w 2622344"/>
              <a:gd name="connsiteY5" fmla="*/ 1792706 h 5830941"/>
              <a:gd name="connsiteX0" fmla="*/ 0 w 2622352"/>
              <a:gd name="connsiteY0" fmla="*/ 1792706 h 5839995"/>
              <a:gd name="connsiteX1" fmla="*/ 1045535 w 2622352"/>
              <a:gd name="connsiteY1" fmla="*/ 0 h 5839995"/>
              <a:gd name="connsiteX2" fmla="*/ 2622192 w 2622352"/>
              <a:gd name="connsiteY2" fmla="*/ 2979 h 5839995"/>
              <a:gd name="connsiteX3" fmla="*/ 2468283 w 2622352"/>
              <a:gd name="connsiteY3" fmla="*/ 5839995 h 5839995"/>
              <a:gd name="connsiteX4" fmla="*/ 0 w 2622352"/>
              <a:gd name="connsiteY4" fmla="*/ 5830941 h 5839995"/>
              <a:gd name="connsiteX5" fmla="*/ 0 w 2622352"/>
              <a:gd name="connsiteY5" fmla="*/ 1792706 h 5839995"/>
              <a:gd name="connsiteX0" fmla="*/ 0 w 2468283"/>
              <a:gd name="connsiteY0" fmla="*/ 1792706 h 5839995"/>
              <a:gd name="connsiteX1" fmla="*/ 1045535 w 2468283"/>
              <a:gd name="connsiteY1" fmla="*/ 0 h 5839995"/>
              <a:gd name="connsiteX2" fmla="*/ 2305321 w 2468283"/>
              <a:gd name="connsiteY2" fmla="*/ 2979 h 5839995"/>
              <a:gd name="connsiteX3" fmla="*/ 2468283 w 2468283"/>
              <a:gd name="connsiteY3" fmla="*/ 5839995 h 5839995"/>
              <a:gd name="connsiteX4" fmla="*/ 0 w 2468283"/>
              <a:gd name="connsiteY4" fmla="*/ 5830941 h 5839995"/>
              <a:gd name="connsiteX5" fmla="*/ 0 w 2468283"/>
              <a:gd name="connsiteY5" fmla="*/ 1792706 h 5839995"/>
              <a:gd name="connsiteX0" fmla="*/ 0 w 2487192"/>
              <a:gd name="connsiteY0" fmla="*/ 1792706 h 5839995"/>
              <a:gd name="connsiteX1" fmla="*/ 1045535 w 2487192"/>
              <a:gd name="connsiteY1" fmla="*/ 0 h 5839995"/>
              <a:gd name="connsiteX2" fmla="*/ 2486390 w 2487192"/>
              <a:gd name="connsiteY2" fmla="*/ 2979 h 5839995"/>
              <a:gd name="connsiteX3" fmla="*/ 2468283 w 2487192"/>
              <a:gd name="connsiteY3" fmla="*/ 5839995 h 5839995"/>
              <a:gd name="connsiteX4" fmla="*/ 0 w 2487192"/>
              <a:gd name="connsiteY4" fmla="*/ 5830941 h 5839995"/>
              <a:gd name="connsiteX5" fmla="*/ 0 w 2487192"/>
              <a:gd name="connsiteY5" fmla="*/ 1792706 h 5839995"/>
              <a:gd name="connsiteX0" fmla="*/ 0 w 2487192"/>
              <a:gd name="connsiteY0" fmla="*/ 1792706 h 5839995"/>
              <a:gd name="connsiteX1" fmla="*/ 1045535 w 2487192"/>
              <a:gd name="connsiteY1" fmla="*/ 0 h 5839995"/>
              <a:gd name="connsiteX2" fmla="*/ 2486390 w 2487192"/>
              <a:gd name="connsiteY2" fmla="*/ 2979 h 5839995"/>
              <a:gd name="connsiteX3" fmla="*/ 2468283 w 2487192"/>
              <a:gd name="connsiteY3" fmla="*/ 5839995 h 5839995"/>
              <a:gd name="connsiteX4" fmla="*/ 0 w 2487192"/>
              <a:gd name="connsiteY4" fmla="*/ 5830941 h 5839995"/>
              <a:gd name="connsiteX5" fmla="*/ 0 w 2487192"/>
              <a:gd name="connsiteY5" fmla="*/ 1792706 h 5839995"/>
              <a:gd name="connsiteX0" fmla="*/ 0 w 2478433"/>
              <a:gd name="connsiteY0" fmla="*/ 1792706 h 5839995"/>
              <a:gd name="connsiteX1" fmla="*/ 1045535 w 2478433"/>
              <a:gd name="connsiteY1" fmla="*/ 0 h 5839995"/>
              <a:gd name="connsiteX2" fmla="*/ 2477337 w 2478433"/>
              <a:gd name="connsiteY2" fmla="*/ 2979 h 5839995"/>
              <a:gd name="connsiteX3" fmla="*/ 2468283 w 2478433"/>
              <a:gd name="connsiteY3" fmla="*/ 5839995 h 5839995"/>
              <a:gd name="connsiteX4" fmla="*/ 0 w 2478433"/>
              <a:gd name="connsiteY4" fmla="*/ 5830941 h 5839995"/>
              <a:gd name="connsiteX5" fmla="*/ 0 w 2478433"/>
              <a:gd name="connsiteY5" fmla="*/ 1792706 h 5839995"/>
              <a:gd name="connsiteX0" fmla="*/ 12031 w 2490464"/>
              <a:gd name="connsiteY0" fmla="*/ 1792706 h 5839995"/>
              <a:gd name="connsiteX1" fmla="*/ 1057566 w 2490464"/>
              <a:gd name="connsiteY1" fmla="*/ 0 h 5839995"/>
              <a:gd name="connsiteX2" fmla="*/ 2489368 w 2490464"/>
              <a:gd name="connsiteY2" fmla="*/ 2979 h 5839995"/>
              <a:gd name="connsiteX3" fmla="*/ 2480314 w 2490464"/>
              <a:gd name="connsiteY3" fmla="*/ 5839995 h 5839995"/>
              <a:gd name="connsiteX4" fmla="*/ 0 w 2490464"/>
              <a:gd name="connsiteY4" fmla="*/ 5469993 h 5839995"/>
              <a:gd name="connsiteX5" fmla="*/ 12031 w 2490464"/>
              <a:gd name="connsiteY5" fmla="*/ 1792706 h 5839995"/>
              <a:gd name="connsiteX0" fmla="*/ 12031 w 2492346"/>
              <a:gd name="connsiteY0" fmla="*/ 1792706 h 5491079"/>
              <a:gd name="connsiteX1" fmla="*/ 1057566 w 2492346"/>
              <a:gd name="connsiteY1" fmla="*/ 0 h 5491079"/>
              <a:gd name="connsiteX2" fmla="*/ 2489368 w 2492346"/>
              <a:gd name="connsiteY2" fmla="*/ 2979 h 5491079"/>
              <a:gd name="connsiteX3" fmla="*/ 2492346 w 2492346"/>
              <a:gd name="connsiteY3" fmla="*/ 5491079 h 5491079"/>
              <a:gd name="connsiteX4" fmla="*/ 0 w 2492346"/>
              <a:gd name="connsiteY4" fmla="*/ 5469993 h 5491079"/>
              <a:gd name="connsiteX5" fmla="*/ 12031 w 2492346"/>
              <a:gd name="connsiteY5" fmla="*/ 1792706 h 5491079"/>
              <a:gd name="connsiteX0" fmla="*/ 12031 w 2490464"/>
              <a:gd name="connsiteY0" fmla="*/ 1792706 h 5479047"/>
              <a:gd name="connsiteX1" fmla="*/ 1057566 w 2490464"/>
              <a:gd name="connsiteY1" fmla="*/ 0 h 5479047"/>
              <a:gd name="connsiteX2" fmla="*/ 2489368 w 2490464"/>
              <a:gd name="connsiteY2" fmla="*/ 2979 h 5479047"/>
              <a:gd name="connsiteX3" fmla="*/ 2480314 w 2490464"/>
              <a:gd name="connsiteY3" fmla="*/ 5479047 h 5479047"/>
              <a:gd name="connsiteX4" fmla="*/ 0 w 2490464"/>
              <a:gd name="connsiteY4" fmla="*/ 5469993 h 5479047"/>
              <a:gd name="connsiteX5" fmla="*/ 12031 w 2490464"/>
              <a:gd name="connsiteY5" fmla="*/ 1792706 h 5479047"/>
              <a:gd name="connsiteX0" fmla="*/ 12031 w 2490464"/>
              <a:gd name="connsiteY0" fmla="*/ 1792706 h 5469993"/>
              <a:gd name="connsiteX1" fmla="*/ 1057566 w 2490464"/>
              <a:gd name="connsiteY1" fmla="*/ 0 h 5469993"/>
              <a:gd name="connsiteX2" fmla="*/ 2489368 w 2490464"/>
              <a:gd name="connsiteY2" fmla="*/ 2979 h 5469993"/>
              <a:gd name="connsiteX3" fmla="*/ 2480314 w 2490464"/>
              <a:gd name="connsiteY3" fmla="*/ 5442952 h 5469993"/>
              <a:gd name="connsiteX4" fmla="*/ 0 w 2490464"/>
              <a:gd name="connsiteY4" fmla="*/ 5469993 h 5469993"/>
              <a:gd name="connsiteX5" fmla="*/ 12031 w 2490464"/>
              <a:gd name="connsiteY5" fmla="*/ 1792706 h 5469993"/>
              <a:gd name="connsiteX0" fmla="*/ 12031 w 2490464"/>
              <a:gd name="connsiteY0" fmla="*/ 1792706 h 5469993"/>
              <a:gd name="connsiteX1" fmla="*/ 1057566 w 2490464"/>
              <a:gd name="connsiteY1" fmla="*/ 0 h 5469993"/>
              <a:gd name="connsiteX2" fmla="*/ 2489368 w 2490464"/>
              <a:gd name="connsiteY2" fmla="*/ 2979 h 5469993"/>
              <a:gd name="connsiteX3" fmla="*/ 2480314 w 2490464"/>
              <a:gd name="connsiteY3" fmla="*/ 5467015 h 5469993"/>
              <a:gd name="connsiteX4" fmla="*/ 0 w 2490464"/>
              <a:gd name="connsiteY4" fmla="*/ 5469993 h 5469993"/>
              <a:gd name="connsiteX5" fmla="*/ 12031 w 2490464"/>
              <a:gd name="connsiteY5" fmla="*/ 1792706 h 5469993"/>
              <a:gd name="connsiteX0" fmla="*/ 12031 w 2490464"/>
              <a:gd name="connsiteY0" fmla="*/ 1792706 h 5469993"/>
              <a:gd name="connsiteX1" fmla="*/ 1057566 w 2490464"/>
              <a:gd name="connsiteY1" fmla="*/ 0 h 5469993"/>
              <a:gd name="connsiteX2" fmla="*/ 2489368 w 2490464"/>
              <a:gd name="connsiteY2" fmla="*/ 2979 h 5469993"/>
              <a:gd name="connsiteX3" fmla="*/ 2480314 w 2490464"/>
              <a:gd name="connsiteY3" fmla="*/ 5069973 h 5469993"/>
              <a:gd name="connsiteX4" fmla="*/ 0 w 2490464"/>
              <a:gd name="connsiteY4" fmla="*/ 5469993 h 5469993"/>
              <a:gd name="connsiteX5" fmla="*/ 12031 w 2490464"/>
              <a:gd name="connsiteY5" fmla="*/ 1792706 h 5469993"/>
              <a:gd name="connsiteX0" fmla="*/ 12031 w 2490464"/>
              <a:gd name="connsiteY0" fmla="*/ 1792706 h 5069973"/>
              <a:gd name="connsiteX1" fmla="*/ 1057566 w 2490464"/>
              <a:gd name="connsiteY1" fmla="*/ 0 h 5069973"/>
              <a:gd name="connsiteX2" fmla="*/ 2489368 w 2490464"/>
              <a:gd name="connsiteY2" fmla="*/ 2979 h 5069973"/>
              <a:gd name="connsiteX3" fmla="*/ 2480314 w 2490464"/>
              <a:gd name="connsiteY3" fmla="*/ 5069973 h 5069973"/>
              <a:gd name="connsiteX4" fmla="*/ 0 w 2490464"/>
              <a:gd name="connsiteY4" fmla="*/ 5060920 h 5069973"/>
              <a:gd name="connsiteX5" fmla="*/ 12031 w 2490464"/>
              <a:gd name="connsiteY5" fmla="*/ 1792706 h 5069973"/>
              <a:gd name="connsiteX0" fmla="*/ 24062 w 2502495"/>
              <a:gd name="connsiteY0" fmla="*/ 1792706 h 5084983"/>
              <a:gd name="connsiteX1" fmla="*/ 1069597 w 2502495"/>
              <a:gd name="connsiteY1" fmla="*/ 0 h 5084983"/>
              <a:gd name="connsiteX2" fmla="*/ 2501399 w 2502495"/>
              <a:gd name="connsiteY2" fmla="*/ 2979 h 5084983"/>
              <a:gd name="connsiteX3" fmla="*/ 2492345 w 2502495"/>
              <a:gd name="connsiteY3" fmla="*/ 5069973 h 5084983"/>
              <a:gd name="connsiteX4" fmla="*/ 0 w 2502495"/>
              <a:gd name="connsiteY4" fmla="*/ 5084983 h 5084983"/>
              <a:gd name="connsiteX5" fmla="*/ 24062 w 2502495"/>
              <a:gd name="connsiteY5" fmla="*/ 1792706 h 5084983"/>
              <a:gd name="connsiteX0" fmla="*/ 24062 w 2502495"/>
              <a:gd name="connsiteY0" fmla="*/ 1792706 h 5069973"/>
              <a:gd name="connsiteX1" fmla="*/ 1069597 w 2502495"/>
              <a:gd name="connsiteY1" fmla="*/ 0 h 5069973"/>
              <a:gd name="connsiteX2" fmla="*/ 2501399 w 2502495"/>
              <a:gd name="connsiteY2" fmla="*/ 2979 h 5069973"/>
              <a:gd name="connsiteX3" fmla="*/ 2492345 w 2502495"/>
              <a:gd name="connsiteY3" fmla="*/ 5069973 h 5069973"/>
              <a:gd name="connsiteX4" fmla="*/ 0 w 2502495"/>
              <a:gd name="connsiteY4" fmla="*/ 5060920 h 5069973"/>
              <a:gd name="connsiteX5" fmla="*/ 24062 w 2502495"/>
              <a:gd name="connsiteY5" fmla="*/ 1792706 h 5069973"/>
              <a:gd name="connsiteX0" fmla="*/ 24062 w 2502495"/>
              <a:gd name="connsiteY0" fmla="*/ 1792706 h 5084983"/>
              <a:gd name="connsiteX1" fmla="*/ 1069597 w 2502495"/>
              <a:gd name="connsiteY1" fmla="*/ 0 h 5084983"/>
              <a:gd name="connsiteX2" fmla="*/ 2501399 w 2502495"/>
              <a:gd name="connsiteY2" fmla="*/ 2979 h 5084983"/>
              <a:gd name="connsiteX3" fmla="*/ 2492345 w 2502495"/>
              <a:gd name="connsiteY3" fmla="*/ 5069973 h 5084983"/>
              <a:gd name="connsiteX4" fmla="*/ 0 w 2502495"/>
              <a:gd name="connsiteY4" fmla="*/ 5084983 h 5084983"/>
              <a:gd name="connsiteX5" fmla="*/ 24062 w 2502495"/>
              <a:gd name="connsiteY5" fmla="*/ 1792706 h 5084983"/>
              <a:gd name="connsiteX0" fmla="*/ 12030 w 2490463"/>
              <a:gd name="connsiteY0" fmla="*/ 1792706 h 5072951"/>
              <a:gd name="connsiteX1" fmla="*/ 1057565 w 2490463"/>
              <a:gd name="connsiteY1" fmla="*/ 0 h 5072951"/>
              <a:gd name="connsiteX2" fmla="*/ 2489367 w 2490463"/>
              <a:gd name="connsiteY2" fmla="*/ 2979 h 5072951"/>
              <a:gd name="connsiteX3" fmla="*/ 2480313 w 2490463"/>
              <a:gd name="connsiteY3" fmla="*/ 5069973 h 5072951"/>
              <a:gd name="connsiteX4" fmla="*/ 0 w 2490463"/>
              <a:gd name="connsiteY4" fmla="*/ 5072951 h 5072951"/>
              <a:gd name="connsiteX5" fmla="*/ 12030 w 2490463"/>
              <a:gd name="connsiteY5" fmla="*/ 1792706 h 5072951"/>
              <a:gd name="connsiteX0" fmla="*/ 12030 w 2491109"/>
              <a:gd name="connsiteY0" fmla="*/ 1792706 h 5072951"/>
              <a:gd name="connsiteX1" fmla="*/ 1057565 w 2491109"/>
              <a:gd name="connsiteY1" fmla="*/ 0 h 5072951"/>
              <a:gd name="connsiteX2" fmla="*/ 2489367 w 2491109"/>
              <a:gd name="connsiteY2" fmla="*/ 2979 h 5072951"/>
              <a:gd name="connsiteX3" fmla="*/ 2489367 w 2491109"/>
              <a:gd name="connsiteY3" fmla="*/ 4590139 h 5072951"/>
              <a:gd name="connsiteX4" fmla="*/ 0 w 2491109"/>
              <a:gd name="connsiteY4" fmla="*/ 5072951 h 5072951"/>
              <a:gd name="connsiteX5" fmla="*/ 12030 w 2491109"/>
              <a:gd name="connsiteY5" fmla="*/ 1792706 h 5072951"/>
              <a:gd name="connsiteX0" fmla="*/ 12030 w 2491109"/>
              <a:gd name="connsiteY0" fmla="*/ 1792706 h 4590139"/>
              <a:gd name="connsiteX1" fmla="*/ 1057565 w 2491109"/>
              <a:gd name="connsiteY1" fmla="*/ 0 h 4590139"/>
              <a:gd name="connsiteX2" fmla="*/ 2489367 w 2491109"/>
              <a:gd name="connsiteY2" fmla="*/ 2979 h 4590139"/>
              <a:gd name="connsiteX3" fmla="*/ 2489367 w 2491109"/>
              <a:gd name="connsiteY3" fmla="*/ 4590139 h 4590139"/>
              <a:gd name="connsiteX4" fmla="*/ 0 w 2491109"/>
              <a:gd name="connsiteY4" fmla="*/ 4584064 h 4590139"/>
              <a:gd name="connsiteX5" fmla="*/ 12030 w 2491109"/>
              <a:gd name="connsiteY5" fmla="*/ 1792706 h 4590139"/>
              <a:gd name="connsiteX0" fmla="*/ 21084 w 2500163"/>
              <a:gd name="connsiteY0" fmla="*/ 1792706 h 4611224"/>
              <a:gd name="connsiteX1" fmla="*/ 1066619 w 2500163"/>
              <a:gd name="connsiteY1" fmla="*/ 0 h 4611224"/>
              <a:gd name="connsiteX2" fmla="*/ 2498421 w 2500163"/>
              <a:gd name="connsiteY2" fmla="*/ 2979 h 4611224"/>
              <a:gd name="connsiteX3" fmla="*/ 2498421 w 2500163"/>
              <a:gd name="connsiteY3" fmla="*/ 4590139 h 4611224"/>
              <a:gd name="connsiteX4" fmla="*/ 0 w 2500163"/>
              <a:gd name="connsiteY4" fmla="*/ 4611224 h 4611224"/>
              <a:gd name="connsiteX5" fmla="*/ 21084 w 2500163"/>
              <a:gd name="connsiteY5" fmla="*/ 1792706 h 4611224"/>
              <a:gd name="connsiteX0" fmla="*/ 21084 w 2500163"/>
              <a:gd name="connsiteY0" fmla="*/ 1792706 h 4611224"/>
              <a:gd name="connsiteX1" fmla="*/ 1066619 w 2500163"/>
              <a:gd name="connsiteY1" fmla="*/ 0 h 4611224"/>
              <a:gd name="connsiteX2" fmla="*/ 2498421 w 2500163"/>
              <a:gd name="connsiteY2" fmla="*/ 2979 h 4611224"/>
              <a:gd name="connsiteX3" fmla="*/ 2498421 w 2500163"/>
              <a:gd name="connsiteY3" fmla="*/ 4590139 h 4611224"/>
              <a:gd name="connsiteX4" fmla="*/ 0 w 2500163"/>
              <a:gd name="connsiteY4" fmla="*/ 4611224 h 4611224"/>
              <a:gd name="connsiteX5" fmla="*/ 21084 w 2500163"/>
              <a:gd name="connsiteY5" fmla="*/ 1792706 h 4611224"/>
              <a:gd name="connsiteX0" fmla="*/ 21084 w 2499332"/>
              <a:gd name="connsiteY0" fmla="*/ 1792706 h 4611224"/>
              <a:gd name="connsiteX1" fmla="*/ 1066619 w 2499332"/>
              <a:gd name="connsiteY1" fmla="*/ 0 h 4611224"/>
              <a:gd name="connsiteX2" fmla="*/ 2498421 w 2499332"/>
              <a:gd name="connsiteY2" fmla="*/ 2979 h 4611224"/>
              <a:gd name="connsiteX3" fmla="*/ 2484354 w 2499332"/>
              <a:gd name="connsiteY3" fmla="*/ 4477597 h 4611224"/>
              <a:gd name="connsiteX4" fmla="*/ 0 w 2499332"/>
              <a:gd name="connsiteY4" fmla="*/ 4611224 h 4611224"/>
              <a:gd name="connsiteX5" fmla="*/ 21084 w 2499332"/>
              <a:gd name="connsiteY5" fmla="*/ 1792706 h 4611224"/>
              <a:gd name="connsiteX0" fmla="*/ 21084 w 2505455"/>
              <a:gd name="connsiteY0" fmla="*/ 1792706 h 4611224"/>
              <a:gd name="connsiteX1" fmla="*/ 1066619 w 2505455"/>
              <a:gd name="connsiteY1" fmla="*/ 0 h 4611224"/>
              <a:gd name="connsiteX2" fmla="*/ 2498421 w 2505455"/>
              <a:gd name="connsiteY2" fmla="*/ 2979 h 4611224"/>
              <a:gd name="connsiteX3" fmla="*/ 2505455 w 2505455"/>
              <a:gd name="connsiteY3" fmla="*/ 4477597 h 4611224"/>
              <a:gd name="connsiteX4" fmla="*/ 0 w 2505455"/>
              <a:gd name="connsiteY4" fmla="*/ 4611224 h 4611224"/>
              <a:gd name="connsiteX5" fmla="*/ 21084 w 2505455"/>
              <a:gd name="connsiteY5" fmla="*/ 1792706 h 4611224"/>
              <a:gd name="connsiteX0" fmla="*/ 7016 w 2491387"/>
              <a:gd name="connsiteY0" fmla="*/ 1792706 h 4477597"/>
              <a:gd name="connsiteX1" fmla="*/ 1052551 w 2491387"/>
              <a:gd name="connsiteY1" fmla="*/ 0 h 4477597"/>
              <a:gd name="connsiteX2" fmla="*/ 2484353 w 2491387"/>
              <a:gd name="connsiteY2" fmla="*/ 2979 h 4477597"/>
              <a:gd name="connsiteX3" fmla="*/ 2491387 w 2491387"/>
              <a:gd name="connsiteY3" fmla="*/ 4477597 h 4477597"/>
              <a:gd name="connsiteX4" fmla="*/ 0 w 2491387"/>
              <a:gd name="connsiteY4" fmla="*/ 4477581 h 4477597"/>
              <a:gd name="connsiteX5" fmla="*/ 7016 w 2491387"/>
              <a:gd name="connsiteY5" fmla="*/ 1792706 h 4477597"/>
              <a:gd name="connsiteX0" fmla="*/ 7016 w 2491387"/>
              <a:gd name="connsiteY0" fmla="*/ 1792706 h 4477581"/>
              <a:gd name="connsiteX1" fmla="*/ 1052551 w 2491387"/>
              <a:gd name="connsiteY1" fmla="*/ 0 h 4477581"/>
              <a:gd name="connsiteX2" fmla="*/ 2484353 w 2491387"/>
              <a:gd name="connsiteY2" fmla="*/ 2979 h 4477581"/>
              <a:gd name="connsiteX3" fmla="*/ 2491387 w 2491387"/>
              <a:gd name="connsiteY3" fmla="*/ 2132331 h 4477581"/>
              <a:gd name="connsiteX4" fmla="*/ 0 w 2491387"/>
              <a:gd name="connsiteY4" fmla="*/ 4477581 h 4477581"/>
              <a:gd name="connsiteX5" fmla="*/ 7016 w 2491387"/>
              <a:gd name="connsiteY5" fmla="*/ 1792706 h 4477581"/>
              <a:gd name="connsiteX0" fmla="*/ 2783 w 2487154"/>
              <a:gd name="connsiteY0" fmla="*/ 1792706 h 2190188"/>
              <a:gd name="connsiteX1" fmla="*/ 1048318 w 2487154"/>
              <a:gd name="connsiteY1" fmla="*/ 0 h 2190188"/>
              <a:gd name="connsiteX2" fmla="*/ 2480120 w 2487154"/>
              <a:gd name="connsiteY2" fmla="*/ 2979 h 2190188"/>
              <a:gd name="connsiteX3" fmla="*/ 2487154 w 2487154"/>
              <a:gd name="connsiteY3" fmla="*/ 2132331 h 2190188"/>
              <a:gd name="connsiteX4" fmla="*/ 0 w 2487154"/>
              <a:gd name="connsiteY4" fmla="*/ 2128081 h 2190188"/>
              <a:gd name="connsiteX5" fmla="*/ 2783 w 2487154"/>
              <a:gd name="connsiteY5" fmla="*/ 1792706 h 2190188"/>
              <a:gd name="connsiteX0" fmla="*/ 2783 w 2487154"/>
              <a:gd name="connsiteY0" fmla="*/ 1792706 h 2441009"/>
              <a:gd name="connsiteX1" fmla="*/ 1048318 w 2487154"/>
              <a:gd name="connsiteY1" fmla="*/ 0 h 2441009"/>
              <a:gd name="connsiteX2" fmla="*/ 2480120 w 2487154"/>
              <a:gd name="connsiteY2" fmla="*/ 2979 h 2441009"/>
              <a:gd name="connsiteX3" fmla="*/ 2487154 w 2487154"/>
              <a:gd name="connsiteY3" fmla="*/ 2132331 h 2441009"/>
              <a:gd name="connsiteX4" fmla="*/ 0 w 2487154"/>
              <a:gd name="connsiteY4" fmla="*/ 2128081 h 2441009"/>
              <a:gd name="connsiteX5" fmla="*/ 2783 w 2487154"/>
              <a:gd name="connsiteY5" fmla="*/ 1792706 h 2441009"/>
              <a:gd name="connsiteX0" fmla="*/ 2783 w 2487154"/>
              <a:gd name="connsiteY0" fmla="*/ 1792706 h 2132331"/>
              <a:gd name="connsiteX1" fmla="*/ 1048318 w 2487154"/>
              <a:gd name="connsiteY1" fmla="*/ 0 h 2132331"/>
              <a:gd name="connsiteX2" fmla="*/ 2480120 w 2487154"/>
              <a:gd name="connsiteY2" fmla="*/ 2979 h 2132331"/>
              <a:gd name="connsiteX3" fmla="*/ 2487154 w 2487154"/>
              <a:gd name="connsiteY3" fmla="*/ 2132331 h 2132331"/>
              <a:gd name="connsiteX4" fmla="*/ 0 w 2487154"/>
              <a:gd name="connsiteY4" fmla="*/ 2128081 h 2132331"/>
              <a:gd name="connsiteX5" fmla="*/ 2783 w 2487154"/>
              <a:gd name="connsiteY5" fmla="*/ 1792706 h 2132331"/>
              <a:gd name="connsiteX0" fmla="*/ 1851 w 2490984"/>
              <a:gd name="connsiteY0" fmla="*/ 1802231 h 2132331"/>
              <a:gd name="connsiteX1" fmla="*/ 1052148 w 2490984"/>
              <a:gd name="connsiteY1" fmla="*/ 0 h 2132331"/>
              <a:gd name="connsiteX2" fmla="*/ 2483950 w 2490984"/>
              <a:gd name="connsiteY2" fmla="*/ 2979 h 2132331"/>
              <a:gd name="connsiteX3" fmla="*/ 2490984 w 2490984"/>
              <a:gd name="connsiteY3" fmla="*/ 2132331 h 2132331"/>
              <a:gd name="connsiteX4" fmla="*/ 3830 w 2490984"/>
              <a:gd name="connsiteY4" fmla="*/ 2128081 h 2132331"/>
              <a:gd name="connsiteX5" fmla="*/ 1851 w 2490984"/>
              <a:gd name="connsiteY5" fmla="*/ 1802231 h 2132331"/>
              <a:gd name="connsiteX0" fmla="*/ 5164 w 2494297"/>
              <a:gd name="connsiteY0" fmla="*/ 1802231 h 2132331"/>
              <a:gd name="connsiteX1" fmla="*/ 1055461 w 2494297"/>
              <a:gd name="connsiteY1" fmla="*/ 0 h 2132331"/>
              <a:gd name="connsiteX2" fmla="*/ 2487263 w 2494297"/>
              <a:gd name="connsiteY2" fmla="*/ 2979 h 2132331"/>
              <a:gd name="connsiteX3" fmla="*/ 2494297 w 2494297"/>
              <a:gd name="connsiteY3" fmla="*/ 2132331 h 2132331"/>
              <a:gd name="connsiteX4" fmla="*/ 0 w 2494297"/>
              <a:gd name="connsiteY4" fmla="*/ 2123319 h 2132331"/>
              <a:gd name="connsiteX5" fmla="*/ 5164 w 2494297"/>
              <a:gd name="connsiteY5" fmla="*/ 1802231 h 2132331"/>
              <a:gd name="connsiteX0" fmla="*/ 2782 w 2494297"/>
              <a:gd name="connsiteY0" fmla="*/ 1804613 h 2132331"/>
              <a:gd name="connsiteX1" fmla="*/ 1055461 w 2494297"/>
              <a:gd name="connsiteY1" fmla="*/ 0 h 2132331"/>
              <a:gd name="connsiteX2" fmla="*/ 2487263 w 2494297"/>
              <a:gd name="connsiteY2" fmla="*/ 2979 h 2132331"/>
              <a:gd name="connsiteX3" fmla="*/ 2494297 w 2494297"/>
              <a:gd name="connsiteY3" fmla="*/ 2132331 h 2132331"/>
              <a:gd name="connsiteX4" fmla="*/ 0 w 2494297"/>
              <a:gd name="connsiteY4" fmla="*/ 2123319 h 2132331"/>
              <a:gd name="connsiteX5" fmla="*/ 2782 w 2494297"/>
              <a:gd name="connsiteY5" fmla="*/ 1804613 h 2132331"/>
              <a:gd name="connsiteX0" fmla="*/ 1212 w 2492727"/>
              <a:gd name="connsiteY0" fmla="*/ 1804613 h 2132331"/>
              <a:gd name="connsiteX1" fmla="*/ 1053891 w 2492727"/>
              <a:gd name="connsiteY1" fmla="*/ 0 h 2132331"/>
              <a:gd name="connsiteX2" fmla="*/ 2485693 w 2492727"/>
              <a:gd name="connsiteY2" fmla="*/ 2979 h 2132331"/>
              <a:gd name="connsiteX3" fmla="*/ 2492727 w 2492727"/>
              <a:gd name="connsiteY3" fmla="*/ 2132331 h 2132331"/>
              <a:gd name="connsiteX4" fmla="*/ 17480 w 2492727"/>
              <a:gd name="connsiteY4" fmla="*/ 2118557 h 2132331"/>
              <a:gd name="connsiteX5" fmla="*/ 1212 w 2492727"/>
              <a:gd name="connsiteY5" fmla="*/ 1804613 h 2132331"/>
              <a:gd name="connsiteX0" fmla="*/ 7545 w 2499060"/>
              <a:gd name="connsiteY0" fmla="*/ 1804613 h 2132331"/>
              <a:gd name="connsiteX1" fmla="*/ 1060224 w 2499060"/>
              <a:gd name="connsiteY1" fmla="*/ 0 h 2132331"/>
              <a:gd name="connsiteX2" fmla="*/ 2492026 w 2499060"/>
              <a:gd name="connsiteY2" fmla="*/ 2979 h 2132331"/>
              <a:gd name="connsiteX3" fmla="*/ 2499060 w 2499060"/>
              <a:gd name="connsiteY3" fmla="*/ 2132331 h 2132331"/>
              <a:gd name="connsiteX4" fmla="*/ 0 w 2499060"/>
              <a:gd name="connsiteY4" fmla="*/ 2118557 h 2132331"/>
              <a:gd name="connsiteX5" fmla="*/ 7545 w 2499060"/>
              <a:gd name="connsiteY5" fmla="*/ 1804613 h 2132331"/>
              <a:gd name="connsiteX0" fmla="*/ 7545 w 2499060"/>
              <a:gd name="connsiteY0" fmla="*/ 1804613 h 2132331"/>
              <a:gd name="connsiteX1" fmla="*/ 1060224 w 2499060"/>
              <a:gd name="connsiteY1" fmla="*/ 0 h 2132331"/>
              <a:gd name="connsiteX2" fmla="*/ 2492026 w 2499060"/>
              <a:gd name="connsiteY2" fmla="*/ 2979 h 2132331"/>
              <a:gd name="connsiteX3" fmla="*/ 2499060 w 2499060"/>
              <a:gd name="connsiteY3" fmla="*/ 2132331 h 2132331"/>
              <a:gd name="connsiteX4" fmla="*/ 0 w 2499060"/>
              <a:gd name="connsiteY4" fmla="*/ 2120938 h 2132331"/>
              <a:gd name="connsiteX5" fmla="*/ 7545 w 2499060"/>
              <a:gd name="connsiteY5" fmla="*/ 1804613 h 2132331"/>
              <a:gd name="connsiteX0" fmla="*/ 7545 w 2499060"/>
              <a:gd name="connsiteY0" fmla="*/ 1804613 h 2132331"/>
              <a:gd name="connsiteX1" fmla="*/ 1060224 w 2499060"/>
              <a:gd name="connsiteY1" fmla="*/ 0 h 2132331"/>
              <a:gd name="connsiteX2" fmla="*/ 2492026 w 2499060"/>
              <a:gd name="connsiteY2" fmla="*/ 2979 h 2132331"/>
              <a:gd name="connsiteX3" fmla="*/ 2499060 w 2499060"/>
              <a:gd name="connsiteY3" fmla="*/ 2132331 h 2132331"/>
              <a:gd name="connsiteX4" fmla="*/ 0 w 2499060"/>
              <a:gd name="connsiteY4" fmla="*/ 2120938 h 2132331"/>
              <a:gd name="connsiteX5" fmla="*/ 7545 w 2499060"/>
              <a:gd name="connsiteY5" fmla="*/ 1804613 h 2132331"/>
              <a:gd name="connsiteX0" fmla="*/ 9926 w 2499060"/>
              <a:gd name="connsiteY0" fmla="*/ 1802232 h 2132331"/>
              <a:gd name="connsiteX1" fmla="*/ 1060224 w 2499060"/>
              <a:gd name="connsiteY1" fmla="*/ 0 h 2132331"/>
              <a:gd name="connsiteX2" fmla="*/ 2492026 w 2499060"/>
              <a:gd name="connsiteY2" fmla="*/ 2979 h 2132331"/>
              <a:gd name="connsiteX3" fmla="*/ 2499060 w 2499060"/>
              <a:gd name="connsiteY3" fmla="*/ 2132331 h 2132331"/>
              <a:gd name="connsiteX4" fmla="*/ 0 w 2499060"/>
              <a:gd name="connsiteY4" fmla="*/ 2120938 h 2132331"/>
              <a:gd name="connsiteX5" fmla="*/ 9926 w 2499060"/>
              <a:gd name="connsiteY5" fmla="*/ 1802232 h 2132331"/>
              <a:gd name="connsiteX0" fmla="*/ 422 w 2489556"/>
              <a:gd name="connsiteY0" fmla="*/ 1802232 h 2132331"/>
              <a:gd name="connsiteX1" fmla="*/ 1050720 w 2489556"/>
              <a:gd name="connsiteY1" fmla="*/ 0 h 2132331"/>
              <a:gd name="connsiteX2" fmla="*/ 2482522 w 2489556"/>
              <a:gd name="connsiteY2" fmla="*/ 2979 h 2132331"/>
              <a:gd name="connsiteX3" fmla="*/ 2489556 w 2489556"/>
              <a:gd name="connsiteY3" fmla="*/ 2132331 h 2132331"/>
              <a:gd name="connsiteX4" fmla="*/ 95271 w 2489556"/>
              <a:gd name="connsiteY4" fmla="*/ 2120938 h 2132331"/>
              <a:gd name="connsiteX5" fmla="*/ 422 w 2489556"/>
              <a:gd name="connsiteY5" fmla="*/ 1802232 h 2132331"/>
              <a:gd name="connsiteX0" fmla="*/ 422 w 2489556"/>
              <a:gd name="connsiteY0" fmla="*/ 1802232 h 2132331"/>
              <a:gd name="connsiteX1" fmla="*/ 1050720 w 2489556"/>
              <a:gd name="connsiteY1" fmla="*/ 0 h 2132331"/>
              <a:gd name="connsiteX2" fmla="*/ 2482522 w 2489556"/>
              <a:gd name="connsiteY2" fmla="*/ 2979 h 2132331"/>
              <a:gd name="connsiteX3" fmla="*/ 2489556 w 2489556"/>
              <a:gd name="connsiteY3" fmla="*/ 2132331 h 2132331"/>
              <a:gd name="connsiteX4" fmla="*/ 95271 w 2489556"/>
              <a:gd name="connsiteY4" fmla="*/ 2118557 h 2132331"/>
              <a:gd name="connsiteX5" fmla="*/ 422 w 2489556"/>
              <a:gd name="connsiteY5" fmla="*/ 1802232 h 2132331"/>
              <a:gd name="connsiteX0" fmla="*/ 7545 w 2496679"/>
              <a:gd name="connsiteY0" fmla="*/ 1802232 h 2132331"/>
              <a:gd name="connsiteX1" fmla="*/ 1057843 w 2496679"/>
              <a:gd name="connsiteY1" fmla="*/ 0 h 2132331"/>
              <a:gd name="connsiteX2" fmla="*/ 2489645 w 2496679"/>
              <a:gd name="connsiteY2" fmla="*/ 2979 h 2132331"/>
              <a:gd name="connsiteX3" fmla="*/ 2496679 w 2496679"/>
              <a:gd name="connsiteY3" fmla="*/ 2132331 h 2132331"/>
              <a:gd name="connsiteX4" fmla="*/ 0 w 2496679"/>
              <a:gd name="connsiteY4" fmla="*/ 2120938 h 2132331"/>
              <a:gd name="connsiteX5" fmla="*/ 7545 w 2496679"/>
              <a:gd name="connsiteY5" fmla="*/ 1802232 h 2132331"/>
              <a:gd name="connsiteX0" fmla="*/ 7545 w 2496679"/>
              <a:gd name="connsiteY0" fmla="*/ 1806995 h 2132331"/>
              <a:gd name="connsiteX1" fmla="*/ 1057843 w 2496679"/>
              <a:gd name="connsiteY1" fmla="*/ 0 h 2132331"/>
              <a:gd name="connsiteX2" fmla="*/ 2489645 w 2496679"/>
              <a:gd name="connsiteY2" fmla="*/ 2979 h 2132331"/>
              <a:gd name="connsiteX3" fmla="*/ 2496679 w 2496679"/>
              <a:gd name="connsiteY3" fmla="*/ 2132331 h 2132331"/>
              <a:gd name="connsiteX4" fmla="*/ 0 w 2496679"/>
              <a:gd name="connsiteY4" fmla="*/ 2120938 h 2132331"/>
              <a:gd name="connsiteX5" fmla="*/ 7545 w 2496679"/>
              <a:gd name="connsiteY5" fmla="*/ 1806995 h 213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6679" h="2132331">
                <a:moveTo>
                  <a:pt x="7545" y="1806995"/>
                </a:moveTo>
                <a:lnTo>
                  <a:pt x="1057843" y="0"/>
                </a:lnTo>
                <a:lnTo>
                  <a:pt x="2489645" y="2979"/>
                </a:lnTo>
                <a:cubicBezTo>
                  <a:pt x="2495681" y="1945633"/>
                  <a:pt x="2490643" y="189677"/>
                  <a:pt x="2496679" y="2132331"/>
                </a:cubicBezTo>
                <a:lnTo>
                  <a:pt x="0" y="2120938"/>
                </a:lnTo>
                <a:cubicBezTo>
                  <a:pt x="12477" y="2122843"/>
                  <a:pt x="-698" y="1813557"/>
                  <a:pt x="7545" y="1806995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Group 5"/>
          <p:cNvGrpSpPr>
            <a:grpSpLocks noChangeAspect="1"/>
          </p:cNvGrpSpPr>
          <p:nvPr/>
        </p:nvGrpSpPr>
        <p:grpSpPr bwMode="auto">
          <a:xfrm>
            <a:off x="-139701" y="-253335"/>
            <a:ext cx="5467351" cy="800101"/>
            <a:chOff x="-89" y="3894"/>
            <a:chExt cx="3444" cy="504"/>
          </a:xfrm>
        </p:grpSpPr>
        <p:sp>
          <p:nvSpPr>
            <p:cNvPr id="1024" name="AutoShape 4"/>
            <p:cNvSpPr>
              <a:spLocks noChangeAspect="1" noChangeArrowheads="1" noTextEdit="1"/>
            </p:cNvSpPr>
            <p:nvPr/>
          </p:nvSpPr>
          <p:spPr bwMode="auto">
            <a:xfrm>
              <a:off x="-89" y="3894"/>
              <a:ext cx="3356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" name="Freeform 7"/>
            <p:cNvSpPr>
              <a:spLocks/>
            </p:cNvSpPr>
            <p:nvPr/>
          </p:nvSpPr>
          <p:spPr bwMode="auto">
            <a:xfrm>
              <a:off x="0" y="4275"/>
              <a:ext cx="3355" cy="123"/>
            </a:xfrm>
            <a:custGeom>
              <a:avLst/>
              <a:gdLst>
                <a:gd name="T0" fmla="*/ 2196 w 2381"/>
                <a:gd name="T1" fmla="*/ 0 h 86"/>
                <a:gd name="T2" fmla="*/ 2191 w 2381"/>
                <a:gd name="T3" fmla="*/ 0 h 86"/>
                <a:gd name="T4" fmla="*/ 2156 w 2381"/>
                <a:gd name="T5" fmla="*/ 17 h 86"/>
                <a:gd name="T6" fmla="*/ 2107 w 2381"/>
                <a:gd name="T7" fmla="*/ 72 h 86"/>
                <a:gd name="T8" fmla="*/ 2104 w 2381"/>
                <a:gd name="T9" fmla="*/ 79 h 86"/>
                <a:gd name="T10" fmla="*/ 2100 w 2381"/>
                <a:gd name="T11" fmla="*/ 83 h 86"/>
                <a:gd name="T12" fmla="*/ 2094 w 2381"/>
                <a:gd name="T13" fmla="*/ 83 h 86"/>
                <a:gd name="T14" fmla="*/ 0 w 2381"/>
                <a:gd name="T15" fmla="*/ 83 h 86"/>
                <a:gd name="T16" fmla="*/ 0 w 2381"/>
                <a:gd name="T17" fmla="*/ 86 h 86"/>
                <a:gd name="T18" fmla="*/ 2381 w 2381"/>
                <a:gd name="T19" fmla="*/ 86 h 86"/>
                <a:gd name="T20" fmla="*/ 2381 w 2381"/>
                <a:gd name="T21" fmla="*/ 0 h 86"/>
                <a:gd name="T22" fmla="*/ 2196 w 2381"/>
                <a:gd name="T2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1" h="86">
                  <a:moveTo>
                    <a:pt x="2196" y="0"/>
                  </a:moveTo>
                  <a:cubicBezTo>
                    <a:pt x="2194" y="0"/>
                    <a:pt x="2193" y="0"/>
                    <a:pt x="2191" y="0"/>
                  </a:cubicBezTo>
                  <a:cubicBezTo>
                    <a:pt x="2177" y="2"/>
                    <a:pt x="2165" y="7"/>
                    <a:pt x="2156" y="17"/>
                  </a:cubicBezTo>
                  <a:cubicBezTo>
                    <a:pt x="2140" y="35"/>
                    <a:pt x="2123" y="54"/>
                    <a:pt x="2107" y="72"/>
                  </a:cubicBezTo>
                  <a:cubicBezTo>
                    <a:pt x="2105" y="74"/>
                    <a:pt x="2103" y="76"/>
                    <a:pt x="2104" y="79"/>
                  </a:cubicBezTo>
                  <a:cubicBezTo>
                    <a:pt x="2104" y="83"/>
                    <a:pt x="2103" y="83"/>
                    <a:pt x="2100" y="83"/>
                  </a:cubicBezTo>
                  <a:cubicBezTo>
                    <a:pt x="2098" y="83"/>
                    <a:pt x="2096" y="83"/>
                    <a:pt x="2094" y="83"/>
                  </a:cubicBezTo>
                  <a:cubicBezTo>
                    <a:pt x="1396" y="83"/>
                    <a:pt x="698" y="83"/>
                    <a:pt x="0" y="8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794" y="86"/>
                    <a:pt x="1587" y="86"/>
                    <a:pt x="2381" y="86"/>
                  </a:cubicBezTo>
                  <a:cubicBezTo>
                    <a:pt x="2381" y="0"/>
                    <a:pt x="2381" y="0"/>
                    <a:pt x="2381" y="0"/>
                  </a:cubicBezTo>
                  <a:cubicBezTo>
                    <a:pt x="2320" y="0"/>
                    <a:pt x="2258" y="0"/>
                    <a:pt x="2196" y="0"/>
                  </a:cubicBez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53"/>
          <a:stretch/>
        </p:blipFill>
        <p:spPr>
          <a:xfrm>
            <a:off x="7200389" y="582162"/>
            <a:ext cx="5327650" cy="2912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896BB1-4BAC-4DEC-ACDE-C57C75C2F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710" y="1037904"/>
            <a:ext cx="3545389" cy="334689"/>
          </a:xfrm>
        </p:spPr>
        <p:txBody>
          <a:bodyPr vert="horz" lIns="53277" tIns="26638" rIns="53277" bIns="26638" rtlCol="0" anchor="ctr">
            <a:noAutofit/>
          </a:bodyPr>
          <a:lstStyle/>
          <a:p>
            <a:r>
              <a:rPr lang="ru-RU" sz="1398" dirty="0">
                <a:latin typeface="Century Gothic" panose="020B0502020202020204" pitchFamily="34" charset="0"/>
              </a:rPr>
              <a:t>ВОПРОСЫ И ОТВЕТЫ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42726" y="339330"/>
            <a:ext cx="2896910" cy="2428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365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272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909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545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182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818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64553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91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A7A9AC"/>
                </a:solidFill>
                <a:latin typeface="Century Gothic" panose="020B0502020202020204" pitchFamily="34" charset="0"/>
              </a:rPr>
              <a:t>Как получить статус социального предприятия</a:t>
            </a:r>
            <a:endParaRPr lang="en-US" dirty="0">
              <a:solidFill>
                <a:srgbClr val="A7A9AC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57006A-B5B2-4080-92BA-1BD0ABB63F7B}"/>
              </a:ext>
            </a:extLst>
          </p:cNvPr>
          <p:cNvSpPr txBox="1"/>
          <p:nvPr/>
        </p:nvSpPr>
        <p:spPr>
          <a:xfrm>
            <a:off x="441766" y="1474789"/>
            <a:ext cx="45153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>
              <a:spcAft>
                <a:spcPts val="300"/>
              </a:spcAft>
            </a:pPr>
            <a:r>
              <a:rPr lang="ru-RU" sz="900" dirty="0">
                <a:latin typeface="Century Gothic" panose="020B0502020202020204" pitchFamily="34" charset="0"/>
              </a:rPr>
              <a:t>Что делать, если моей организации/ИП нет в реестре МСП?</a:t>
            </a:r>
          </a:p>
          <a:p>
            <a:pPr marL="216000">
              <a:spcAft>
                <a:spcPts val="300"/>
              </a:spcAft>
            </a:pPr>
            <a:r>
              <a:rPr lang="ru-RU" sz="900" b="1" dirty="0">
                <a:solidFill>
                  <a:srgbClr val="8B8B8C"/>
                </a:solidFill>
                <a:latin typeface="Century Gothic" panose="020B0502020202020204" pitchFamily="34" charset="0"/>
              </a:rPr>
              <a:t>Ответ: </a:t>
            </a:r>
            <a:r>
              <a:rPr lang="ru-RU" sz="900" dirty="0">
                <a:solidFill>
                  <a:srgbClr val="8B8B8C"/>
                </a:solidFill>
                <a:latin typeface="Century Gothic" panose="020B0502020202020204" pitchFamily="34" charset="0"/>
              </a:rPr>
              <a:t>в случае если вашей организации/ИП более 1 года, а запись о ней отсутствует в реестре МСП, необходимо обратиться в налоговый орган через форму, размещенную на сайте https://rmsp.nalog.ru/appeal-create.html.</a:t>
            </a:r>
            <a:br>
              <a:rPr lang="ru-RU" sz="900" dirty="0">
                <a:solidFill>
                  <a:srgbClr val="8B8B8C"/>
                </a:solidFill>
                <a:latin typeface="Century Gothic" panose="020B0502020202020204" pitchFamily="34" charset="0"/>
              </a:rPr>
            </a:br>
            <a:r>
              <a:rPr lang="ru-RU" sz="900" dirty="0">
                <a:solidFill>
                  <a:srgbClr val="8B8B8C"/>
                </a:solidFill>
                <a:latin typeface="Century Gothic" panose="020B0502020202020204" pitchFamily="34" charset="0"/>
              </a:rPr>
              <a:t>Наличие записи о заявителе в реестре МСП – обязательное условие для признания социальным предприятием. </a:t>
            </a:r>
          </a:p>
          <a:p>
            <a:pPr marL="216000">
              <a:spcAft>
                <a:spcPts val="300"/>
              </a:spcAft>
            </a:pPr>
            <a:r>
              <a:rPr lang="ru-RU" sz="900" dirty="0">
                <a:solidFill>
                  <a:srgbClr val="8B8B8C"/>
                </a:solidFill>
                <a:latin typeface="Century Gothic" panose="020B0502020202020204" pitchFamily="34" charset="0"/>
              </a:rPr>
              <a:t>Заявление о включении организации/ИП в реестр МСП рассматривается налоговым органом в течение 15 рабочих дней с момента отправки, поэтому рекомендуется заблаговременно проверить наличие записи.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21535" y="1523469"/>
            <a:ext cx="162000" cy="162000"/>
          </a:xfrm>
          <a:prstGeom prst="rect">
            <a:avLst/>
          </a:prstGeom>
          <a:solidFill>
            <a:srgbClr val="EF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latin typeface="Arial Narrow" panose="020B0606020202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6" y="725584"/>
            <a:ext cx="554944" cy="554944"/>
          </a:xfrm>
          <a:prstGeom prst="rect">
            <a:avLst/>
          </a:prstGeom>
        </p:spPr>
      </p:pic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09A8C072-ABDD-44E4-A39B-41C3C9E48729}"/>
              </a:ext>
            </a:extLst>
          </p:cNvPr>
          <p:cNvSpPr txBox="1">
            <a:spLocks/>
          </p:cNvSpPr>
          <p:nvPr/>
        </p:nvSpPr>
        <p:spPr>
          <a:xfrm>
            <a:off x="4689308" y="282417"/>
            <a:ext cx="425303" cy="35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D1B7EA-F5D2-4488-80D0-F6195ACF024F}" type="slidenum">
              <a:rPr lang="ru-RU" sz="1100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16</a:t>
            </a:fld>
            <a:endParaRPr lang="ru-RU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23F7E4-D642-4C0E-8789-D191CD6001CE}"/>
              </a:ext>
            </a:extLst>
          </p:cNvPr>
          <p:cNvSpPr txBox="1"/>
          <p:nvPr/>
        </p:nvSpPr>
        <p:spPr>
          <a:xfrm>
            <a:off x="479743" y="1483837"/>
            <a:ext cx="331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>6.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66A139-D237-41BD-9844-962B663C7950}"/>
              </a:ext>
            </a:extLst>
          </p:cNvPr>
          <p:cNvSpPr txBox="1"/>
          <p:nvPr/>
        </p:nvSpPr>
        <p:spPr>
          <a:xfrm>
            <a:off x="441767" y="3410806"/>
            <a:ext cx="4346134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>
              <a:spcAft>
                <a:spcPts val="300"/>
              </a:spcAft>
            </a:pPr>
            <a:r>
              <a:rPr lang="ru-RU" sz="900" dirty="0">
                <a:latin typeface="Century Gothic" panose="020B0502020202020204" pitchFamily="34" charset="0"/>
              </a:rPr>
              <a:t>Моя организация является некоммерческой (например, благотворительным фондом, автономной некоммерческой организацией, образовательным частным учреждением и др.). Могут ли ее признать социальным предприятием?</a:t>
            </a:r>
          </a:p>
          <a:p>
            <a:pPr marL="216000">
              <a:spcAft>
                <a:spcPts val="300"/>
              </a:spcAft>
            </a:pPr>
            <a:r>
              <a:rPr lang="ru-RU" sz="900" b="1" dirty="0">
                <a:solidFill>
                  <a:srgbClr val="8B8B8C"/>
                </a:solidFill>
                <a:latin typeface="Century Gothic" panose="020B0502020202020204" pitchFamily="34" charset="0"/>
              </a:rPr>
              <a:t>Ответ: </a:t>
            </a:r>
            <a:r>
              <a:rPr lang="ru-RU" sz="900" dirty="0">
                <a:solidFill>
                  <a:srgbClr val="8B8B8C"/>
                </a:solidFill>
                <a:latin typeface="Century Gothic" panose="020B0502020202020204" pitchFamily="34" charset="0"/>
              </a:rPr>
              <a:t>нет, поскольку ваша организация не может являться субъектом МСП.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8DE32A-8193-4AFF-9CE8-C27BC9A698D5}"/>
              </a:ext>
            </a:extLst>
          </p:cNvPr>
          <p:cNvSpPr/>
          <p:nvPr/>
        </p:nvSpPr>
        <p:spPr>
          <a:xfrm>
            <a:off x="521535" y="3459486"/>
            <a:ext cx="162000" cy="162000"/>
          </a:xfrm>
          <a:prstGeom prst="rect">
            <a:avLst/>
          </a:prstGeom>
          <a:solidFill>
            <a:srgbClr val="EF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latin typeface="Arial Narrow" panose="020B0606020202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597505-1700-4E1A-A933-0C7350AAABCB}"/>
              </a:ext>
            </a:extLst>
          </p:cNvPr>
          <p:cNvSpPr txBox="1"/>
          <p:nvPr/>
        </p:nvSpPr>
        <p:spPr>
          <a:xfrm>
            <a:off x="479743" y="3419854"/>
            <a:ext cx="331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>7.</a:t>
            </a:r>
          </a:p>
        </p:txBody>
      </p:sp>
      <p:pic>
        <p:nvPicPr>
          <p:cNvPr id="18" name="Picture 7">
            <a:extLst>
              <a:ext uri="{FF2B5EF4-FFF2-40B4-BE49-F238E27FC236}">
                <a16:creationId xmlns:a16="http://schemas.microsoft.com/office/drawing/2014/main" id="{5234F95A-9BAB-49CF-941B-16A0B04C11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" t="20156" r="60523" b="40158"/>
          <a:stretch/>
        </p:blipFill>
        <p:spPr>
          <a:xfrm>
            <a:off x="1375608" y="5502935"/>
            <a:ext cx="2105525" cy="2067745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8648C821-F28B-43EC-8F61-C6023F68D3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3" b="60422"/>
          <a:stretch/>
        </p:blipFill>
        <p:spPr>
          <a:xfrm>
            <a:off x="2437562" y="5453602"/>
            <a:ext cx="2103187" cy="210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2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>
            <a:extLst>
              <a:ext uri="{FF2B5EF4-FFF2-40B4-BE49-F238E27FC236}">
                <a16:creationId xmlns:a16="http://schemas.microsoft.com/office/drawing/2014/main" id="{ADEC43DA-4CAD-4F76-84F5-F74958AD510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00739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Слайд think-cell" r:id="rId6" imgW="473" imgH="473" progId="TCLayout.ActiveDocument.1">
                  <p:embed/>
                </p:oleObj>
              </mc:Choice>
              <mc:Fallback>
                <p:oleObj name="Слайд think-cell" r:id="rId6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 hidden="1">
            <a:extLst>
              <a:ext uri="{FF2B5EF4-FFF2-40B4-BE49-F238E27FC236}">
                <a16:creationId xmlns:a16="http://schemas.microsoft.com/office/drawing/2014/main" id="{5A598BD4-DE44-461C-8234-518557C2C8D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398" dirty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55139" y="1"/>
            <a:ext cx="2478433" cy="5588158"/>
          </a:xfrm>
          <a:custGeom>
            <a:avLst/>
            <a:gdLst>
              <a:gd name="connsiteX0" fmla="*/ 0 w 2667459"/>
              <a:gd name="connsiteY0" fmla="*/ 0 h 5818909"/>
              <a:gd name="connsiteX1" fmla="*/ 2667459 w 2667459"/>
              <a:gd name="connsiteY1" fmla="*/ 0 h 5818909"/>
              <a:gd name="connsiteX2" fmla="*/ 2667459 w 2667459"/>
              <a:gd name="connsiteY2" fmla="*/ 5818909 h 5818909"/>
              <a:gd name="connsiteX3" fmla="*/ 0 w 2667459"/>
              <a:gd name="connsiteY3" fmla="*/ 5818909 h 5818909"/>
              <a:gd name="connsiteX4" fmla="*/ 0 w 2667459"/>
              <a:gd name="connsiteY4" fmla="*/ 0 h 5818909"/>
              <a:gd name="connsiteX0" fmla="*/ 0 w 2667459"/>
              <a:gd name="connsiteY0" fmla="*/ 12032 h 5830941"/>
              <a:gd name="connsiteX1" fmla="*/ 1129756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2032 h 5830941"/>
              <a:gd name="connsiteX0" fmla="*/ 0 w 2667459"/>
              <a:gd name="connsiteY0" fmla="*/ 1792706 h 5830941"/>
              <a:gd name="connsiteX1" fmla="*/ 1129756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49352 w 2667459"/>
              <a:gd name="connsiteY2" fmla="*/ 2979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22192 w 2667459"/>
              <a:gd name="connsiteY2" fmla="*/ 2979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22344"/>
              <a:gd name="connsiteY0" fmla="*/ 1792706 h 5830941"/>
              <a:gd name="connsiteX1" fmla="*/ 1045535 w 2622344"/>
              <a:gd name="connsiteY1" fmla="*/ 0 h 5830941"/>
              <a:gd name="connsiteX2" fmla="*/ 2622192 w 2622344"/>
              <a:gd name="connsiteY2" fmla="*/ 2979 h 5830941"/>
              <a:gd name="connsiteX3" fmla="*/ 2459230 w 2622344"/>
              <a:gd name="connsiteY3" fmla="*/ 5812834 h 5830941"/>
              <a:gd name="connsiteX4" fmla="*/ 0 w 2622344"/>
              <a:gd name="connsiteY4" fmla="*/ 5830941 h 5830941"/>
              <a:gd name="connsiteX5" fmla="*/ 0 w 2622344"/>
              <a:gd name="connsiteY5" fmla="*/ 1792706 h 5830941"/>
              <a:gd name="connsiteX0" fmla="*/ 0 w 2622352"/>
              <a:gd name="connsiteY0" fmla="*/ 1792706 h 5839995"/>
              <a:gd name="connsiteX1" fmla="*/ 1045535 w 2622352"/>
              <a:gd name="connsiteY1" fmla="*/ 0 h 5839995"/>
              <a:gd name="connsiteX2" fmla="*/ 2622192 w 2622352"/>
              <a:gd name="connsiteY2" fmla="*/ 2979 h 5839995"/>
              <a:gd name="connsiteX3" fmla="*/ 2468283 w 2622352"/>
              <a:gd name="connsiteY3" fmla="*/ 5839995 h 5839995"/>
              <a:gd name="connsiteX4" fmla="*/ 0 w 2622352"/>
              <a:gd name="connsiteY4" fmla="*/ 5830941 h 5839995"/>
              <a:gd name="connsiteX5" fmla="*/ 0 w 2622352"/>
              <a:gd name="connsiteY5" fmla="*/ 1792706 h 5839995"/>
              <a:gd name="connsiteX0" fmla="*/ 0 w 2468283"/>
              <a:gd name="connsiteY0" fmla="*/ 1792706 h 5839995"/>
              <a:gd name="connsiteX1" fmla="*/ 1045535 w 2468283"/>
              <a:gd name="connsiteY1" fmla="*/ 0 h 5839995"/>
              <a:gd name="connsiteX2" fmla="*/ 2305321 w 2468283"/>
              <a:gd name="connsiteY2" fmla="*/ 2979 h 5839995"/>
              <a:gd name="connsiteX3" fmla="*/ 2468283 w 2468283"/>
              <a:gd name="connsiteY3" fmla="*/ 5839995 h 5839995"/>
              <a:gd name="connsiteX4" fmla="*/ 0 w 2468283"/>
              <a:gd name="connsiteY4" fmla="*/ 5830941 h 5839995"/>
              <a:gd name="connsiteX5" fmla="*/ 0 w 2468283"/>
              <a:gd name="connsiteY5" fmla="*/ 1792706 h 5839995"/>
              <a:gd name="connsiteX0" fmla="*/ 0 w 2487192"/>
              <a:gd name="connsiteY0" fmla="*/ 1792706 h 5839995"/>
              <a:gd name="connsiteX1" fmla="*/ 1045535 w 2487192"/>
              <a:gd name="connsiteY1" fmla="*/ 0 h 5839995"/>
              <a:gd name="connsiteX2" fmla="*/ 2486390 w 2487192"/>
              <a:gd name="connsiteY2" fmla="*/ 2979 h 5839995"/>
              <a:gd name="connsiteX3" fmla="*/ 2468283 w 2487192"/>
              <a:gd name="connsiteY3" fmla="*/ 5839995 h 5839995"/>
              <a:gd name="connsiteX4" fmla="*/ 0 w 2487192"/>
              <a:gd name="connsiteY4" fmla="*/ 5830941 h 5839995"/>
              <a:gd name="connsiteX5" fmla="*/ 0 w 2487192"/>
              <a:gd name="connsiteY5" fmla="*/ 1792706 h 5839995"/>
              <a:gd name="connsiteX0" fmla="*/ 0 w 2487192"/>
              <a:gd name="connsiteY0" fmla="*/ 1792706 h 5839995"/>
              <a:gd name="connsiteX1" fmla="*/ 1045535 w 2487192"/>
              <a:gd name="connsiteY1" fmla="*/ 0 h 5839995"/>
              <a:gd name="connsiteX2" fmla="*/ 2486390 w 2487192"/>
              <a:gd name="connsiteY2" fmla="*/ 2979 h 5839995"/>
              <a:gd name="connsiteX3" fmla="*/ 2468283 w 2487192"/>
              <a:gd name="connsiteY3" fmla="*/ 5839995 h 5839995"/>
              <a:gd name="connsiteX4" fmla="*/ 0 w 2487192"/>
              <a:gd name="connsiteY4" fmla="*/ 5830941 h 5839995"/>
              <a:gd name="connsiteX5" fmla="*/ 0 w 2487192"/>
              <a:gd name="connsiteY5" fmla="*/ 1792706 h 5839995"/>
              <a:gd name="connsiteX0" fmla="*/ 0 w 2478433"/>
              <a:gd name="connsiteY0" fmla="*/ 1792706 h 5839995"/>
              <a:gd name="connsiteX1" fmla="*/ 1045535 w 2478433"/>
              <a:gd name="connsiteY1" fmla="*/ 0 h 5839995"/>
              <a:gd name="connsiteX2" fmla="*/ 2477337 w 2478433"/>
              <a:gd name="connsiteY2" fmla="*/ 2979 h 5839995"/>
              <a:gd name="connsiteX3" fmla="*/ 2468283 w 2478433"/>
              <a:gd name="connsiteY3" fmla="*/ 5839995 h 5839995"/>
              <a:gd name="connsiteX4" fmla="*/ 0 w 2478433"/>
              <a:gd name="connsiteY4" fmla="*/ 5830941 h 5839995"/>
              <a:gd name="connsiteX5" fmla="*/ 0 w 2478433"/>
              <a:gd name="connsiteY5" fmla="*/ 1792706 h 583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433" h="5839995">
                <a:moveTo>
                  <a:pt x="0" y="1792706"/>
                </a:moveTo>
                <a:lnTo>
                  <a:pt x="1045535" y="0"/>
                </a:lnTo>
                <a:lnTo>
                  <a:pt x="2477337" y="2979"/>
                </a:lnTo>
                <a:cubicBezTo>
                  <a:pt x="2483373" y="1945633"/>
                  <a:pt x="2462247" y="3897341"/>
                  <a:pt x="2468283" y="5839995"/>
                </a:cubicBezTo>
                <a:lnTo>
                  <a:pt x="0" y="5830941"/>
                </a:lnTo>
                <a:lnTo>
                  <a:pt x="0" y="179270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Group 5"/>
          <p:cNvGrpSpPr>
            <a:grpSpLocks noChangeAspect="1"/>
          </p:cNvGrpSpPr>
          <p:nvPr/>
        </p:nvGrpSpPr>
        <p:grpSpPr bwMode="auto">
          <a:xfrm>
            <a:off x="-139701" y="-253335"/>
            <a:ext cx="5467351" cy="800101"/>
            <a:chOff x="-89" y="3894"/>
            <a:chExt cx="3444" cy="504"/>
          </a:xfrm>
        </p:grpSpPr>
        <p:sp>
          <p:nvSpPr>
            <p:cNvPr id="1024" name="AutoShape 4"/>
            <p:cNvSpPr>
              <a:spLocks noChangeAspect="1" noChangeArrowheads="1" noTextEdit="1"/>
            </p:cNvSpPr>
            <p:nvPr/>
          </p:nvSpPr>
          <p:spPr bwMode="auto">
            <a:xfrm>
              <a:off x="-89" y="3894"/>
              <a:ext cx="3356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" name="Freeform 7"/>
            <p:cNvSpPr>
              <a:spLocks/>
            </p:cNvSpPr>
            <p:nvPr/>
          </p:nvSpPr>
          <p:spPr bwMode="auto">
            <a:xfrm>
              <a:off x="0" y="4275"/>
              <a:ext cx="3355" cy="123"/>
            </a:xfrm>
            <a:custGeom>
              <a:avLst/>
              <a:gdLst>
                <a:gd name="T0" fmla="*/ 2196 w 2381"/>
                <a:gd name="T1" fmla="*/ 0 h 86"/>
                <a:gd name="T2" fmla="*/ 2191 w 2381"/>
                <a:gd name="T3" fmla="*/ 0 h 86"/>
                <a:gd name="T4" fmla="*/ 2156 w 2381"/>
                <a:gd name="T5" fmla="*/ 17 h 86"/>
                <a:gd name="T6" fmla="*/ 2107 w 2381"/>
                <a:gd name="T7" fmla="*/ 72 h 86"/>
                <a:gd name="T8" fmla="*/ 2104 w 2381"/>
                <a:gd name="T9" fmla="*/ 79 h 86"/>
                <a:gd name="T10" fmla="*/ 2100 w 2381"/>
                <a:gd name="T11" fmla="*/ 83 h 86"/>
                <a:gd name="T12" fmla="*/ 2094 w 2381"/>
                <a:gd name="T13" fmla="*/ 83 h 86"/>
                <a:gd name="T14" fmla="*/ 0 w 2381"/>
                <a:gd name="T15" fmla="*/ 83 h 86"/>
                <a:gd name="T16" fmla="*/ 0 w 2381"/>
                <a:gd name="T17" fmla="*/ 86 h 86"/>
                <a:gd name="T18" fmla="*/ 2381 w 2381"/>
                <a:gd name="T19" fmla="*/ 86 h 86"/>
                <a:gd name="T20" fmla="*/ 2381 w 2381"/>
                <a:gd name="T21" fmla="*/ 0 h 86"/>
                <a:gd name="T22" fmla="*/ 2196 w 2381"/>
                <a:gd name="T2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1" h="86">
                  <a:moveTo>
                    <a:pt x="2196" y="0"/>
                  </a:moveTo>
                  <a:cubicBezTo>
                    <a:pt x="2194" y="0"/>
                    <a:pt x="2193" y="0"/>
                    <a:pt x="2191" y="0"/>
                  </a:cubicBezTo>
                  <a:cubicBezTo>
                    <a:pt x="2177" y="2"/>
                    <a:pt x="2165" y="7"/>
                    <a:pt x="2156" y="17"/>
                  </a:cubicBezTo>
                  <a:cubicBezTo>
                    <a:pt x="2140" y="35"/>
                    <a:pt x="2123" y="54"/>
                    <a:pt x="2107" y="72"/>
                  </a:cubicBezTo>
                  <a:cubicBezTo>
                    <a:pt x="2105" y="74"/>
                    <a:pt x="2103" y="76"/>
                    <a:pt x="2104" y="79"/>
                  </a:cubicBezTo>
                  <a:cubicBezTo>
                    <a:pt x="2104" y="83"/>
                    <a:pt x="2103" y="83"/>
                    <a:pt x="2100" y="83"/>
                  </a:cubicBezTo>
                  <a:cubicBezTo>
                    <a:pt x="2098" y="83"/>
                    <a:pt x="2096" y="83"/>
                    <a:pt x="2094" y="83"/>
                  </a:cubicBezTo>
                  <a:cubicBezTo>
                    <a:pt x="1396" y="83"/>
                    <a:pt x="698" y="83"/>
                    <a:pt x="0" y="8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794" y="86"/>
                    <a:pt x="1587" y="86"/>
                    <a:pt x="2381" y="86"/>
                  </a:cubicBezTo>
                  <a:cubicBezTo>
                    <a:pt x="2381" y="0"/>
                    <a:pt x="2381" y="0"/>
                    <a:pt x="2381" y="0"/>
                  </a:cubicBezTo>
                  <a:cubicBezTo>
                    <a:pt x="2320" y="0"/>
                    <a:pt x="2258" y="0"/>
                    <a:pt x="2196" y="0"/>
                  </a:cubicBez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53"/>
          <a:stretch/>
        </p:blipFill>
        <p:spPr>
          <a:xfrm>
            <a:off x="7200389" y="582162"/>
            <a:ext cx="5327650" cy="2912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896BB1-4BAC-4DEC-ACDE-C57C75C2F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711" y="778252"/>
            <a:ext cx="2568959" cy="334689"/>
          </a:xfrm>
        </p:spPr>
        <p:txBody>
          <a:bodyPr vert="horz" lIns="53277" tIns="26638" rIns="53277" bIns="26638" rtlCol="0" anchor="ctr">
            <a:noAutofit/>
          </a:bodyPr>
          <a:lstStyle/>
          <a:p>
            <a:r>
              <a:rPr lang="ru-RU" sz="1398" dirty="0">
                <a:latin typeface="Century Gothic" panose="020B0502020202020204" pitchFamily="34" charset="0"/>
              </a:rPr>
              <a:t>ЧТО ТАКОЕ</a:t>
            </a:r>
            <a:br>
              <a:rPr lang="ru-RU" sz="1398" dirty="0">
                <a:latin typeface="Century Gothic" panose="020B0502020202020204" pitchFamily="34" charset="0"/>
              </a:rPr>
            </a:br>
            <a:r>
              <a:rPr lang="ru-RU" sz="1398" dirty="0">
                <a:latin typeface="Century Gothic" panose="020B0502020202020204" pitchFamily="34" charset="0"/>
              </a:rPr>
              <a:t>СОЦИАЛЬНОЕ</a:t>
            </a:r>
            <a:br>
              <a:rPr lang="ru-RU" sz="1398" dirty="0">
                <a:latin typeface="Century Gothic" panose="020B0502020202020204" pitchFamily="34" charset="0"/>
              </a:rPr>
            </a:br>
            <a:r>
              <a:rPr lang="ru-RU" sz="1398" dirty="0">
                <a:latin typeface="Century Gothic" panose="020B0502020202020204" pitchFamily="34" charset="0"/>
              </a:rPr>
              <a:t>ПРЕДПРИЯТИЕ?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A03622-7519-45F8-BC66-89F91E16107F}"/>
              </a:ext>
            </a:extLst>
          </p:cNvPr>
          <p:cNvSpPr txBox="1"/>
          <p:nvPr/>
        </p:nvSpPr>
        <p:spPr>
          <a:xfrm>
            <a:off x="457505" y="1469083"/>
            <a:ext cx="2500753" cy="411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 typeface="+mj-lt"/>
              <a:buAutoNum type="romanUcPeriod"/>
            </a:pPr>
            <a:r>
              <a:rPr lang="ru-RU" sz="1000" dirty="0">
                <a:latin typeface="Century Gothic" panose="020B0502020202020204" pitchFamily="34" charset="0"/>
              </a:rPr>
              <a:t>Социальное предприятие –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субъект малого или среднего 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предпринимательства 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(далее – субъект МСП),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осуществляющий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деятельность, направленную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b="1" dirty="0">
                <a:latin typeface="Century Gothic" panose="020B0502020202020204" pitchFamily="34" charset="0"/>
              </a:rPr>
              <a:t>на достижение общественно </a:t>
            </a:r>
            <a:br>
              <a:rPr lang="ru-RU" sz="1000" b="1" dirty="0">
                <a:latin typeface="Century Gothic" panose="020B0502020202020204" pitchFamily="34" charset="0"/>
              </a:rPr>
            </a:br>
            <a:r>
              <a:rPr lang="ru-RU" sz="1000" b="1" dirty="0">
                <a:latin typeface="Century Gothic" panose="020B0502020202020204" pitchFamily="34" charset="0"/>
              </a:rPr>
              <a:t>полезных целей, решение </a:t>
            </a:r>
            <a:br>
              <a:rPr lang="ru-RU" sz="1000" b="1" dirty="0">
                <a:latin typeface="Century Gothic" panose="020B0502020202020204" pitchFamily="34" charset="0"/>
              </a:rPr>
            </a:br>
            <a:r>
              <a:rPr lang="ru-RU" sz="1000" b="1" dirty="0">
                <a:latin typeface="Century Gothic" panose="020B0502020202020204" pitchFamily="34" charset="0"/>
              </a:rPr>
              <a:t>социальных проблем</a:t>
            </a:r>
            <a:br>
              <a:rPr lang="ru-RU" sz="1000" b="1" dirty="0">
                <a:latin typeface="Century Gothic" panose="020B0502020202020204" pitchFamily="34" charset="0"/>
              </a:rPr>
            </a:br>
            <a:r>
              <a:rPr lang="ru-RU" sz="1000" b="1" dirty="0">
                <a:latin typeface="Century Gothic" panose="020B0502020202020204" pitchFamily="34" charset="0"/>
              </a:rPr>
              <a:t>граждан и общества</a:t>
            </a:r>
            <a:r>
              <a:rPr lang="ru-RU" sz="1000" dirty="0">
                <a:latin typeface="Century Gothic" panose="020B0502020202020204" pitchFamily="34" charset="0"/>
              </a:rPr>
              <a:t>.</a:t>
            </a:r>
            <a:endParaRPr lang="en-US" sz="1000" dirty="0">
              <a:latin typeface="Century Gothic" panose="020B0502020202020204" pitchFamily="34" charset="0"/>
            </a:endParaRPr>
          </a:p>
          <a:p>
            <a:pPr marL="177800" indent="-177800">
              <a:spcAft>
                <a:spcPts val="600"/>
              </a:spcAft>
              <a:buFont typeface="+mj-lt"/>
              <a:buAutoNum type="romanUcPeriod"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177800" indent="-177800">
              <a:spcAft>
                <a:spcPts val="600"/>
              </a:spcAft>
              <a:buFont typeface="+mj-lt"/>
              <a:buAutoNum type="romanUcPeriod"/>
            </a:pPr>
            <a:endParaRPr lang="ru-RU" sz="1000" dirty="0">
              <a:latin typeface="Century Gothic" panose="020B0502020202020204" pitchFamily="34" charset="0"/>
            </a:endParaRPr>
          </a:p>
          <a:p>
            <a:pPr marL="177800" indent="-177800">
              <a:spcAft>
                <a:spcPts val="600"/>
              </a:spcAft>
              <a:buFont typeface="+mj-lt"/>
              <a:buAutoNum type="romanUcPeriod"/>
            </a:pPr>
            <a:r>
              <a:rPr lang="ru-RU" sz="1000" dirty="0">
                <a:latin typeface="Century Gothic" panose="020B0502020202020204" pitchFamily="34" charset="0"/>
              </a:rPr>
              <a:t>Субъекты МСП 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начиная с 2020 года могут 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получать </a:t>
            </a:r>
            <a:r>
              <a:rPr lang="ru-RU" sz="1000" b="1" dirty="0">
                <a:latin typeface="Century Gothic" panose="020B0502020202020204" pitchFamily="34" charset="0"/>
              </a:rPr>
              <a:t>статус </a:t>
            </a:r>
            <a:br>
              <a:rPr lang="ru-RU" sz="1000" b="1" dirty="0">
                <a:latin typeface="Century Gothic" panose="020B0502020202020204" pitchFamily="34" charset="0"/>
              </a:rPr>
            </a:br>
            <a:r>
              <a:rPr lang="ru-RU" sz="1000" b="1" dirty="0">
                <a:latin typeface="Century Gothic" panose="020B0502020202020204" pitchFamily="34" charset="0"/>
              </a:rPr>
              <a:t>социального предприятия</a:t>
            </a:r>
            <a:r>
              <a:rPr lang="ru-RU" sz="1000" dirty="0">
                <a:latin typeface="Century Gothic" panose="020B0502020202020204" pitchFamily="34" charset="0"/>
              </a:rPr>
              <a:t>.</a:t>
            </a:r>
            <a:br>
              <a:rPr lang="ru-RU" sz="1000" dirty="0">
                <a:latin typeface="Century Gothic" panose="020B0502020202020204" pitchFamily="34" charset="0"/>
              </a:rPr>
            </a:br>
            <a:endParaRPr lang="ru-RU" sz="1000" dirty="0">
              <a:latin typeface="Century Gothic" panose="020B0502020202020204" pitchFamily="34" charset="0"/>
            </a:endParaRPr>
          </a:p>
          <a:p>
            <a:pPr marL="177800" indent="-177800">
              <a:spcAft>
                <a:spcPts val="600"/>
              </a:spcAft>
              <a:buFont typeface="+mj-lt"/>
              <a:buAutoNum type="romanUcPeriod"/>
            </a:pPr>
            <a:endParaRPr lang="ru-RU" sz="1000" dirty="0">
              <a:latin typeface="Century Gothic" panose="020B0502020202020204" pitchFamily="34" charset="0"/>
            </a:endParaRPr>
          </a:p>
          <a:p>
            <a:pPr marL="177800" indent="-177800">
              <a:spcAft>
                <a:spcPts val="787"/>
              </a:spcAft>
              <a:buFont typeface="+mj-lt"/>
              <a:buAutoNum type="romanUcPeriod"/>
            </a:pPr>
            <a:endParaRPr lang="ru-RU" sz="1000" dirty="0">
              <a:latin typeface="Century Gothic" panose="020B0502020202020204" pitchFamily="34" charset="0"/>
            </a:endParaRPr>
          </a:p>
          <a:p>
            <a:pPr marL="177800" indent="-177800">
              <a:spcAft>
                <a:spcPts val="787"/>
              </a:spcAft>
              <a:buFont typeface="+mj-lt"/>
              <a:buAutoNum type="romanUcPeriod"/>
            </a:pPr>
            <a:r>
              <a:rPr lang="ru-RU" sz="1000" dirty="0">
                <a:latin typeface="Century Gothic" panose="020B0502020202020204" pitchFamily="34" charset="0"/>
              </a:rPr>
              <a:t>Социальным предприятиям будет предоставляться государственная поддержка.</a:t>
            </a:r>
            <a:endParaRPr lang="en-US" sz="1000" dirty="0">
              <a:latin typeface="Century Gothic" panose="020B0502020202020204" pitchFamily="34" charset="0"/>
            </a:endParaRP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09A8C072-ABDD-44E4-A39B-41C3C9E48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0070" y="282417"/>
            <a:ext cx="425303" cy="350800"/>
          </a:xfrm>
        </p:spPr>
        <p:txBody>
          <a:bodyPr/>
          <a:lstStyle/>
          <a:p>
            <a:fld id="{1BD1B7EA-F5D2-4488-80D0-F6195ACF024F}" type="slidenum">
              <a:rPr lang="ru-RU" sz="1100" smtClean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fld>
            <a:endParaRPr lang="ru-RU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42726" y="339330"/>
            <a:ext cx="2896910" cy="2428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365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272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909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545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182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818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64553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91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A7A9AC"/>
                </a:solidFill>
                <a:latin typeface="Century Gothic" panose="020B0502020202020204" pitchFamily="34" charset="0"/>
              </a:rPr>
              <a:t>Как получить статус социального предприятия</a:t>
            </a:r>
            <a:endParaRPr lang="en-US" dirty="0">
              <a:solidFill>
                <a:srgbClr val="A7A9AC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6983413"/>
            <a:ext cx="5337244" cy="0"/>
          </a:xfrm>
          <a:prstGeom prst="line">
            <a:avLst/>
          </a:prstGeom>
          <a:ln w="38100">
            <a:solidFill>
              <a:srgbClr val="C0DD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21FF970-2B9E-42CA-8171-27201018F63C}"/>
              </a:ext>
            </a:extLst>
          </p:cNvPr>
          <p:cNvGrpSpPr/>
          <p:nvPr/>
        </p:nvGrpSpPr>
        <p:grpSpPr>
          <a:xfrm>
            <a:off x="2705013" y="1555990"/>
            <a:ext cx="2214349" cy="1262534"/>
            <a:chOff x="2710735" y="1478852"/>
            <a:chExt cx="2214349" cy="1262534"/>
          </a:xfrm>
        </p:grpSpPr>
        <p:sp>
          <p:nvSpPr>
            <p:cNvPr id="5" name="Rectangle 4"/>
            <p:cNvSpPr/>
            <p:nvPr/>
          </p:nvSpPr>
          <p:spPr>
            <a:xfrm>
              <a:off x="2710735" y="1478852"/>
              <a:ext cx="2214349" cy="1262534"/>
            </a:xfrm>
            <a:prstGeom prst="rect">
              <a:avLst/>
            </a:prstGeom>
            <a:solidFill>
              <a:srgbClr val="74B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Rectangle: Single Corner Rounded 6">
              <a:extLst>
                <a:ext uri="{FF2B5EF4-FFF2-40B4-BE49-F238E27FC236}">
                  <a16:creationId xmlns:a16="http://schemas.microsoft.com/office/drawing/2014/main" id="{4358B956-9F19-4CE7-9650-59E12DCE3D60}"/>
                </a:ext>
              </a:extLst>
            </p:cNvPr>
            <p:cNvSpPr/>
            <p:nvPr/>
          </p:nvSpPr>
          <p:spPr>
            <a:xfrm>
              <a:off x="2817822" y="1563618"/>
              <a:ext cx="1970078" cy="1009844"/>
            </a:xfrm>
            <a:prstGeom prst="round1Rect">
              <a:avLst/>
            </a:prstGeom>
            <a:noFill/>
            <a:ln>
              <a:noFill/>
              <a:prstDash val="lgDash"/>
            </a:ln>
          </p:spPr>
          <p:txBody>
            <a:bodyPr rot="0" spcFirstLastPara="0" vertOverflow="overflow" horzOverflow="overflow" vert="horz" wrap="square" lIns="39957" tIns="19979" rIns="39957" bIns="19979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262"/>
                </a:spcAft>
                <a:tabLst>
                  <a:tab pos="0" algn="l"/>
                  <a:tab pos="266700" algn="l"/>
                </a:tabLst>
              </a:pP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Если ваша организация/ИП является субъектом МСП, информация </a:t>
              </a:r>
              <a:b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об этом </a:t>
              </a:r>
              <a:b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размещена </a:t>
              </a:r>
              <a:b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на сайте </a:t>
              </a:r>
              <a:b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ФНС России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1442AD0-9280-4A8D-AFAA-241CB5F71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47699" y="1949687"/>
              <a:ext cx="697989" cy="697989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A457D9E-4719-4EEB-A44D-326B5E922A6F}"/>
              </a:ext>
            </a:extLst>
          </p:cNvPr>
          <p:cNvGrpSpPr/>
          <p:nvPr/>
        </p:nvGrpSpPr>
        <p:grpSpPr>
          <a:xfrm>
            <a:off x="2705013" y="3163516"/>
            <a:ext cx="2220219" cy="1262534"/>
            <a:chOff x="5977341" y="1726236"/>
            <a:chExt cx="2220219" cy="1262534"/>
          </a:xfrm>
        </p:grpSpPr>
        <p:sp>
          <p:nvSpPr>
            <p:cNvPr id="29" name="Rectangle 28"/>
            <p:cNvSpPr/>
            <p:nvPr/>
          </p:nvSpPr>
          <p:spPr>
            <a:xfrm>
              <a:off x="5977341" y="1726236"/>
              <a:ext cx="2220219" cy="1262534"/>
            </a:xfrm>
            <a:prstGeom prst="rect">
              <a:avLst/>
            </a:prstGeom>
            <a:solidFill>
              <a:srgbClr val="329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Rectangle: Single Corner Rounded 18">
              <a:extLst>
                <a:ext uri="{FF2B5EF4-FFF2-40B4-BE49-F238E27FC236}">
                  <a16:creationId xmlns:a16="http://schemas.microsoft.com/office/drawing/2014/main" id="{BEEF7F7C-5349-4DE4-840D-071538B47CA0}"/>
                </a:ext>
              </a:extLst>
            </p:cNvPr>
            <p:cNvSpPr/>
            <p:nvPr/>
          </p:nvSpPr>
          <p:spPr>
            <a:xfrm>
              <a:off x="6083706" y="1786058"/>
              <a:ext cx="1985724" cy="1148344"/>
            </a:xfrm>
            <a:prstGeom prst="round1Rect">
              <a:avLst/>
            </a:prstGeom>
            <a:noFill/>
            <a:ln>
              <a:noFill/>
              <a:prstDash val="lgDash"/>
            </a:ln>
          </p:spPr>
          <p:txBody>
            <a:bodyPr rot="0" spcFirstLastPara="0" vertOverflow="overflow" horzOverflow="overflow" vert="horz" wrap="square" lIns="39957" tIns="19979" rIns="39957" bIns="19979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262"/>
                </a:spcAft>
                <a:tabLst>
                  <a:tab pos="0" algn="l"/>
                  <a:tab pos="266700" algn="l"/>
                </a:tabLst>
              </a:pP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Критерии признания </a:t>
              </a:r>
              <a:b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субъектов МСП </a:t>
              </a:r>
              <a:b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социальными </a:t>
              </a:r>
              <a:b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предприятиями </a:t>
              </a:r>
              <a:b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приведены в Федеральном законе от 24.07.2007 № 209-ФЗ</a:t>
              </a:r>
              <a:b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«О развитии малого и среднего предпринимательства в РФ»</a:t>
              </a:r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B173B11A-4C63-4127-89CD-0D77A8C6C830}"/>
                </a:ext>
              </a:extLst>
            </p:cNvPr>
            <p:cNvGrpSpPr/>
            <p:nvPr/>
          </p:nvGrpSpPr>
          <p:grpSpPr>
            <a:xfrm>
              <a:off x="7494048" y="1726236"/>
              <a:ext cx="703512" cy="703512"/>
              <a:chOff x="7494048" y="3305105"/>
              <a:chExt cx="703512" cy="703512"/>
            </a:xfrm>
          </p:grpSpPr>
          <p:sp>
            <p:nvSpPr>
              <p:cNvPr id="1028" name="Rectangle 1027"/>
              <p:cNvSpPr/>
              <p:nvPr/>
            </p:nvSpPr>
            <p:spPr>
              <a:xfrm>
                <a:off x="7554792" y="3435214"/>
                <a:ext cx="382386" cy="4625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048" y="3305105"/>
                <a:ext cx="703512" cy="703512"/>
              </a:xfrm>
              <a:prstGeom prst="rect">
                <a:avLst/>
              </a:prstGeom>
            </p:spPr>
          </p:pic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4759ADA-62A3-476B-991F-B126CF396967}"/>
              </a:ext>
            </a:extLst>
          </p:cNvPr>
          <p:cNvGrpSpPr/>
          <p:nvPr/>
        </p:nvGrpSpPr>
        <p:grpSpPr>
          <a:xfrm>
            <a:off x="2705013" y="4843174"/>
            <a:ext cx="2220219" cy="1635738"/>
            <a:chOff x="2705013" y="4496336"/>
            <a:chExt cx="2220219" cy="1635738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B85BBB38-67DD-4A34-855C-3B0FE2392C3D}"/>
                </a:ext>
              </a:extLst>
            </p:cNvPr>
            <p:cNvGrpSpPr/>
            <p:nvPr/>
          </p:nvGrpSpPr>
          <p:grpSpPr>
            <a:xfrm>
              <a:off x="2705013" y="4496336"/>
              <a:ext cx="2220219" cy="1635738"/>
              <a:chOff x="2704864" y="3487508"/>
              <a:chExt cx="2220219" cy="1424936"/>
            </a:xfrm>
          </p:grpSpPr>
          <p:sp>
            <p:nvSpPr>
              <p:cNvPr id="32" name="Rectangle 45">
                <a:extLst>
                  <a:ext uri="{FF2B5EF4-FFF2-40B4-BE49-F238E27FC236}">
                    <a16:creationId xmlns:a16="http://schemas.microsoft.com/office/drawing/2014/main" id="{1641E82C-F91E-4770-8F29-762C87747F59}"/>
                  </a:ext>
                </a:extLst>
              </p:cNvPr>
              <p:cNvSpPr/>
              <p:nvPr/>
            </p:nvSpPr>
            <p:spPr>
              <a:xfrm>
                <a:off x="2704864" y="3487508"/>
                <a:ext cx="2220219" cy="1424936"/>
              </a:xfrm>
              <a:prstGeom prst="rect">
                <a:avLst/>
              </a:prstGeom>
              <a:solidFill>
                <a:srgbClr val="2A7E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highlight>
                    <a:srgbClr val="329960"/>
                  </a:highlight>
                </a:endParaRPr>
              </a:p>
            </p:txBody>
          </p:sp>
          <p:sp>
            <p:nvSpPr>
              <p:cNvPr id="33" name="Rectangle: Single Corner Rounded 25">
                <a:extLst>
                  <a:ext uri="{FF2B5EF4-FFF2-40B4-BE49-F238E27FC236}">
                    <a16:creationId xmlns:a16="http://schemas.microsoft.com/office/drawing/2014/main" id="{B20152CF-6D5F-43B8-B25A-E72124174FD8}"/>
                  </a:ext>
                </a:extLst>
              </p:cNvPr>
              <p:cNvSpPr/>
              <p:nvPr/>
            </p:nvSpPr>
            <p:spPr>
              <a:xfrm>
                <a:off x="2803609" y="3574013"/>
                <a:ext cx="1936881" cy="1241655"/>
              </a:xfrm>
              <a:prstGeom prst="round1Rect">
                <a:avLst/>
              </a:prstGeom>
              <a:noFill/>
              <a:ln>
                <a:noFill/>
                <a:prstDash val="lgDash"/>
              </a:ln>
            </p:spPr>
            <p:txBody>
              <a:bodyPr rot="0" spcFirstLastPara="0" vertOverflow="overflow" horzOverflow="overflow" vert="horz" wrap="square" lIns="39957" tIns="19979" rIns="39957" bIns="19979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ru-RU" sz="9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Всю актуальную </a:t>
                </a:r>
                <a:br>
                  <a:rPr lang="ru-RU" sz="9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</a:br>
                <a:r>
                  <a:rPr lang="ru-RU" sz="9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информацию о </a:t>
                </a:r>
                <a:br>
                  <a:rPr lang="ru-RU" sz="9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</a:br>
                <a:r>
                  <a:rPr lang="ru-RU" sz="9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признании субъектов </a:t>
                </a:r>
                <a:br>
                  <a:rPr lang="ru-RU" sz="9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</a:br>
                <a:r>
                  <a:rPr lang="ru-RU" sz="9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МСП социальными </a:t>
                </a:r>
                <a:br>
                  <a:rPr lang="ru-RU" sz="9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</a:br>
                <a:r>
                  <a:rPr lang="ru-RU" sz="9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предприятиями и </a:t>
                </a:r>
                <a:br>
                  <a:rPr lang="ru-RU" sz="9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</a:br>
                <a:r>
                  <a:rPr lang="ru-RU" sz="9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доступных мерах </a:t>
                </a:r>
                <a:br>
                  <a:rPr lang="ru-RU" sz="9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</a:br>
                <a:r>
                  <a:rPr lang="ru-RU" sz="9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поддержки можно узнать на информационном портале «Новый бизнес: социальное </a:t>
                </a:r>
              </a:p>
              <a:p>
                <a:r>
                  <a:rPr lang="ru-RU" sz="9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предпринимательство»</a:t>
                </a:r>
              </a:p>
            </p:txBody>
          </p:sp>
        </p:grpSp>
        <p:pic>
          <p:nvPicPr>
            <p:cNvPr id="34" name="Picture 2" descr="http://qrcoder.ru/code/?http%3A%2F%2Fnb-forum.ru%2Fuseful%2Fkak-poluchit-status-sotsialnogo-predpriyatiya&amp;4&amp;0">
              <a:extLst>
                <a:ext uri="{FF2B5EF4-FFF2-40B4-BE49-F238E27FC236}">
                  <a16:creationId xmlns:a16="http://schemas.microsoft.com/office/drawing/2014/main" id="{6FA58833-E624-422D-93E2-49C2B25395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5" t="6216" r="4036" b="5329"/>
            <a:stretch/>
          </p:blipFill>
          <p:spPr bwMode="auto">
            <a:xfrm>
              <a:off x="4108858" y="4611800"/>
              <a:ext cx="727887" cy="70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968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79A03622-7519-45F8-BC66-89F91E16107F}"/>
              </a:ext>
            </a:extLst>
          </p:cNvPr>
          <p:cNvSpPr txBox="1"/>
          <p:nvPr/>
        </p:nvSpPr>
        <p:spPr>
          <a:xfrm>
            <a:off x="453423" y="3020600"/>
            <a:ext cx="45150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6784">
              <a:spcAft>
                <a:spcPts val="1200"/>
              </a:spcAft>
            </a:pPr>
            <a:r>
              <a:rPr lang="ru-RU" sz="1000" b="1" dirty="0">
                <a:latin typeface="Century Gothic" panose="020B0502020202020204" pitchFamily="34" charset="0"/>
              </a:rPr>
              <a:t>Категория 1.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Обеспечение занятости 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граждан, отнесенных к 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категориям социально 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уязвимых.</a:t>
            </a:r>
          </a:p>
          <a:p>
            <a:pPr marL="156784">
              <a:spcAft>
                <a:spcPts val="1200"/>
              </a:spcAft>
            </a:pPr>
            <a:r>
              <a:rPr lang="ru-RU" sz="1000" b="1" dirty="0">
                <a:latin typeface="Century Gothic" panose="020B0502020202020204" pitchFamily="34" charset="0"/>
              </a:rPr>
              <a:t>Категория 2.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Обеспечение реализации 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товаров (работ, услуг), 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произведенных гражданами, 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отнесенными к категориям 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социально уязвимых.</a:t>
            </a:r>
          </a:p>
          <a:p>
            <a:pPr marL="156784">
              <a:spcAft>
                <a:spcPts val="1200"/>
              </a:spcAft>
            </a:pPr>
            <a:r>
              <a:rPr lang="ru-RU" sz="1000" b="1" dirty="0">
                <a:latin typeface="Century Gothic" panose="020B0502020202020204" pitchFamily="34" charset="0"/>
              </a:rPr>
              <a:t>Категория 3.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Производство товаров 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(работ, услуг), 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предназначенных для 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граждан, отнесенных к 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категориям социально 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уязвимых.</a:t>
            </a:r>
          </a:p>
          <a:p>
            <a:pPr marL="156784">
              <a:spcAft>
                <a:spcPts val="1200"/>
              </a:spcAft>
            </a:pPr>
            <a:r>
              <a:rPr lang="ru-RU" sz="1000" b="1" dirty="0">
                <a:latin typeface="Century Gothic" panose="020B0502020202020204" pitchFamily="34" charset="0"/>
              </a:rPr>
              <a:t>Категория 4.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Деятельность, направленная на достижение общественно 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полезных целей и решение социальных проблем общества.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55139" y="0"/>
            <a:ext cx="2478433" cy="5839995"/>
          </a:xfrm>
          <a:custGeom>
            <a:avLst/>
            <a:gdLst>
              <a:gd name="connsiteX0" fmla="*/ 0 w 2667459"/>
              <a:gd name="connsiteY0" fmla="*/ 0 h 5818909"/>
              <a:gd name="connsiteX1" fmla="*/ 2667459 w 2667459"/>
              <a:gd name="connsiteY1" fmla="*/ 0 h 5818909"/>
              <a:gd name="connsiteX2" fmla="*/ 2667459 w 2667459"/>
              <a:gd name="connsiteY2" fmla="*/ 5818909 h 5818909"/>
              <a:gd name="connsiteX3" fmla="*/ 0 w 2667459"/>
              <a:gd name="connsiteY3" fmla="*/ 5818909 h 5818909"/>
              <a:gd name="connsiteX4" fmla="*/ 0 w 2667459"/>
              <a:gd name="connsiteY4" fmla="*/ 0 h 5818909"/>
              <a:gd name="connsiteX0" fmla="*/ 0 w 2667459"/>
              <a:gd name="connsiteY0" fmla="*/ 12032 h 5830941"/>
              <a:gd name="connsiteX1" fmla="*/ 1129756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2032 h 5830941"/>
              <a:gd name="connsiteX0" fmla="*/ 0 w 2667459"/>
              <a:gd name="connsiteY0" fmla="*/ 1792706 h 5830941"/>
              <a:gd name="connsiteX1" fmla="*/ 1129756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49352 w 2667459"/>
              <a:gd name="connsiteY2" fmla="*/ 2979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22192 w 2667459"/>
              <a:gd name="connsiteY2" fmla="*/ 2979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22344"/>
              <a:gd name="connsiteY0" fmla="*/ 1792706 h 5830941"/>
              <a:gd name="connsiteX1" fmla="*/ 1045535 w 2622344"/>
              <a:gd name="connsiteY1" fmla="*/ 0 h 5830941"/>
              <a:gd name="connsiteX2" fmla="*/ 2622192 w 2622344"/>
              <a:gd name="connsiteY2" fmla="*/ 2979 h 5830941"/>
              <a:gd name="connsiteX3" fmla="*/ 2459230 w 2622344"/>
              <a:gd name="connsiteY3" fmla="*/ 5812834 h 5830941"/>
              <a:gd name="connsiteX4" fmla="*/ 0 w 2622344"/>
              <a:gd name="connsiteY4" fmla="*/ 5830941 h 5830941"/>
              <a:gd name="connsiteX5" fmla="*/ 0 w 2622344"/>
              <a:gd name="connsiteY5" fmla="*/ 1792706 h 5830941"/>
              <a:gd name="connsiteX0" fmla="*/ 0 w 2622352"/>
              <a:gd name="connsiteY0" fmla="*/ 1792706 h 5839995"/>
              <a:gd name="connsiteX1" fmla="*/ 1045535 w 2622352"/>
              <a:gd name="connsiteY1" fmla="*/ 0 h 5839995"/>
              <a:gd name="connsiteX2" fmla="*/ 2622192 w 2622352"/>
              <a:gd name="connsiteY2" fmla="*/ 2979 h 5839995"/>
              <a:gd name="connsiteX3" fmla="*/ 2468283 w 2622352"/>
              <a:gd name="connsiteY3" fmla="*/ 5839995 h 5839995"/>
              <a:gd name="connsiteX4" fmla="*/ 0 w 2622352"/>
              <a:gd name="connsiteY4" fmla="*/ 5830941 h 5839995"/>
              <a:gd name="connsiteX5" fmla="*/ 0 w 2622352"/>
              <a:gd name="connsiteY5" fmla="*/ 1792706 h 5839995"/>
              <a:gd name="connsiteX0" fmla="*/ 0 w 2468283"/>
              <a:gd name="connsiteY0" fmla="*/ 1792706 h 5839995"/>
              <a:gd name="connsiteX1" fmla="*/ 1045535 w 2468283"/>
              <a:gd name="connsiteY1" fmla="*/ 0 h 5839995"/>
              <a:gd name="connsiteX2" fmla="*/ 2305321 w 2468283"/>
              <a:gd name="connsiteY2" fmla="*/ 2979 h 5839995"/>
              <a:gd name="connsiteX3" fmla="*/ 2468283 w 2468283"/>
              <a:gd name="connsiteY3" fmla="*/ 5839995 h 5839995"/>
              <a:gd name="connsiteX4" fmla="*/ 0 w 2468283"/>
              <a:gd name="connsiteY4" fmla="*/ 5830941 h 5839995"/>
              <a:gd name="connsiteX5" fmla="*/ 0 w 2468283"/>
              <a:gd name="connsiteY5" fmla="*/ 1792706 h 5839995"/>
              <a:gd name="connsiteX0" fmla="*/ 0 w 2487192"/>
              <a:gd name="connsiteY0" fmla="*/ 1792706 h 5839995"/>
              <a:gd name="connsiteX1" fmla="*/ 1045535 w 2487192"/>
              <a:gd name="connsiteY1" fmla="*/ 0 h 5839995"/>
              <a:gd name="connsiteX2" fmla="*/ 2486390 w 2487192"/>
              <a:gd name="connsiteY2" fmla="*/ 2979 h 5839995"/>
              <a:gd name="connsiteX3" fmla="*/ 2468283 w 2487192"/>
              <a:gd name="connsiteY3" fmla="*/ 5839995 h 5839995"/>
              <a:gd name="connsiteX4" fmla="*/ 0 w 2487192"/>
              <a:gd name="connsiteY4" fmla="*/ 5830941 h 5839995"/>
              <a:gd name="connsiteX5" fmla="*/ 0 w 2487192"/>
              <a:gd name="connsiteY5" fmla="*/ 1792706 h 5839995"/>
              <a:gd name="connsiteX0" fmla="*/ 0 w 2487192"/>
              <a:gd name="connsiteY0" fmla="*/ 1792706 h 5839995"/>
              <a:gd name="connsiteX1" fmla="*/ 1045535 w 2487192"/>
              <a:gd name="connsiteY1" fmla="*/ 0 h 5839995"/>
              <a:gd name="connsiteX2" fmla="*/ 2486390 w 2487192"/>
              <a:gd name="connsiteY2" fmla="*/ 2979 h 5839995"/>
              <a:gd name="connsiteX3" fmla="*/ 2468283 w 2487192"/>
              <a:gd name="connsiteY3" fmla="*/ 5839995 h 5839995"/>
              <a:gd name="connsiteX4" fmla="*/ 0 w 2487192"/>
              <a:gd name="connsiteY4" fmla="*/ 5830941 h 5839995"/>
              <a:gd name="connsiteX5" fmla="*/ 0 w 2487192"/>
              <a:gd name="connsiteY5" fmla="*/ 1792706 h 5839995"/>
              <a:gd name="connsiteX0" fmla="*/ 0 w 2478433"/>
              <a:gd name="connsiteY0" fmla="*/ 1792706 h 5839995"/>
              <a:gd name="connsiteX1" fmla="*/ 1045535 w 2478433"/>
              <a:gd name="connsiteY1" fmla="*/ 0 h 5839995"/>
              <a:gd name="connsiteX2" fmla="*/ 2477337 w 2478433"/>
              <a:gd name="connsiteY2" fmla="*/ 2979 h 5839995"/>
              <a:gd name="connsiteX3" fmla="*/ 2468283 w 2478433"/>
              <a:gd name="connsiteY3" fmla="*/ 5839995 h 5839995"/>
              <a:gd name="connsiteX4" fmla="*/ 0 w 2478433"/>
              <a:gd name="connsiteY4" fmla="*/ 5830941 h 5839995"/>
              <a:gd name="connsiteX5" fmla="*/ 0 w 2478433"/>
              <a:gd name="connsiteY5" fmla="*/ 1792706 h 583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433" h="5839995">
                <a:moveTo>
                  <a:pt x="0" y="1792706"/>
                </a:moveTo>
                <a:lnTo>
                  <a:pt x="1045535" y="0"/>
                </a:lnTo>
                <a:lnTo>
                  <a:pt x="2477337" y="2979"/>
                </a:lnTo>
                <a:cubicBezTo>
                  <a:pt x="2483373" y="1945633"/>
                  <a:pt x="2462247" y="3897341"/>
                  <a:pt x="2468283" y="5839995"/>
                </a:cubicBezTo>
                <a:lnTo>
                  <a:pt x="0" y="5830941"/>
                </a:lnTo>
                <a:lnTo>
                  <a:pt x="0" y="179270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Group 5"/>
          <p:cNvGrpSpPr>
            <a:grpSpLocks noChangeAspect="1"/>
          </p:cNvGrpSpPr>
          <p:nvPr/>
        </p:nvGrpSpPr>
        <p:grpSpPr bwMode="auto">
          <a:xfrm>
            <a:off x="-139701" y="-253335"/>
            <a:ext cx="5467351" cy="800101"/>
            <a:chOff x="-89" y="3894"/>
            <a:chExt cx="3444" cy="504"/>
          </a:xfrm>
        </p:grpSpPr>
        <p:sp>
          <p:nvSpPr>
            <p:cNvPr id="1024" name="AutoShape 4"/>
            <p:cNvSpPr>
              <a:spLocks noChangeAspect="1" noChangeArrowheads="1" noTextEdit="1"/>
            </p:cNvSpPr>
            <p:nvPr/>
          </p:nvSpPr>
          <p:spPr bwMode="auto">
            <a:xfrm>
              <a:off x="-89" y="3894"/>
              <a:ext cx="3356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" name="Freeform 7"/>
            <p:cNvSpPr>
              <a:spLocks/>
            </p:cNvSpPr>
            <p:nvPr/>
          </p:nvSpPr>
          <p:spPr bwMode="auto">
            <a:xfrm>
              <a:off x="0" y="4275"/>
              <a:ext cx="3355" cy="123"/>
            </a:xfrm>
            <a:custGeom>
              <a:avLst/>
              <a:gdLst>
                <a:gd name="T0" fmla="*/ 2196 w 2381"/>
                <a:gd name="T1" fmla="*/ 0 h 86"/>
                <a:gd name="T2" fmla="*/ 2191 w 2381"/>
                <a:gd name="T3" fmla="*/ 0 h 86"/>
                <a:gd name="T4" fmla="*/ 2156 w 2381"/>
                <a:gd name="T5" fmla="*/ 17 h 86"/>
                <a:gd name="T6" fmla="*/ 2107 w 2381"/>
                <a:gd name="T7" fmla="*/ 72 h 86"/>
                <a:gd name="T8" fmla="*/ 2104 w 2381"/>
                <a:gd name="T9" fmla="*/ 79 h 86"/>
                <a:gd name="T10" fmla="*/ 2100 w 2381"/>
                <a:gd name="T11" fmla="*/ 83 h 86"/>
                <a:gd name="T12" fmla="*/ 2094 w 2381"/>
                <a:gd name="T13" fmla="*/ 83 h 86"/>
                <a:gd name="T14" fmla="*/ 0 w 2381"/>
                <a:gd name="T15" fmla="*/ 83 h 86"/>
                <a:gd name="T16" fmla="*/ 0 w 2381"/>
                <a:gd name="T17" fmla="*/ 86 h 86"/>
                <a:gd name="T18" fmla="*/ 2381 w 2381"/>
                <a:gd name="T19" fmla="*/ 86 h 86"/>
                <a:gd name="T20" fmla="*/ 2381 w 2381"/>
                <a:gd name="T21" fmla="*/ 0 h 86"/>
                <a:gd name="T22" fmla="*/ 2196 w 2381"/>
                <a:gd name="T2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1" h="86">
                  <a:moveTo>
                    <a:pt x="2196" y="0"/>
                  </a:moveTo>
                  <a:cubicBezTo>
                    <a:pt x="2194" y="0"/>
                    <a:pt x="2193" y="0"/>
                    <a:pt x="2191" y="0"/>
                  </a:cubicBezTo>
                  <a:cubicBezTo>
                    <a:pt x="2177" y="2"/>
                    <a:pt x="2165" y="7"/>
                    <a:pt x="2156" y="17"/>
                  </a:cubicBezTo>
                  <a:cubicBezTo>
                    <a:pt x="2140" y="35"/>
                    <a:pt x="2123" y="54"/>
                    <a:pt x="2107" y="72"/>
                  </a:cubicBezTo>
                  <a:cubicBezTo>
                    <a:pt x="2105" y="74"/>
                    <a:pt x="2103" y="76"/>
                    <a:pt x="2104" y="79"/>
                  </a:cubicBezTo>
                  <a:cubicBezTo>
                    <a:pt x="2104" y="83"/>
                    <a:pt x="2103" y="83"/>
                    <a:pt x="2100" y="83"/>
                  </a:cubicBezTo>
                  <a:cubicBezTo>
                    <a:pt x="2098" y="83"/>
                    <a:pt x="2096" y="83"/>
                    <a:pt x="2094" y="83"/>
                  </a:cubicBezTo>
                  <a:cubicBezTo>
                    <a:pt x="1396" y="83"/>
                    <a:pt x="698" y="83"/>
                    <a:pt x="0" y="8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794" y="86"/>
                    <a:pt x="1587" y="86"/>
                    <a:pt x="2381" y="86"/>
                  </a:cubicBezTo>
                  <a:cubicBezTo>
                    <a:pt x="2381" y="0"/>
                    <a:pt x="2381" y="0"/>
                    <a:pt x="2381" y="0"/>
                  </a:cubicBezTo>
                  <a:cubicBezTo>
                    <a:pt x="2320" y="0"/>
                    <a:pt x="2258" y="0"/>
                    <a:pt x="2196" y="0"/>
                  </a:cubicBez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53"/>
          <a:stretch/>
        </p:blipFill>
        <p:spPr>
          <a:xfrm>
            <a:off x="7200389" y="582162"/>
            <a:ext cx="5327650" cy="2912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0735" y="2098612"/>
            <a:ext cx="2214349" cy="3587813"/>
          </a:xfrm>
          <a:prstGeom prst="rect">
            <a:avLst/>
          </a:prstGeom>
          <a:solidFill>
            <a:srgbClr val="74B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96BB1-4BAC-4DEC-ACDE-C57C75C2F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711" y="705805"/>
            <a:ext cx="3641988" cy="703653"/>
          </a:xfrm>
        </p:spPr>
        <p:txBody>
          <a:bodyPr vert="horz" lIns="53277" tIns="26638" rIns="53277" bIns="26638" rtlCol="0" anchor="ctr">
            <a:no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КАКИЕ СУБЪЕКТЫ МСП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МОГУТ ПОЛУЧИТЬ СТАТУС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СОЦИАЛЬНОГО ПРЕДПРИЯТИЯ?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42726" y="339330"/>
            <a:ext cx="2896910" cy="2428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365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272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909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545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182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818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64553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91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A7A9AC"/>
                </a:solidFill>
                <a:latin typeface="Century Gothic" panose="020B0502020202020204" pitchFamily="34" charset="0"/>
              </a:rPr>
              <a:t>Как получить статус социального предприятия</a:t>
            </a:r>
            <a:endParaRPr lang="en-US" dirty="0">
              <a:solidFill>
                <a:srgbClr val="A7A9AC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6983413"/>
            <a:ext cx="5337244" cy="0"/>
          </a:xfrm>
          <a:prstGeom prst="line">
            <a:avLst/>
          </a:prstGeom>
          <a:ln w="38100">
            <a:solidFill>
              <a:srgbClr val="C0DD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9A03622-7519-45F8-BC66-89F91E16107F}"/>
              </a:ext>
            </a:extLst>
          </p:cNvPr>
          <p:cNvSpPr txBox="1"/>
          <p:nvPr/>
        </p:nvSpPr>
        <p:spPr>
          <a:xfrm>
            <a:off x="459806" y="1538408"/>
            <a:ext cx="2165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87"/>
              </a:spcAft>
            </a:pPr>
            <a:r>
              <a:rPr lang="ru-RU" sz="1000" dirty="0">
                <a:latin typeface="Century Gothic" panose="020B0502020202020204" pitchFamily="34" charset="0"/>
              </a:rPr>
              <a:t>Для получения статуса социального предприятия ваша организация/ИП  должны осуществлять предпринимательскую деятельность, относящуюся</a:t>
            </a:r>
            <a:br>
              <a:rPr lang="ru-RU" sz="1000" dirty="0">
                <a:latin typeface="Century Gothic" panose="020B0502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</a:rPr>
              <a:t>к одной из следующих категорий:</a:t>
            </a:r>
          </a:p>
        </p:txBody>
      </p:sp>
      <p:sp>
        <p:nvSpPr>
          <p:cNvPr id="40" name="Rectangle: Single Corner Rounded 10">
            <a:extLst>
              <a:ext uri="{FF2B5EF4-FFF2-40B4-BE49-F238E27FC236}">
                <a16:creationId xmlns:a16="http://schemas.microsoft.com/office/drawing/2014/main" id="{B336ED32-7C76-4B76-B9FC-3A9D49923912}"/>
              </a:ext>
            </a:extLst>
          </p:cNvPr>
          <p:cNvSpPr/>
          <p:nvPr/>
        </p:nvSpPr>
        <p:spPr>
          <a:xfrm>
            <a:off x="2836089" y="2226541"/>
            <a:ext cx="2096166" cy="3295085"/>
          </a:xfrm>
          <a:prstGeom prst="round1Rect">
            <a:avLst/>
          </a:prstGeom>
          <a:noFill/>
          <a:ln>
            <a:noFill/>
            <a:prstDash val="lgDash"/>
          </a:ln>
        </p:spPr>
        <p:txBody>
          <a:bodyPr rot="0" spcFirstLastPara="0" vertOverflow="overflow" horzOverflow="overflow" vert="horz" wrap="square" lIns="39957" tIns="19979" rIns="39957" bIns="1997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262"/>
              </a:spcAft>
            </a:pPr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Граждане, отнесенные к категориям социально уязвимых:</a:t>
            </a:r>
          </a:p>
          <a:p>
            <a:pPr marL="180975" indent="-180975">
              <a:spcAft>
                <a:spcPts val="262"/>
              </a:spcAft>
              <a:buFont typeface="+mj-lt"/>
              <a:buAutoNum type="arabicPeriod"/>
            </a:pPr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Инвалиды и лица с ограниченными возможностями здоровья;</a:t>
            </a:r>
          </a:p>
          <a:p>
            <a:pPr marL="180975" indent="-180975">
              <a:spcAft>
                <a:spcPts val="262"/>
              </a:spcAft>
              <a:buFont typeface="+mj-lt"/>
              <a:buAutoNum type="arabicPeriod"/>
            </a:pPr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Одинокие и многодетные родители;</a:t>
            </a:r>
          </a:p>
          <a:p>
            <a:pPr marL="180975" indent="-180975">
              <a:spcAft>
                <a:spcPts val="262"/>
              </a:spcAft>
              <a:buFont typeface="+mj-lt"/>
              <a:buAutoNum type="arabicPeriod"/>
            </a:pPr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Пенсионеры и граждане предпенсионного возраста;</a:t>
            </a:r>
          </a:p>
          <a:p>
            <a:pPr marL="180975" indent="-180975">
              <a:spcAft>
                <a:spcPts val="262"/>
              </a:spcAft>
              <a:buFont typeface="+mj-lt"/>
              <a:buAutoNum type="arabicPeriod"/>
            </a:pPr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Выпускники детских домов</a:t>
            </a:r>
            <a:b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до 23 лет;</a:t>
            </a:r>
          </a:p>
          <a:p>
            <a:pPr marL="180975" indent="-180975">
              <a:spcAft>
                <a:spcPts val="262"/>
              </a:spcAft>
              <a:buFont typeface="+mj-lt"/>
              <a:buAutoNum type="arabicPeriod"/>
            </a:pPr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Бывшие заключенные с неснятой судимостью;</a:t>
            </a:r>
          </a:p>
          <a:p>
            <a:pPr marL="180975" indent="-180975">
              <a:spcAft>
                <a:spcPts val="262"/>
              </a:spcAft>
              <a:buFont typeface="+mj-lt"/>
              <a:buAutoNum type="arabicPeriod"/>
            </a:pPr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Беженцы и вынужденные переселенцы;</a:t>
            </a:r>
          </a:p>
          <a:p>
            <a:pPr marL="180975" indent="-180975">
              <a:spcAft>
                <a:spcPts val="262"/>
              </a:spcAft>
              <a:buFont typeface="+mj-lt"/>
              <a:buAutoNum type="arabicPeriod"/>
            </a:pPr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Малоимущие граждане;</a:t>
            </a:r>
          </a:p>
          <a:p>
            <a:pPr marL="180975" indent="-180975">
              <a:spcAft>
                <a:spcPts val="262"/>
              </a:spcAft>
              <a:buFont typeface="+mj-lt"/>
              <a:buAutoNum type="arabicPeriod"/>
            </a:pPr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Лица без определенного места жительства и занятий;</a:t>
            </a:r>
          </a:p>
          <a:p>
            <a:pPr marL="180975" indent="-180975">
              <a:buFont typeface="+mj-lt"/>
              <a:buAutoNum type="arabicPeriod"/>
            </a:pPr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Иные граждане, нуждающиеся в социальном обслуживании.</a:t>
            </a:r>
          </a:p>
        </p:txBody>
      </p:sp>
      <p:sp>
        <p:nvSpPr>
          <p:cNvPr id="1029" name="Rectangle 1028"/>
          <p:cNvSpPr/>
          <p:nvPr/>
        </p:nvSpPr>
        <p:spPr>
          <a:xfrm>
            <a:off x="534579" y="3084776"/>
            <a:ext cx="108000" cy="108000"/>
          </a:xfrm>
          <a:prstGeom prst="rect">
            <a:avLst/>
          </a:prstGeom>
          <a:solidFill>
            <a:srgbClr val="C0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Rectangle 41"/>
          <p:cNvSpPr/>
          <p:nvPr/>
        </p:nvSpPr>
        <p:spPr>
          <a:xfrm>
            <a:off x="539750" y="4005418"/>
            <a:ext cx="108000" cy="108000"/>
          </a:xfrm>
          <a:prstGeom prst="rect">
            <a:avLst/>
          </a:prstGeom>
          <a:solidFill>
            <a:srgbClr val="C0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Rectangle 42"/>
          <p:cNvSpPr/>
          <p:nvPr/>
        </p:nvSpPr>
        <p:spPr>
          <a:xfrm>
            <a:off x="547092" y="5067494"/>
            <a:ext cx="108000" cy="108000"/>
          </a:xfrm>
          <a:prstGeom prst="rect">
            <a:avLst/>
          </a:prstGeom>
          <a:solidFill>
            <a:srgbClr val="C0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Rectangle 43"/>
          <p:cNvSpPr/>
          <p:nvPr/>
        </p:nvSpPr>
        <p:spPr>
          <a:xfrm>
            <a:off x="539750" y="6292189"/>
            <a:ext cx="108000" cy="108000"/>
          </a:xfrm>
          <a:prstGeom prst="rect">
            <a:avLst/>
          </a:prstGeom>
          <a:solidFill>
            <a:srgbClr val="C0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10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739" y="1315953"/>
            <a:ext cx="720000" cy="720000"/>
          </a:xfrm>
          <a:prstGeom prst="rect">
            <a:avLst/>
          </a:prstGeom>
        </p:spPr>
      </p:pic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09A8C072-ABDD-44E4-A39B-41C3C9E48729}"/>
              </a:ext>
            </a:extLst>
          </p:cNvPr>
          <p:cNvSpPr txBox="1">
            <a:spLocks/>
          </p:cNvSpPr>
          <p:nvPr/>
        </p:nvSpPr>
        <p:spPr>
          <a:xfrm>
            <a:off x="4640070" y="282417"/>
            <a:ext cx="425303" cy="35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D1B7EA-F5D2-4488-80D0-F6195ACF024F}" type="slidenum">
              <a:rPr lang="ru-RU" sz="1100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3</a:t>
            </a:fld>
            <a:endParaRPr lang="ru-RU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6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3DE5E5D2-1435-4FD9-9C88-27891C378B3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12996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Слайд think-cell" r:id="rId6" imgW="473" imgH="473" progId="TCLayout.ActiveDocument.1">
                  <p:embed/>
                </p:oleObj>
              </mc:Choice>
              <mc:Fallback>
                <p:oleObj name="Слайд think-cell" r:id="rId6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901827C3-A558-4115-969C-C2CA8083634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200" dirty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48122" y="0"/>
            <a:ext cx="2491387" cy="4477597"/>
          </a:xfrm>
          <a:custGeom>
            <a:avLst/>
            <a:gdLst>
              <a:gd name="connsiteX0" fmla="*/ 0 w 2667459"/>
              <a:gd name="connsiteY0" fmla="*/ 0 h 5818909"/>
              <a:gd name="connsiteX1" fmla="*/ 2667459 w 2667459"/>
              <a:gd name="connsiteY1" fmla="*/ 0 h 5818909"/>
              <a:gd name="connsiteX2" fmla="*/ 2667459 w 2667459"/>
              <a:gd name="connsiteY2" fmla="*/ 5818909 h 5818909"/>
              <a:gd name="connsiteX3" fmla="*/ 0 w 2667459"/>
              <a:gd name="connsiteY3" fmla="*/ 5818909 h 5818909"/>
              <a:gd name="connsiteX4" fmla="*/ 0 w 2667459"/>
              <a:gd name="connsiteY4" fmla="*/ 0 h 5818909"/>
              <a:gd name="connsiteX0" fmla="*/ 0 w 2667459"/>
              <a:gd name="connsiteY0" fmla="*/ 12032 h 5830941"/>
              <a:gd name="connsiteX1" fmla="*/ 1129756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2032 h 5830941"/>
              <a:gd name="connsiteX0" fmla="*/ 0 w 2667459"/>
              <a:gd name="connsiteY0" fmla="*/ 1792706 h 5830941"/>
              <a:gd name="connsiteX1" fmla="*/ 1129756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49352 w 2667459"/>
              <a:gd name="connsiteY2" fmla="*/ 2979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22192 w 2667459"/>
              <a:gd name="connsiteY2" fmla="*/ 2979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22344"/>
              <a:gd name="connsiteY0" fmla="*/ 1792706 h 5830941"/>
              <a:gd name="connsiteX1" fmla="*/ 1045535 w 2622344"/>
              <a:gd name="connsiteY1" fmla="*/ 0 h 5830941"/>
              <a:gd name="connsiteX2" fmla="*/ 2622192 w 2622344"/>
              <a:gd name="connsiteY2" fmla="*/ 2979 h 5830941"/>
              <a:gd name="connsiteX3" fmla="*/ 2459230 w 2622344"/>
              <a:gd name="connsiteY3" fmla="*/ 5812834 h 5830941"/>
              <a:gd name="connsiteX4" fmla="*/ 0 w 2622344"/>
              <a:gd name="connsiteY4" fmla="*/ 5830941 h 5830941"/>
              <a:gd name="connsiteX5" fmla="*/ 0 w 2622344"/>
              <a:gd name="connsiteY5" fmla="*/ 1792706 h 5830941"/>
              <a:gd name="connsiteX0" fmla="*/ 0 w 2622352"/>
              <a:gd name="connsiteY0" fmla="*/ 1792706 h 5839995"/>
              <a:gd name="connsiteX1" fmla="*/ 1045535 w 2622352"/>
              <a:gd name="connsiteY1" fmla="*/ 0 h 5839995"/>
              <a:gd name="connsiteX2" fmla="*/ 2622192 w 2622352"/>
              <a:gd name="connsiteY2" fmla="*/ 2979 h 5839995"/>
              <a:gd name="connsiteX3" fmla="*/ 2468283 w 2622352"/>
              <a:gd name="connsiteY3" fmla="*/ 5839995 h 5839995"/>
              <a:gd name="connsiteX4" fmla="*/ 0 w 2622352"/>
              <a:gd name="connsiteY4" fmla="*/ 5830941 h 5839995"/>
              <a:gd name="connsiteX5" fmla="*/ 0 w 2622352"/>
              <a:gd name="connsiteY5" fmla="*/ 1792706 h 5839995"/>
              <a:gd name="connsiteX0" fmla="*/ 0 w 2468283"/>
              <a:gd name="connsiteY0" fmla="*/ 1792706 h 5839995"/>
              <a:gd name="connsiteX1" fmla="*/ 1045535 w 2468283"/>
              <a:gd name="connsiteY1" fmla="*/ 0 h 5839995"/>
              <a:gd name="connsiteX2" fmla="*/ 2305321 w 2468283"/>
              <a:gd name="connsiteY2" fmla="*/ 2979 h 5839995"/>
              <a:gd name="connsiteX3" fmla="*/ 2468283 w 2468283"/>
              <a:gd name="connsiteY3" fmla="*/ 5839995 h 5839995"/>
              <a:gd name="connsiteX4" fmla="*/ 0 w 2468283"/>
              <a:gd name="connsiteY4" fmla="*/ 5830941 h 5839995"/>
              <a:gd name="connsiteX5" fmla="*/ 0 w 2468283"/>
              <a:gd name="connsiteY5" fmla="*/ 1792706 h 5839995"/>
              <a:gd name="connsiteX0" fmla="*/ 0 w 2487192"/>
              <a:gd name="connsiteY0" fmla="*/ 1792706 h 5839995"/>
              <a:gd name="connsiteX1" fmla="*/ 1045535 w 2487192"/>
              <a:gd name="connsiteY1" fmla="*/ 0 h 5839995"/>
              <a:gd name="connsiteX2" fmla="*/ 2486390 w 2487192"/>
              <a:gd name="connsiteY2" fmla="*/ 2979 h 5839995"/>
              <a:gd name="connsiteX3" fmla="*/ 2468283 w 2487192"/>
              <a:gd name="connsiteY3" fmla="*/ 5839995 h 5839995"/>
              <a:gd name="connsiteX4" fmla="*/ 0 w 2487192"/>
              <a:gd name="connsiteY4" fmla="*/ 5830941 h 5839995"/>
              <a:gd name="connsiteX5" fmla="*/ 0 w 2487192"/>
              <a:gd name="connsiteY5" fmla="*/ 1792706 h 5839995"/>
              <a:gd name="connsiteX0" fmla="*/ 0 w 2487192"/>
              <a:gd name="connsiteY0" fmla="*/ 1792706 h 5839995"/>
              <a:gd name="connsiteX1" fmla="*/ 1045535 w 2487192"/>
              <a:gd name="connsiteY1" fmla="*/ 0 h 5839995"/>
              <a:gd name="connsiteX2" fmla="*/ 2486390 w 2487192"/>
              <a:gd name="connsiteY2" fmla="*/ 2979 h 5839995"/>
              <a:gd name="connsiteX3" fmla="*/ 2468283 w 2487192"/>
              <a:gd name="connsiteY3" fmla="*/ 5839995 h 5839995"/>
              <a:gd name="connsiteX4" fmla="*/ 0 w 2487192"/>
              <a:gd name="connsiteY4" fmla="*/ 5830941 h 5839995"/>
              <a:gd name="connsiteX5" fmla="*/ 0 w 2487192"/>
              <a:gd name="connsiteY5" fmla="*/ 1792706 h 5839995"/>
              <a:gd name="connsiteX0" fmla="*/ 0 w 2478433"/>
              <a:gd name="connsiteY0" fmla="*/ 1792706 h 5839995"/>
              <a:gd name="connsiteX1" fmla="*/ 1045535 w 2478433"/>
              <a:gd name="connsiteY1" fmla="*/ 0 h 5839995"/>
              <a:gd name="connsiteX2" fmla="*/ 2477337 w 2478433"/>
              <a:gd name="connsiteY2" fmla="*/ 2979 h 5839995"/>
              <a:gd name="connsiteX3" fmla="*/ 2468283 w 2478433"/>
              <a:gd name="connsiteY3" fmla="*/ 5839995 h 5839995"/>
              <a:gd name="connsiteX4" fmla="*/ 0 w 2478433"/>
              <a:gd name="connsiteY4" fmla="*/ 5830941 h 5839995"/>
              <a:gd name="connsiteX5" fmla="*/ 0 w 2478433"/>
              <a:gd name="connsiteY5" fmla="*/ 1792706 h 5839995"/>
              <a:gd name="connsiteX0" fmla="*/ 12031 w 2490464"/>
              <a:gd name="connsiteY0" fmla="*/ 1792706 h 5839995"/>
              <a:gd name="connsiteX1" fmla="*/ 1057566 w 2490464"/>
              <a:gd name="connsiteY1" fmla="*/ 0 h 5839995"/>
              <a:gd name="connsiteX2" fmla="*/ 2489368 w 2490464"/>
              <a:gd name="connsiteY2" fmla="*/ 2979 h 5839995"/>
              <a:gd name="connsiteX3" fmla="*/ 2480314 w 2490464"/>
              <a:gd name="connsiteY3" fmla="*/ 5839995 h 5839995"/>
              <a:gd name="connsiteX4" fmla="*/ 0 w 2490464"/>
              <a:gd name="connsiteY4" fmla="*/ 5469993 h 5839995"/>
              <a:gd name="connsiteX5" fmla="*/ 12031 w 2490464"/>
              <a:gd name="connsiteY5" fmla="*/ 1792706 h 5839995"/>
              <a:gd name="connsiteX0" fmla="*/ 12031 w 2492346"/>
              <a:gd name="connsiteY0" fmla="*/ 1792706 h 5491079"/>
              <a:gd name="connsiteX1" fmla="*/ 1057566 w 2492346"/>
              <a:gd name="connsiteY1" fmla="*/ 0 h 5491079"/>
              <a:gd name="connsiteX2" fmla="*/ 2489368 w 2492346"/>
              <a:gd name="connsiteY2" fmla="*/ 2979 h 5491079"/>
              <a:gd name="connsiteX3" fmla="*/ 2492346 w 2492346"/>
              <a:gd name="connsiteY3" fmla="*/ 5491079 h 5491079"/>
              <a:gd name="connsiteX4" fmla="*/ 0 w 2492346"/>
              <a:gd name="connsiteY4" fmla="*/ 5469993 h 5491079"/>
              <a:gd name="connsiteX5" fmla="*/ 12031 w 2492346"/>
              <a:gd name="connsiteY5" fmla="*/ 1792706 h 5491079"/>
              <a:gd name="connsiteX0" fmla="*/ 12031 w 2490464"/>
              <a:gd name="connsiteY0" fmla="*/ 1792706 h 5479047"/>
              <a:gd name="connsiteX1" fmla="*/ 1057566 w 2490464"/>
              <a:gd name="connsiteY1" fmla="*/ 0 h 5479047"/>
              <a:gd name="connsiteX2" fmla="*/ 2489368 w 2490464"/>
              <a:gd name="connsiteY2" fmla="*/ 2979 h 5479047"/>
              <a:gd name="connsiteX3" fmla="*/ 2480314 w 2490464"/>
              <a:gd name="connsiteY3" fmla="*/ 5479047 h 5479047"/>
              <a:gd name="connsiteX4" fmla="*/ 0 w 2490464"/>
              <a:gd name="connsiteY4" fmla="*/ 5469993 h 5479047"/>
              <a:gd name="connsiteX5" fmla="*/ 12031 w 2490464"/>
              <a:gd name="connsiteY5" fmla="*/ 1792706 h 5479047"/>
              <a:gd name="connsiteX0" fmla="*/ 12031 w 2490464"/>
              <a:gd name="connsiteY0" fmla="*/ 1792706 h 5469993"/>
              <a:gd name="connsiteX1" fmla="*/ 1057566 w 2490464"/>
              <a:gd name="connsiteY1" fmla="*/ 0 h 5469993"/>
              <a:gd name="connsiteX2" fmla="*/ 2489368 w 2490464"/>
              <a:gd name="connsiteY2" fmla="*/ 2979 h 5469993"/>
              <a:gd name="connsiteX3" fmla="*/ 2480314 w 2490464"/>
              <a:gd name="connsiteY3" fmla="*/ 5442952 h 5469993"/>
              <a:gd name="connsiteX4" fmla="*/ 0 w 2490464"/>
              <a:gd name="connsiteY4" fmla="*/ 5469993 h 5469993"/>
              <a:gd name="connsiteX5" fmla="*/ 12031 w 2490464"/>
              <a:gd name="connsiteY5" fmla="*/ 1792706 h 5469993"/>
              <a:gd name="connsiteX0" fmla="*/ 12031 w 2490464"/>
              <a:gd name="connsiteY0" fmla="*/ 1792706 h 5469993"/>
              <a:gd name="connsiteX1" fmla="*/ 1057566 w 2490464"/>
              <a:gd name="connsiteY1" fmla="*/ 0 h 5469993"/>
              <a:gd name="connsiteX2" fmla="*/ 2489368 w 2490464"/>
              <a:gd name="connsiteY2" fmla="*/ 2979 h 5469993"/>
              <a:gd name="connsiteX3" fmla="*/ 2480314 w 2490464"/>
              <a:gd name="connsiteY3" fmla="*/ 5467015 h 5469993"/>
              <a:gd name="connsiteX4" fmla="*/ 0 w 2490464"/>
              <a:gd name="connsiteY4" fmla="*/ 5469993 h 5469993"/>
              <a:gd name="connsiteX5" fmla="*/ 12031 w 2490464"/>
              <a:gd name="connsiteY5" fmla="*/ 1792706 h 5469993"/>
              <a:gd name="connsiteX0" fmla="*/ 12031 w 2490464"/>
              <a:gd name="connsiteY0" fmla="*/ 1792706 h 5469993"/>
              <a:gd name="connsiteX1" fmla="*/ 1057566 w 2490464"/>
              <a:gd name="connsiteY1" fmla="*/ 0 h 5469993"/>
              <a:gd name="connsiteX2" fmla="*/ 2489368 w 2490464"/>
              <a:gd name="connsiteY2" fmla="*/ 2979 h 5469993"/>
              <a:gd name="connsiteX3" fmla="*/ 2480314 w 2490464"/>
              <a:gd name="connsiteY3" fmla="*/ 5069973 h 5469993"/>
              <a:gd name="connsiteX4" fmla="*/ 0 w 2490464"/>
              <a:gd name="connsiteY4" fmla="*/ 5469993 h 5469993"/>
              <a:gd name="connsiteX5" fmla="*/ 12031 w 2490464"/>
              <a:gd name="connsiteY5" fmla="*/ 1792706 h 5469993"/>
              <a:gd name="connsiteX0" fmla="*/ 12031 w 2490464"/>
              <a:gd name="connsiteY0" fmla="*/ 1792706 h 5069973"/>
              <a:gd name="connsiteX1" fmla="*/ 1057566 w 2490464"/>
              <a:gd name="connsiteY1" fmla="*/ 0 h 5069973"/>
              <a:gd name="connsiteX2" fmla="*/ 2489368 w 2490464"/>
              <a:gd name="connsiteY2" fmla="*/ 2979 h 5069973"/>
              <a:gd name="connsiteX3" fmla="*/ 2480314 w 2490464"/>
              <a:gd name="connsiteY3" fmla="*/ 5069973 h 5069973"/>
              <a:gd name="connsiteX4" fmla="*/ 0 w 2490464"/>
              <a:gd name="connsiteY4" fmla="*/ 5060920 h 5069973"/>
              <a:gd name="connsiteX5" fmla="*/ 12031 w 2490464"/>
              <a:gd name="connsiteY5" fmla="*/ 1792706 h 5069973"/>
              <a:gd name="connsiteX0" fmla="*/ 24062 w 2502495"/>
              <a:gd name="connsiteY0" fmla="*/ 1792706 h 5084983"/>
              <a:gd name="connsiteX1" fmla="*/ 1069597 w 2502495"/>
              <a:gd name="connsiteY1" fmla="*/ 0 h 5084983"/>
              <a:gd name="connsiteX2" fmla="*/ 2501399 w 2502495"/>
              <a:gd name="connsiteY2" fmla="*/ 2979 h 5084983"/>
              <a:gd name="connsiteX3" fmla="*/ 2492345 w 2502495"/>
              <a:gd name="connsiteY3" fmla="*/ 5069973 h 5084983"/>
              <a:gd name="connsiteX4" fmla="*/ 0 w 2502495"/>
              <a:gd name="connsiteY4" fmla="*/ 5084983 h 5084983"/>
              <a:gd name="connsiteX5" fmla="*/ 24062 w 2502495"/>
              <a:gd name="connsiteY5" fmla="*/ 1792706 h 5084983"/>
              <a:gd name="connsiteX0" fmla="*/ 24062 w 2502495"/>
              <a:gd name="connsiteY0" fmla="*/ 1792706 h 5069973"/>
              <a:gd name="connsiteX1" fmla="*/ 1069597 w 2502495"/>
              <a:gd name="connsiteY1" fmla="*/ 0 h 5069973"/>
              <a:gd name="connsiteX2" fmla="*/ 2501399 w 2502495"/>
              <a:gd name="connsiteY2" fmla="*/ 2979 h 5069973"/>
              <a:gd name="connsiteX3" fmla="*/ 2492345 w 2502495"/>
              <a:gd name="connsiteY3" fmla="*/ 5069973 h 5069973"/>
              <a:gd name="connsiteX4" fmla="*/ 0 w 2502495"/>
              <a:gd name="connsiteY4" fmla="*/ 5060920 h 5069973"/>
              <a:gd name="connsiteX5" fmla="*/ 24062 w 2502495"/>
              <a:gd name="connsiteY5" fmla="*/ 1792706 h 5069973"/>
              <a:gd name="connsiteX0" fmla="*/ 24062 w 2502495"/>
              <a:gd name="connsiteY0" fmla="*/ 1792706 h 5084983"/>
              <a:gd name="connsiteX1" fmla="*/ 1069597 w 2502495"/>
              <a:gd name="connsiteY1" fmla="*/ 0 h 5084983"/>
              <a:gd name="connsiteX2" fmla="*/ 2501399 w 2502495"/>
              <a:gd name="connsiteY2" fmla="*/ 2979 h 5084983"/>
              <a:gd name="connsiteX3" fmla="*/ 2492345 w 2502495"/>
              <a:gd name="connsiteY3" fmla="*/ 5069973 h 5084983"/>
              <a:gd name="connsiteX4" fmla="*/ 0 w 2502495"/>
              <a:gd name="connsiteY4" fmla="*/ 5084983 h 5084983"/>
              <a:gd name="connsiteX5" fmla="*/ 24062 w 2502495"/>
              <a:gd name="connsiteY5" fmla="*/ 1792706 h 5084983"/>
              <a:gd name="connsiteX0" fmla="*/ 12030 w 2490463"/>
              <a:gd name="connsiteY0" fmla="*/ 1792706 h 5072951"/>
              <a:gd name="connsiteX1" fmla="*/ 1057565 w 2490463"/>
              <a:gd name="connsiteY1" fmla="*/ 0 h 5072951"/>
              <a:gd name="connsiteX2" fmla="*/ 2489367 w 2490463"/>
              <a:gd name="connsiteY2" fmla="*/ 2979 h 5072951"/>
              <a:gd name="connsiteX3" fmla="*/ 2480313 w 2490463"/>
              <a:gd name="connsiteY3" fmla="*/ 5069973 h 5072951"/>
              <a:gd name="connsiteX4" fmla="*/ 0 w 2490463"/>
              <a:gd name="connsiteY4" fmla="*/ 5072951 h 5072951"/>
              <a:gd name="connsiteX5" fmla="*/ 12030 w 2490463"/>
              <a:gd name="connsiteY5" fmla="*/ 1792706 h 5072951"/>
              <a:gd name="connsiteX0" fmla="*/ 12030 w 2491109"/>
              <a:gd name="connsiteY0" fmla="*/ 1792706 h 5072951"/>
              <a:gd name="connsiteX1" fmla="*/ 1057565 w 2491109"/>
              <a:gd name="connsiteY1" fmla="*/ 0 h 5072951"/>
              <a:gd name="connsiteX2" fmla="*/ 2489367 w 2491109"/>
              <a:gd name="connsiteY2" fmla="*/ 2979 h 5072951"/>
              <a:gd name="connsiteX3" fmla="*/ 2489367 w 2491109"/>
              <a:gd name="connsiteY3" fmla="*/ 4590139 h 5072951"/>
              <a:gd name="connsiteX4" fmla="*/ 0 w 2491109"/>
              <a:gd name="connsiteY4" fmla="*/ 5072951 h 5072951"/>
              <a:gd name="connsiteX5" fmla="*/ 12030 w 2491109"/>
              <a:gd name="connsiteY5" fmla="*/ 1792706 h 5072951"/>
              <a:gd name="connsiteX0" fmla="*/ 12030 w 2491109"/>
              <a:gd name="connsiteY0" fmla="*/ 1792706 h 4590139"/>
              <a:gd name="connsiteX1" fmla="*/ 1057565 w 2491109"/>
              <a:gd name="connsiteY1" fmla="*/ 0 h 4590139"/>
              <a:gd name="connsiteX2" fmla="*/ 2489367 w 2491109"/>
              <a:gd name="connsiteY2" fmla="*/ 2979 h 4590139"/>
              <a:gd name="connsiteX3" fmla="*/ 2489367 w 2491109"/>
              <a:gd name="connsiteY3" fmla="*/ 4590139 h 4590139"/>
              <a:gd name="connsiteX4" fmla="*/ 0 w 2491109"/>
              <a:gd name="connsiteY4" fmla="*/ 4584064 h 4590139"/>
              <a:gd name="connsiteX5" fmla="*/ 12030 w 2491109"/>
              <a:gd name="connsiteY5" fmla="*/ 1792706 h 4590139"/>
              <a:gd name="connsiteX0" fmla="*/ 21084 w 2500163"/>
              <a:gd name="connsiteY0" fmla="*/ 1792706 h 4611224"/>
              <a:gd name="connsiteX1" fmla="*/ 1066619 w 2500163"/>
              <a:gd name="connsiteY1" fmla="*/ 0 h 4611224"/>
              <a:gd name="connsiteX2" fmla="*/ 2498421 w 2500163"/>
              <a:gd name="connsiteY2" fmla="*/ 2979 h 4611224"/>
              <a:gd name="connsiteX3" fmla="*/ 2498421 w 2500163"/>
              <a:gd name="connsiteY3" fmla="*/ 4590139 h 4611224"/>
              <a:gd name="connsiteX4" fmla="*/ 0 w 2500163"/>
              <a:gd name="connsiteY4" fmla="*/ 4611224 h 4611224"/>
              <a:gd name="connsiteX5" fmla="*/ 21084 w 2500163"/>
              <a:gd name="connsiteY5" fmla="*/ 1792706 h 4611224"/>
              <a:gd name="connsiteX0" fmla="*/ 21084 w 2500163"/>
              <a:gd name="connsiteY0" fmla="*/ 1792706 h 4611224"/>
              <a:gd name="connsiteX1" fmla="*/ 1066619 w 2500163"/>
              <a:gd name="connsiteY1" fmla="*/ 0 h 4611224"/>
              <a:gd name="connsiteX2" fmla="*/ 2498421 w 2500163"/>
              <a:gd name="connsiteY2" fmla="*/ 2979 h 4611224"/>
              <a:gd name="connsiteX3" fmla="*/ 2498421 w 2500163"/>
              <a:gd name="connsiteY3" fmla="*/ 4590139 h 4611224"/>
              <a:gd name="connsiteX4" fmla="*/ 0 w 2500163"/>
              <a:gd name="connsiteY4" fmla="*/ 4611224 h 4611224"/>
              <a:gd name="connsiteX5" fmla="*/ 21084 w 2500163"/>
              <a:gd name="connsiteY5" fmla="*/ 1792706 h 4611224"/>
              <a:gd name="connsiteX0" fmla="*/ 21084 w 2499332"/>
              <a:gd name="connsiteY0" fmla="*/ 1792706 h 4611224"/>
              <a:gd name="connsiteX1" fmla="*/ 1066619 w 2499332"/>
              <a:gd name="connsiteY1" fmla="*/ 0 h 4611224"/>
              <a:gd name="connsiteX2" fmla="*/ 2498421 w 2499332"/>
              <a:gd name="connsiteY2" fmla="*/ 2979 h 4611224"/>
              <a:gd name="connsiteX3" fmla="*/ 2484354 w 2499332"/>
              <a:gd name="connsiteY3" fmla="*/ 4477597 h 4611224"/>
              <a:gd name="connsiteX4" fmla="*/ 0 w 2499332"/>
              <a:gd name="connsiteY4" fmla="*/ 4611224 h 4611224"/>
              <a:gd name="connsiteX5" fmla="*/ 21084 w 2499332"/>
              <a:gd name="connsiteY5" fmla="*/ 1792706 h 4611224"/>
              <a:gd name="connsiteX0" fmla="*/ 21084 w 2505455"/>
              <a:gd name="connsiteY0" fmla="*/ 1792706 h 4611224"/>
              <a:gd name="connsiteX1" fmla="*/ 1066619 w 2505455"/>
              <a:gd name="connsiteY1" fmla="*/ 0 h 4611224"/>
              <a:gd name="connsiteX2" fmla="*/ 2498421 w 2505455"/>
              <a:gd name="connsiteY2" fmla="*/ 2979 h 4611224"/>
              <a:gd name="connsiteX3" fmla="*/ 2505455 w 2505455"/>
              <a:gd name="connsiteY3" fmla="*/ 4477597 h 4611224"/>
              <a:gd name="connsiteX4" fmla="*/ 0 w 2505455"/>
              <a:gd name="connsiteY4" fmla="*/ 4611224 h 4611224"/>
              <a:gd name="connsiteX5" fmla="*/ 21084 w 2505455"/>
              <a:gd name="connsiteY5" fmla="*/ 1792706 h 4611224"/>
              <a:gd name="connsiteX0" fmla="*/ 7016 w 2491387"/>
              <a:gd name="connsiteY0" fmla="*/ 1792706 h 4477597"/>
              <a:gd name="connsiteX1" fmla="*/ 1052551 w 2491387"/>
              <a:gd name="connsiteY1" fmla="*/ 0 h 4477597"/>
              <a:gd name="connsiteX2" fmla="*/ 2484353 w 2491387"/>
              <a:gd name="connsiteY2" fmla="*/ 2979 h 4477597"/>
              <a:gd name="connsiteX3" fmla="*/ 2491387 w 2491387"/>
              <a:gd name="connsiteY3" fmla="*/ 4477597 h 4477597"/>
              <a:gd name="connsiteX4" fmla="*/ 0 w 2491387"/>
              <a:gd name="connsiteY4" fmla="*/ 4477581 h 4477597"/>
              <a:gd name="connsiteX5" fmla="*/ 7016 w 2491387"/>
              <a:gd name="connsiteY5" fmla="*/ 1792706 h 447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1387" h="4477597">
                <a:moveTo>
                  <a:pt x="7016" y="1792706"/>
                </a:moveTo>
                <a:lnTo>
                  <a:pt x="1052551" y="0"/>
                </a:lnTo>
                <a:lnTo>
                  <a:pt x="2484353" y="2979"/>
                </a:lnTo>
                <a:cubicBezTo>
                  <a:pt x="2490389" y="1945633"/>
                  <a:pt x="2485351" y="2534943"/>
                  <a:pt x="2491387" y="4477597"/>
                </a:cubicBezTo>
                <a:lnTo>
                  <a:pt x="0" y="4477581"/>
                </a:lnTo>
                <a:cubicBezTo>
                  <a:pt x="4010" y="3251819"/>
                  <a:pt x="3006" y="3018468"/>
                  <a:pt x="7016" y="1792706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Group 5"/>
          <p:cNvGrpSpPr>
            <a:grpSpLocks noChangeAspect="1"/>
          </p:cNvGrpSpPr>
          <p:nvPr/>
        </p:nvGrpSpPr>
        <p:grpSpPr bwMode="auto">
          <a:xfrm>
            <a:off x="-139701" y="-253335"/>
            <a:ext cx="5467351" cy="800101"/>
            <a:chOff x="-89" y="3894"/>
            <a:chExt cx="3444" cy="504"/>
          </a:xfrm>
        </p:grpSpPr>
        <p:sp>
          <p:nvSpPr>
            <p:cNvPr id="1024" name="AutoShape 4"/>
            <p:cNvSpPr>
              <a:spLocks noChangeAspect="1" noChangeArrowheads="1" noTextEdit="1"/>
            </p:cNvSpPr>
            <p:nvPr/>
          </p:nvSpPr>
          <p:spPr bwMode="auto">
            <a:xfrm>
              <a:off x="-89" y="3894"/>
              <a:ext cx="3356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" name="Freeform 7"/>
            <p:cNvSpPr>
              <a:spLocks/>
            </p:cNvSpPr>
            <p:nvPr/>
          </p:nvSpPr>
          <p:spPr bwMode="auto">
            <a:xfrm>
              <a:off x="0" y="4275"/>
              <a:ext cx="3355" cy="123"/>
            </a:xfrm>
            <a:custGeom>
              <a:avLst/>
              <a:gdLst>
                <a:gd name="T0" fmla="*/ 2196 w 2381"/>
                <a:gd name="T1" fmla="*/ 0 h 86"/>
                <a:gd name="T2" fmla="*/ 2191 w 2381"/>
                <a:gd name="T3" fmla="*/ 0 h 86"/>
                <a:gd name="T4" fmla="*/ 2156 w 2381"/>
                <a:gd name="T5" fmla="*/ 17 h 86"/>
                <a:gd name="T6" fmla="*/ 2107 w 2381"/>
                <a:gd name="T7" fmla="*/ 72 h 86"/>
                <a:gd name="T8" fmla="*/ 2104 w 2381"/>
                <a:gd name="T9" fmla="*/ 79 h 86"/>
                <a:gd name="T10" fmla="*/ 2100 w 2381"/>
                <a:gd name="T11" fmla="*/ 83 h 86"/>
                <a:gd name="T12" fmla="*/ 2094 w 2381"/>
                <a:gd name="T13" fmla="*/ 83 h 86"/>
                <a:gd name="T14" fmla="*/ 0 w 2381"/>
                <a:gd name="T15" fmla="*/ 83 h 86"/>
                <a:gd name="T16" fmla="*/ 0 w 2381"/>
                <a:gd name="T17" fmla="*/ 86 h 86"/>
                <a:gd name="T18" fmla="*/ 2381 w 2381"/>
                <a:gd name="T19" fmla="*/ 86 h 86"/>
                <a:gd name="T20" fmla="*/ 2381 w 2381"/>
                <a:gd name="T21" fmla="*/ 0 h 86"/>
                <a:gd name="T22" fmla="*/ 2196 w 2381"/>
                <a:gd name="T2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1" h="86">
                  <a:moveTo>
                    <a:pt x="2196" y="0"/>
                  </a:moveTo>
                  <a:cubicBezTo>
                    <a:pt x="2194" y="0"/>
                    <a:pt x="2193" y="0"/>
                    <a:pt x="2191" y="0"/>
                  </a:cubicBezTo>
                  <a:cubicBezTo>
                    <a:pt x="2177" y="2"/>
                    <a:pt x="2165" y="7"/>
                    <a:pt x="2156" y="17"/>
                  </a:cubicBezTo>
                  <a:cubicBezTo>
                    <a:pt x="2140" y="35"/>
                    <a:pt x="2123" y="54"/>
                    <a:pt x="2107" y="72"/>
                  </a:cubicBezTo>
                  <a:cubicBezTo>
                    <a:pt x="2105" y="74"/>
                    <a:pt x="2103" y="76"/>
                    <a:pt x="2104" y="79"/>
                  </a:cubicBezTo>
                  <a:cubicBezTo>
                    <a:pt x="2104" y="83"/>
                    <a:pt x="2103" y="83"/>
                    <a:pt x="2100" y="83"/>
                  </a:cubicBezTo>
                  <a:cubicBezTo>
                    <a:pt x="2098" y="83"/>
                    <a:pt x="2096" y="83"/>
                    <a:pt x="2094" y="83"/>
                  </a:cubicBezTo>
                  <a:cubicBezTo>
                    <a:pt x="1396" y="83"/>
                    <a:pt x="698" y="83"/>
                    <a:pt x="0" y="8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794" y="86"/>
                    <a:pt x="1587" y="86"/>
                    <a:pt x="2381" y="86"/>
                  </a:cubicBezTo>
                  <a:cubicBezTo>
                    <a:pt x="2381" y="0"/>
                    <a:pt x="2381" y="0"/>
                    <a:pt x="2381" y="0"/>
                  </a:cubicBezTo>
                  <a:cubicBezTo>
                    <a:pt x="2320" y="0"/>
                    <a:pt x="2258" y="0"/>
                    <a:pt x="2196" y="0"/>
                  </a:cubicBez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53"/>
          <a:stretch/>
        </p:blipFill>
        <p:spPr>
          <a:xfrm>
            <a:off x="7200389" y="582162"/>
            <a:ext cx="5327650" cy="2912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896BB1-4BAC-4DEC-ACDE-C57C75C2F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711" y="763455"/>
            <a:ext cx="2833925" cy="334689"/>
          </a:xfrm>
        </p:spPr>
        <p:txBody>
          <a:bodyPr vert="horz" lIns="53277" tIns="26638" rIns="53277" bIns="26638" rtlCol="0" anchor="ctr">
            <a:no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ЧТО НУЖНО СДЕЛАТЬ,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ЧТОБЫ ПОЛУЧИТЬ СТАТУС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СОЦИАЛЬНОГО ПРЕДПРИЯТИЯ?</a:t>
            </a: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09A8C072-ABDD-44E4-A39B-41C3C9E48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33096" y="8114221"/>
            <a:ext cx="425303" cy="350800"/>
          </a:xfrm>
        </p:spPr>
        <p:txBody>
          <a:bodyPr/>
          <a:lstStyle/>
          <a:p>
            <a:fld id="{1BD1B7EA-F5D2-4488-80D0-F6195ACF024F}" type="slidenum">
              <a:rPr lang="ru-RU" sz="1000" smtClean="0"/>
              <a:t>4</a:t>
            </a:fld>
            <a:endParaRPr lang="ru-RU" sz="10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42726" y="339330"/>
            <a:ext cx="2896910" cy="2428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365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272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909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545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182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818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64553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91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A7A9AC"/>
                </a:solidFill>
                <a:latin typeface="Century Gothic" panose="020B0502020202020204" pitchFamily="34" charset="0"/>
              </a:rPr>
              <a:t>Как получить статус социального предприятия</a:t>
            </a:r>
            <a:endParaRPr lang="en-US" dirty="0">
              <a:solidFill>
                <a:srgbClr val="A7A9AC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6983413"/>
            <a:ext cx="5337244" cy="0"/>
          </a:xfrm>
          <a:prstGeom prst="line">
            <a:avLst/>
          </a:prstGeom>
          <a:ln w="38100">
            <a:solidFill>
              <a:srgbClr val="C0DD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47835" y="1319714"/>
            <a:ext cx="108000" cy="108000"/>
          </a:xfrm>
          <a:prstGeom prst="rect">
            <a:avLst/>
          </a:prstGeom>
          <a:solidFill>
            <a:srgbClr val="C0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539997" y="2589583"/>
            <a:ext cx="108000" cy="108000"/>
          </a:xfrm>
          <a:prstGeom prst="rect">
            <a:avLst/>
          </a:prstGeom>
          <a:solidFill>
            <a:srgbClr val="C0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539997" y="3858320"/>
            <a:ext cx="108000" cy="108000"/>
          </a:xfrm>
          <a:prstGeom prst="rect">
            <a:avLst/>
          </a:prstGeom>
          <a:solidFill>
            <a:srgbClr val="C0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1F81DFB-0CAF-48D1-ADD0-EE91C4096C05}"/>
              </a:ext>
            </a:extLst>
          </p:cNvPr>
          <p:cNvGrpSpPr/>
          <p:nvPr/>
        </p:nvGrpSpPr>
        <p:grpSpPr>
          <a:xfrm>
            <a:off x="2710735" y="2228722"/>
            <a:ext cx="2214349" cy="1154534"/>
            <a:chOff x="2710735" y="2021888"/>
            <a:chExt cx="2214349" cy="1154534"/>
          </a:xfrm>
        </p:grpSpPr>
        <p:sp>
          <p:nvSpPr>
            <p:cNvPr id="44" name="Rectangle 43"/>
            <p:cNvSpPr/>
            <p:nvPr/>
          </p:nvSpPr>
          <p:spPr>
            <a:xfrm>
              <a:off x="2710735" y="2021888"/>
              <a:ext cx="2214349" cy="1154534"/>
            </a:xfrm>
            <a:prstGeom prst="rect">
              <a:avLst/>
            </a:prstGeom>
            <a:solidFill>
              <a:srgbClr val="74B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Rectangle: Single Corner Rounded 24">
              <a:extLst>
                <a:ext uri="{FF2B5EF4-FFF2-40B4-BE49-F238E27FC236}">
                  <a16:creationId xmlns:a16="http://schemas.microsoft.com/office/drawing/2014/main" id="{C640B654-DDD2-45EC-9EEB-23E84E8312A5}"/>
                </a:ext>
              </a:extLst>
            </p:cNvPr>
            <p:cNvSpPr/>
            <p:nvPr/>
          </p:nvSpPr>
          <p:spPr>
            <a:xfrm>
              <a:off x="2789627" y="2068949"/>
              <a:ext cx="2135456" cy="1009844"/>
            </a:xfrm>
            <a:prstGeom prst="round1Rect">
              <a:avLst/>
            </a:prstGeom>
            <a:noFill/>
            <a:ln>
              <a:noFill/>
              <a:prstDash val="lgDash"/>
            </a:ln>
          </p:spPr>
          <p:txBody>
            <a:bodyPr rot="0" spcFirstLastPara="0" vertOverflow="overflow" horzOverflow="overflow" vert="horz" wrap="square" lIns="39957" tIns="19979" rIns="39957" bIns="19979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787"/>
                </a:spcAft>
              </a:pP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Наименование, адрес,</a:t>
              </a:r>
              <a:b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электронную почту и телефон Уполномоченного </a:t>
              </a:r>
              <a:b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органа можно </a:t>
              </a:r>
              <a:b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узнать на сайте </a:t>
              </a:r>
              <a:b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Минэкономразвития </a:t>
              </a:r>
              <a:b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России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95211ED-0434-49CC-A725-6CE1D2D4F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24213" y="2408979"/>
              <a:ext cx="699648" cy="705813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A5CE052-E69F-48A1-8B9C-6D178253A700}"/>
              </a:ext>
            </a:extLst>
          </p:cNvPr>
          <p:cNvSpPr txBox="1"/>
          <p:nvPr/>
        </p:nvSpPr>
        <p:spPr>
          <a:xfrm>
            <a:off x="608869" y="1235680"/>
            <a:ext cx="2176879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000" b="1" dirty="0">
                <a:latin typeface="Century Gothic" panose="020B0502020202020204" pitchFamily="34" charset="0"/>
              </a:rPr>
              <a:t>Шаг 1. </a:t>
            </a:r>
          </a:p>
          <a:p>
            <a:pPr>
              <a:spcAft>
                <a:spcPts val="787"/>
              </a:spcAft>
            </a:pPr>
            <a:r>
              <a:rPr lang="ru-RU" sz="950" dirty="0">
                <a:latin typeface="Century Gothic" panose="020B0502020202020204" pitchFamily="34" charset="0"/>
              </a:rPr>
              <a:t>Выбрать категорию социального предприятия (описание социальной проблематики), точнее всего отражающую деятельность вашей организации/ИП (подробнее на стр. 5-10).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5CE052-E69F-48A1-8B9C-6D178253A700}"/>
              </a:ext>
            </a:extLst>
          </p:cNvPr>
          <p:cNvSpPr txBox="1"/>
          <p:nvPr/>
        </p:nvSpPr>
        <p:spPr>
          <a:xfrm>
            <a:off x="614216" y="2510938"/>
            <a:ext cx="209767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000" b="1" dirty="0">
                <a:latin typeface="Century Gothic" panose="020B0502020202020204" pitchFamily="34" charset="0"/>
              </a:rPr>
              <a:t>Шаг 2. </a:t>
            </a:r>
          </a:p>
          <a:p>
            <a:pPr>
              <a:spcAft>
                <a:spcPts val="787"/>
              </a:spcAft>
            </a:pPr>
            <a:r>
              <a:rPr lang="ru-RU" sz="950" dirty="0">
                <a:latin typeface="Century Gothic" panose="020B0502020202020204" pitchFamily="34" charset="0"/>
              </a:rPr>
              <a:t>Подготовить комплект документов, соответствующий вашей категории социального предприятия  (подробнее в Методических материалах и брошюрах для заявителей соответствующих категорий).</a:t>
            </a:r>
            <a:endParaRPr lang="ru-RU" sz="950" dirty="0">
              <a:highlight>
                <a:srgbClr val="FF0000"/>
              </a:highlight>
              <a:latin typeface="Century Gothic" panose="020B0502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A5CE052-E69F-48A1-8B9C-6D178253A700}"/>
              </a:ext>
            </a:extLst>
          </p:cNvPr>
          <p:cNvSpPr txBox="1"/>
          <p:nvPr/>
        </p:nvSpPr>
        <p:spPr>
          <a:xfrm>
            <a:off x="493678" y="4742732"/>
            <a:ext cx="4833971" cy="1218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950" dirty="0">
                <a:latin typeface="Century Gothic" panose="020B0502020202020204" pitchFamily="34" charset="0"/>
              </a:rPr>
              <a:t>непосредственно в Уполномоченный орган (очно).</a:t>
            </a:r>
          </a:p>
          <a:p>
            <a:pPr marL="28800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950" dirty="0">
                <a:latin typeface="Century Gothic" panose="020B0502020202020204" pitchFamily="34" charset="0"/>
              </a:rPr>
              <a:t>через организации, образующие инфраструктуру поддержки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МСП (Центры «Мой бизнес»).</a:t>
            </a:r>
          </a:p>
          <a:p>
            <a:pPr marL="28800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950" dirty="0">
                <a:latin typeface="Century Gothic" panose="020B0502020202020204" pitchFamily="34" charset="0"/>
              </a:rPr>
              <a:t>направив заказное письмо.</a:t>
            </a:r>
          </a:p>
          <a:p>
            <a:pPr marL="28800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950" dirty="0">
                <a:latin typeface="Century Gothic" panose="020B0502020202020204" pitchFamily="34" charset="0"/>
              </a:rPr>
              <a:t>в форме электронных документов, подписанных ЭЦП.</a:t>
            </a:r>
          </a:p>
          <a:p>
            <a:pPr marL="28800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950" dirty="0">
                <a:latin typeface="Century Gothic" panose="020B0502020202020204" pitchFamily="34" charset="0"/>
              </a:rPr>
              <a:t>через МФЦ или местную администрацию (если в субъекте РФ организована возможность подачи документов данными способами).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5CE052-E69F-48A1-8B9C-6D178253A700}"/>
              </a:ext>
            </a:extLst>
          </p:cNvPr>
          <p:cNvSpPr txBox="1"/>
          <p:nvPr/>
        </p:nvSpPr>
        <p:spPr>
          <a:xfrm>
            <a:off x="609195" y="3788861"/>
            <a:ext cx="2275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000" b="1" dirty="0">
                <a:latin typeface="Century Gothic" panose="020B0502020202020204" pitchFamily="34" charset="0"/>
              </a:rPr>
              <a:t>Шаг 3. </a:t>
            </a:r>
          </a:p>
          <a:p>
            <a:r>
              <a:rPr lang="ru-RU" sz="950" dirty="0">
                <a:latin typeface="Century Gothic" panose="020B0502020202020204" pitchFamily="34" charset="0"/>
              </a:rPr>
              <a:t>Направить документы 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в Уполномоченный орган 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исполнительной власти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субъекта РФ, в котором вы 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осуществляете деятельность: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107977" y="5972516"/>
            <a:ext cx="1735440" cy="84627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Rounded Rectangle 56"/>
          <p:cNvSpPr/>
          <p:nvPr/>
        </p:nvSpPr>
        <p:spPr>
          <a:xfrm>
            <a:off x="952501" y="6060318"/>
            <a:ext cx="2499378" cy="840545"/>
          </a:xfrm>
          <a:prstGeom prst="roundRect">
            <a:avLst/>
          </a:prstGeom>
          <a:solidFill>
            <a:srgbClr val="EF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E84D131-3E2B-4C85-9101-E09A1425CCF0}"/>
              </a:ext>
            </a:extLst>
          </p:cNvPr>
          <p:cNvSpPr txBox="1"/>
          <p:nvPr/>
        </p:nvSpPr>
        <p:spPr>
          <a:xfrm>
            <a:off x="3499488" y="6007405"/>
            <a:ext cx="12839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 2021 </a:t>
            </a:r>
            <a:br>
              <a:rPr lang="ru-RU" sz="8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и последующие годы:</a:t>
            </a:r>
            <a:endParaRPr lang="ru-RU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До 1 мая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16C3951-1708-4C11-8785-B0FE8B6EF93B}"/>
              </a:ext>
            </a:extLst>
          </p:cNvPr>
          <p:cNvSpPr txBox="1"/>
          <p:nvPr/>
        </p:nvSpPr>
        <p:spPr>
          <a:xfrm>
            <a:off x="1238731" y="6075733"/>
            <a:ext cx="224200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 2020 году:</a:t>
            </a:r>
          </a:p>
          <a:p>
            <a:pPr>
              <a:spcAft>
                <a:spcPts val="100"/>
              </a:spcAft>
            </a:pPr>
            <a:r>
              <a:rPr lang="ru-RU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До 1 марта – с предоставлением сокращенного комплекта документов</a:t>
            </a:r>
          </a:p>
          <a:p>
            <a:pPr>
              <a:spcAft>
                <a:spcPts val="100"/>
              </a:spcAft>
            </a:pPr>
            <a:r>
              <a:rPr lang="ru-RU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До 1 мая – с предоставлением</a:t>
            </a:r>
            <a:br>
              <a:rPr lang="ru-RU" sz="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полного пакета документов</a:t>
            </a:r>
            <a:br>
              <a:rPr lang="ru-RU" sz="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ru-RU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46372" y="5933512"/>
            <a:ext cx="699576" cy="699576"/>
            <a:chOff x="136537" y="6189672"/>
            <a:chExt cx="699576" cy="699576"/>
          </a:xfrm>
        </p:grpSpPr>
        <p:grpSp>
          <p:nvGrpSpPr>
            <p:cNvPr id="61" name="Group 60"/>
            <p:cNvGrpSpPr/>
            <p:nvPr/>
          </p:nvGrpSpPr>
          <p:grpSpPr>
            <a:xfrm>
              <a:off x="202230" y="6240278"/>
              <a:ext cx="595489" cy="618544"/>
              <a:chOff x="202230" y="6240278"/>
              <a:chExt cx="595489" cy="618544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202230" y="6300787"/>
                <a:ext cx="595489" cy="5580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02406" y="6240278"/>
                <a:ext cx="576263" cy="60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6537" y="6189672"/>
              <a:ext cx="699576" cy="699576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408" y="1391833"/>
            <a:ext cx="728311" cy="728311"/>
          </a:xfrm>
          <a:prstGeom prst="rect">
            <a:avLst/>
          </a:prstGeom>
        </p:spPr>
      </p:pic>
      <p:sp>
        <p:nvSpPr>
          <p:cNvPr id="65" name="Slide Number Placeholder 3">
            <a:extLst>
              <a:ext uri="{FF2B5EF4-FFF2-40B4-BE49-F238E27FC236}">
                <a16:creationId xmlns:a16="http://schemas.microsoft.com/office/drawing/2014/main" id="{09A8C072-ABDD-44E4-A39B-41C3C9E48729}"/>
              </a:ext>
            </a:extLst>
          </p:cNvPr>
          <p:cNvSpPr txBox="1">
            <a:spLocks/>
          </p:cNvSpPr>
          <p:nvPr/>
        </p:nvSpPr>
        <p:spPr>
          <a:xfrm>
            <a:off x="4640070" y="282417"/>
            <a:ext cx="425303" cy="35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D1B7EA-F5D2-4488-80D0-F6195ACF024F}" type="slidenum">
              <a:rPr lang="ru-RU" sz="1100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4</a:t>
            </a:fld>
            <a:endParaRPr lang="ru-RU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8158902-DA05-40B0-8673-A55BAA2E64AA}"/>
              </a:ext>
            </a:extLst>
          </p:cNvPr>
          <p:cNvGrpSpPr/>
          <p:nvPr/>
        </p:nvGrpSpPr>
        <p:grpSpPr>
          <a:xfrm>
            <a:off x="2704864" y="3465116"/>
            <a:ext cx="2220219" cy="1081567"/>
            <a:chOff x="2704864" y="3465116"/>
            <a:chExt cx="2220219" cy="1081567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B2B0707C-7CA7-495A-A991-9D798DA3F8CB}"/>
                </a:ext>
              </a:extLst>
            </p:cNvPr>
            <p:cNvGrpSpPr/>
            <p:nvPr/>
          </p:nvGrpSpPr>
          <p:grpSpPr>
            <a:xfrm>
              <a:off x="2704864" y="3465116"/>
              <a:ext cx="2220219" cy="1081567"/>
              <a:chOff x="2704864" y="3465116"/>
              <a:chExt cx="2220219" cy="108156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2704864" y="3465116"/>
                <a:ext cx="2220219" cy="1081567"/>
              </a:xfrm>
              <a:prstGeom prst="rect">
                <a:avLst/>
              </a:prstGeom>
              <a:solidFill>
                <a:srgbClr val="3299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4F704C43-47A6-4689-A260-8CE5C9829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24368" y="3662145"/>
                <a:ext cx="699339" cy="708305"/>
              </a:xfrm>
              <a:prstGeom prst="rect">
                <a:avLst/>
              </a:prstGeom>
            </p:spPr>
          </p:pic>
        </p:grpSp>
        <p:sp>
          <p:nvSpPr>
            <p:cNvPr id="39" name="Rectangle: Single Corner Rounded 25">
              <a:extLst>
                <a:ext uri="{FF2B5EF4-FFF2-40B4-BE49-F238E27FC236}">
                  <a16:creationId xmlns:a16="http://schemas.microsoft.com/office/drawing/2014/main" id="{3A4C9449-2A1F-4468-8078-01AE43A76C06}"/>
                </a:ext>
              </a:extLst>
            </p:cNvPr>
            <p:cNvSpPr/>
            <p:nvPr/>
          </p:nvSpPr>
          <p:spPr>
            <a:xfrm>
              <a:off x="2827443" y="3497615"/>
              <a:ext cx="1900553" cy="1009844"/>
            </a:xfrm>
            <a:prstGeom prst="round1Rect">
              <a:avLst/>
            </a:prstGeom>
            <a:noFill/>
            <a:ln>
              <a:noFill/>
              <a:prstDash val="lgDash"/>
            </a:ln>
          </p:spPr>
          <p:txBody>
            <a:bodyPr rot="0" spcFirstLastPara="0" vertOverflow="overflow" horzOverflow="overflow" vert="horz" wrap="square" lIns="39957" tIns="19979" rIns="39957" bIns="19979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787"/>
                </a:spcAft>
              </a:pP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Реестр организаций, образующих </a:t>
              </a:r>
              <a:b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инфраструктуру </a:t>
              </a:r>
              <a:b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поддержки МСП, </a:t>
              </a:r>
              <a:b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приведен на сайте </a:t>
              </a:r>
              <a:b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АО «Корпорация</a:t>
              </a:r>
              <a:b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МСП»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891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2828">
            <a:off x="1791375" y="5555590"/>
            <a:ext cx="1329627" cy="133248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848122" y="-1"/>
            <a:ext cx="2485850" cy="3867997"/>
          </a:xfrm>
          <a:custGeom>
            <a:avLst/>
            <a:gdLst>
              <a:gd name="connsiteX0" fmla="*/ 0 w 2667459"/>
              <a:gd name="connsiteY0" fmla="*/ 0 h 5818909"/>
              <a:gd name="connsiteX1" fmla="*/ 2667459 w 2667459"/>
              <a:gd name="connsiteY1" fmla="*/ 0 h 5818909"/>
              <a:gd name="connsiteX2" fmla="*/ 2667459 w 2667459"/>
              <a:gd name="connsiteY2" fmla="*/ 5818909 h 5818909"/>
              <a:gd name="connsiteX3" fmla="*/ 0 w 2667459"/>
              <a:gd name="connsiteY3" fmla="*/ 5818909 h 5818909"/>
              <a:gd name="connsiteX4" fmla="*/ 0 w 2667459"/>
              <a:gd name="connsiteY4" fmla="*/ 0 h 5818909"/>
              <a:gd name="connsiteX0" fmla="*/ 0 w 2667459"/>
              <a:gd name="connsiteY0" fmla="*/ 12032 h 5830941"/>
              <a:gd name="connsiteX1" fmla="*/ 1129756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2032 h 5830941"/>
              <a:gd name="connsiteX0" fmla="*/ 0 w 2667459"/>
              <a:gd name="connsiteY0" fmla="*/ 1792706 h 5830941"/>
              <a:gd name="connsiteX1" fmla="*/ 1129756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49352 w 2667459"/>
              <a:gd name="connsiteY2" fmla="*/ 2979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22192 w 2667459"/>
              <a:gd name="connsiteY2" fmla="*/ 2979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22344"/>
              <a:gd name="connsiteY0" fmla="*/ 1792706 h 5830941"/>
              <a:gd name="connsiteX1" fmla="*/ 1045535 w 2622344"/>
              <a:gd name="connsiteY1" fmla="*/ 0 h 5830941"/>
              <a:gd name="connsiteX2" fmla="*/ 2622192 w 2622344"/>
              <a:gd name="connsiteY2" fmla="*/ 2979 h 5830941"/>
              <a:gd name="connsiteX3" fmla="*/ 2459230 w 2622344"/>
              <a:gd name="connsiteY3" fmla="*/ 5812834 h 5830941"/>
              <a:gd name="connsiteX4" fmla="*/ 0 w 2622344"/>
              <a:gd name="connsiteY4" fmla="*/ 5830941 h 5830941"/>
              <a:gd name="connsiteX5" fmla="*/ 0 w 2622344"/>
              <a:gd name="connsiteY5" fmla="*/ 1792706 h 5830941"/>
              <a:gd name="connsiteX0" fmla="*/ 0 w 2622352"/>
              <a:gd name="connsiteY0" fmla="*/ 1792706 h 5839995"/>
              <a:gd name="connsiteX1" fmla="*/ 1045535 w 2622352"/>
              <a:gd name="connsiteY1" fmla="*/ 0 h 5839995"/>
              <a:gd name="connsiteX2" fmla="*/ 2622192 w 2622352"/>
              <a:gd name="connsiteY2" fmla="*/ 2979 h 5839995"/>
              <a:gd name="connsiteX3" fmla="*/ 2468283 w 2622352"/>
              <a:gd name="connsiteY3" fmla="*/ 5839995 h 5839995"/>
              <a:gd name="connsiteX4" fmla="*/ 0 w 2622352"/>
              <a:gd name="connsiteY4" fmla="*/ 5830941 h 5839995"/>
              <a:gd name="connsiteX5" fmla="*/ 0 w 2622352"/>
              <a:gd name="connsiteY5" fmla="*/ 1792706 h 5839995"/>
              <a:gd name="connsiteX0" fmla="*/ 0 w 2468283"/>
              <a:gd name="connsiteY0" fmla="*/ 1792706 h 5839995"/>
              <a:gd name="connsiteX1" fmla="*/ 1045535 w 2468283"/>
              <a:gd name="connsiteY1" fmla="*/ 0 h 5839995"/>
              <a:gd name="connsiteX2" fmla="*/ 2305321 w 2468283"/>
              <a:gd name="connsiteY2" fmla="*/ 2979 h 5839995"/>
              <a:gd name="connsiteX3" fmla="*/ 2468283 w 2468283"/>
              <a:gd name="connsiteY3" fmla="*/ 5839995 h 5839995"/>
              <a:gd name="connsiteX4" fmla="*/ 0 w 2468283"/>
              <a:gd name="connsiteY4" fmla="*/ 5830941 h 5839995"/>
              <a:gd name="connsiteX5" fmla="*/ 0 w 2468283"/>
              <a:gd name="connsiteY5" fmla="*/ 1792706 h 5839995"/>
              <a:gd name="connsiteX0" fmla="*/ 0 w 2487192"/>
              <a:gd name="connsiteY0" fmla="*/ 1792706 h 5839995"/>
              <a:gd name="connsiteX1" fmla="*/ 1045535 w 2487192"/>
              <a:gd name="connsiteY1" fmla="*/ 0 h 5839995"/>
              <a:gd name="connsiteX2" fmla="*/ 2486390 w 2487192"/>
              <a:gd name="connsiteY2" fmla="*/ 2979 h 5839995"/>
              <a:gd name="connsiteX3" fmla="*/ 2468283 w 2487192"/>
              <a:gd name="connsiteY3" fmla="*/ 5839995 h 5839995"/>
              <a:gd name="connsiteX4" fmla="*/ 0 w 2487192"/>
              <a:gd name="connsiteY4" fmla="*/ 5830941 h 5839995"/>
              <a:gd name="connsiteX5" fmla="*/ 0 w 2487192"/>
              <a:gd name="connsiteY5" fmla="*/ 1792706 h 5839995"/>
              <a:gd name="connsiteX0" fmla="*/ 0 w 2487192"/>
              <a:gd name="connsiteY0" fmla="*/ 1792706 h 5839995"/>
              <a:gd name="connsiteX1" fmla="*/ 1045535 w 2487192"/>
              <a:gd name="connsiteY1" fmla="*/ 0 h 5839995"/>
              <a:gd name="connsiteX2" fmla="*/ 2486390 w 2487192"/>
              <a:gd name="connsiteY2" fmla="*/ 2979 h 5839995"/>
              <a:gd name="connsiteX3" fmla="*/ 2468283 w 2487192"/>
              <a:gd name="connsiteY3" fmla="*/ 5839995 h 5839995"/>
              <a:gd name="connsiteX4" fmla="*/ 0 w 2487192"/>
              <a:gd name="connsiteY4" fmla="*/ 5830941 h 5839995"/>
              <a:gd name="connsiteX5" fmla="*/ 0 w 2487192"/>
              <a:gd name="connsiteY5" fmla="*/ 1792706 h 5839995"/>
              <a:gd name="connsiteX0" fmla="*/ 0 w 2478433"/>
              <a:gd name="connsiteY0" fmla="*/ 1792706 h 5839995"/>
              <a:gd name="connsiteX1" fmla="*/ 1045535 w 2478433"/>
              <a:gd name="connsiteY1" fmla="*/ 0 h 5839995"/>
              <a:gd name="connsiteX2" fmla="*/ 2477337 w 2478433"/>
              <a:gd name="connsiteY2" fmla="*/ 2979 h 5839995"/>
              <a:gd name="connsiteX3" fmla="*/ 2468283 w 2478433"/>
              <a:gd name="connsiteY3" fmla="*/ 5839995 h 5839995"/>
              <a:gd name="connsiteX4" fmla="*/ 0 w 2478433"/>
              <a:gd name="connsiteY4" fmla="*/ 5830941 h 5839995"/>
              <a:gd name="connsiteX5" fmla="*/ 0 w 2478433"/>
              <a:gd name="connsiteY5" fmla="*/ 1792706 h 5839995"/>
              <a:gd name="connsiteX0" fmla="*/ 12031 w 2490464"/>
              <a:gd name="connsiteY0" fmla="*/ 1792706 h 5839995"/>
              <a:gd name="connsiteX1" fmla="*/ 1057566 w 2490464"/>
              <a:gd name="connsiteY1" fmla="*/ 0 h 5839995"/>
              <a:gd name="connsiteX2" fmla="*/ 2489368 w 2490464"/>
              <a:gd name="connsiteY2" fmla="*/ 2979 h 5839995"/>
              <a:gd name="connsiteX3" fmla="*/ 2480314 w 2490464"/>
              <a:gd name="connsiteY3" fmla="*/ 5839995 h 5839995"/>
              <a:gd name="connsiteX4" fmla="*/ 0 w 2490464"/>
              <a:gd name="connsiteY4" fmla="*/ 5469993 h 5839995"/>
              <a:gd name="connsiteX5" fmla="*/ 12031 w 2490464"/>
              <a:gd name="connsiteY5" fmla="*/ 1792706 h 5839995"/>
              <a:gd name="connsiteX0" fmla="*/ 12031 w 2492346"/>
              <a:gd name="connsiteY0" fmla="*/ 1792706 h 5491079"/>
              <a:gd name="connsiteX1" fmla="*/ 1057566 w 2492346"/>
              <a:gd name="connsiteY1" fmla="*/ 0 h 5491079"/>
              <a:gd name="connsiteX2" fmla="*/ 2489368 w 2492346"/>
              <a:gd name="connsiteY2" fmla="*/ 2979 h 5491079"/>
              <a:gd name="connsiteX3" fmla="*/ 2492346 w 2492346"/>
              <a:gd name="connsiteY3" fmla="*/ 5491079 h 5491079"/>
              <a:gd name="connsiteX4" fmla="*/ 0 w 2492346"/>
              <a:gd name="connsiteY4" fmla="*/ 5469993 h 5491079"/>
              <a:gd name="connsiteX5" fmla="*/ 12031 w 2492346"/>
              <a:gd name="connsiteY5" fmla="*/ 1792706 h 5491079"/>
              <a:gd name="connsiteX0" fmla="*/ 12031 w 2490464"/>
              <a:gd name="connsiteY0" fmla="*/ 1792706 h 5479047"/>
              <a:gd name="connsiteX1" fmla="*/ 1057566 w 2490464"/>
              <a:gd name="connsiteY1" fmla="*/ 0 h 5479047"/>
              <a:gd name="connsiteX2" fmla="*/ 2489368 w 2490464"/>
              <a:gd name="connsiteY2" fmla="*/ 2979 h 5479047"/>
              <a:gd name="connsiteX3" fmla="*/ 2480314 w 2490464"/>
              <a:gd name="connsiteY3" fmla="*/ 5479047 h 5479047"/>
              <a:gd name="connsiteX4" fmla="*/ 0 w 2490464"/>
              <a:gd name="connsiteY4" fmla="*/ 5469993 h 5479047"/>
              <a:gd name="connsiteX5" fmla="*/ 12031 w 2490464"/>
              <a:gd name="connsiteY5" fmla="*/ 1792706 h 5479047"/>
              <a:gd name="connsiteX0" fmla="*/ 12031 w 2490464"/>
              <a:gd name="connsiteY0" fmla="*/ 1792706 h 5469993"/>
              <a:gd name="connsiteX1" fmla="*/ 1057566 w 2490464"/>
              <a:gd name="connsiteY1" fmla="*/ 0 h 5469993"/>
              <a:gd name="connsiteX2" fmla="*/ 2489368 w 2490464"/>
              <a:gd name="connsiteY2" fmla="*/ 2979 h 5469993"/>
              <a:gd name="connsiteX3" fmla="*/ 2480314 w 2490464"/>
              <a:gd name="connsiteY3" fmla="*/ 5442952 h 5469993"/>
              <a:gd name="connsiteX4" fmla="*/ 0 w 2490464"/>
              <a:gd name="connsiteY4" fmla="*/ 5469993 h 5469993"/>
              <a:gd name="connsiteX5" fmla="*/ 12031 w 2490464"/>
              <a:gd name="connsiteY5" fmla="*/ 1792706 h 5469993"/>
              <a:gd name="connsiteX0" fmla="*/ 12031 w 2490464"/>
              <a:gd name="connsiteY0" fmla="*/ 1792706 h 5469993"/>
              <a:gd name="connsiteX1" fmla="*/ 1057566 w 2490464"/>
              <a:gd name="connsiteY1" fmla="*/ 0 h 5469993"/>
              <a:gd name="connsiteX2" fmla="*/ 2489368 w 2490464"/>
              <a:gd name="connsiteY2" fmla="*/ 2979 h 5469993"/>
              <a:gd name="connsiteX3" fmla="*/ 2480314 w 2490464"/>
              <a:gd name="connsiteY3" fmla="*/ 5467015 h 5469993"/>
              <a:gd name="connsiteX4" fmla="*/ 0 w 2490464"/>
              <a:gd name="connsiteY4" fmla="*/ 5469993 h 5469993"/>
              <a:gd name="connsiteX5" fmla="*/ 12031 w 2490464"/>
              <a:gd name="connsiteY5" fmla="*/ 1792706 h 5469993"/>
              <a:gd name="connsiteX0" fmla="*/ 12031 w 2490464"/>
              <a:gd name="connsiteY0" fmla="*/ 1792706 h 5469993"/>
              <a:gd name="connsiteX1" fmla="*/ 1057566 w 2490464"/>
              <a:gd name="connsiteY1" fmla="*/ 0 h 5469993"/>
              <a:gd name="connsiteX2" fmla="*/ 2489368 w 2490464"/>
              <a:gd name="connsiteY2" fmla="*/ 2979 h 5469993"/>
              <a:gd name="connsiteX3" fmla="*/ 2480314 w 2490464"/>
              <a:gd name="connsiteY3" fmla="*/ 5069973 h 5469993"/>
              <a:gd name="connsiteX4" fmla="*/ 0 w 2490464"/>
              <a:gd name="connsiteY4" fmla="*/ 5469993 h 5469993"/>
              <a:gd name="connsiteX5" fmla="*/ 12031 w 2490464"/>
              <a:gd name="connsiteY5" fmla="*/ 1792706 h 5469993"/>
              <a:gd name="connsiteX0" fmla="*/ 12031 w 2490464"/>
              <a:gd name="connsiteY0" fmla="*/ 1792706 h 5069973"/>
              <a:gd name="connsiteX1" fmla="*/ 1057566 w 2490464"/>
              <a:gd name="connsiteY1" fmla="*/ 0 h 5069973"/>
              <a:gd name="connsiteX2" fmla="*/ 2489368 w 2490464"/>
              <a:gd name="connsiteY2" fmla="*/ 2979 h 5069973"/>
              <a:gd name="connsiteX3" fmla="*/ 2480314 w 2490464"/>
              <a:gd name="connsiteY3" fmla="*/ 5069973 h 5069973"/>
              <a:gd name="connsiteX4" fmla="*/ 0 w 2490464"/>
              <a:gd name="connsiteY4" fmla="*/ 5060920 h 5069973"/>
              <a:gd name="connsiteX5" fmla="*/ 12031 w 2490464"/>
              <a:gd name="connsiteY5" fmla="*/ 1792706 h 5069973"/>
              <a:gd name="connsiteX0" fmla="*/ 24062 w 2502495"/>
              <a:gd name="connsiteY0" fmla="*/ 1792706 h 5084983"/>
              <a:gd name="connsiteX1" fmla="*/ 1069597 w 2502495"/>
              <a:gd name="connsiteY1" fmla="*/ 0 h 5084983"/>
              <a:gd name="connsiteX2" fmla="*/ 2501399 w 2502495"/>
              <a:gd name="connsiteY2" fmla="*/ 2979 h 5084983"/>
              <a:gd name="connsiteX3" fmla="*/ 2492345 w 2502495"/>
              <a:gd name="connsiteY3" fmla="*/ 5069973 h 5084983"/>
              <a:gd name="connsiteX4" fmla="*/ 0 w 2502495"/>
              <a:gd name="connsiteY4" fmla="*/ 5084983 h 5084983"/>
              <a:gd name="connsiteX5" fmla="*/ 24062 w 2502495"/>
              <a:gd name="connsiteY5" fmla="*/ 1792706 h 5084983"/>
              <a:gd name="connsiteX0" fmla="*/ 24062 w 2502495"/>
              <a:gd name="connsiteY0" fmla="*/ 1792706 h 5069973"/>
              <a:gd name="connsiteX1" fmla="*/ 1069597 w 2502495"/>
              <a:gd name="connsiteY1" fmla="*/ 0 h 5069973"/>
              <a:gd name="connsiteX2" fmla="*/ 2501399 w 2502495"/>
              <a:gd name="connsiteY2" fmla="*/ 2979 h 5069973"/>
              <a:gd name="connsiteX3" fmla="*/ 2492345 w 2502495"/>
              <a:gd name="connsiteY3" fmla="*/ 5069973 h 5069973"/>
              <a:gd name="connsiteX4" fmla="*/ 0 w 2502495"/>
              <a:gd name="connsiteY4" fmla="*/ 5060920 h 5069973"/>
              <a:gd name="connsiteX5" fmla="*/ 24062 w 2502495"/>
              <a:gd name="connsiteY5" fmla="*/ 1792706 h 5069973"/>
              <a:gd name="connsiteX0" fmla="*/ 24062 w 2502495"/>
              <a:gd name="connsiteY0" fmla="*/ 1792706 h 5084983"/>
              <a:gd name="connsiteX1" fmla="*/ 1069597 w 2502495"/>
              <a:gd name="connsiteY1" fmla="*/ 0 h 5084983"/>
              <a:gd name="connsiteX2" fmla="*/ 2501399 w 2502495"/>
              <a:gd name="connsiteY2" fmla="*/ 2979 h 5084983"/>
              <a:gd name="connsiteX3" fmla="*/ 2492345 w 2502495"/>
              <a:gd name="connsiteY3" fmla="*/ 5069973 h 5084983"/>
              <a:gd name="connsiteX4" fmla="*/ 0 w 2502495"/>
              <a:gd name="connsiteY4" fmla="*/ 5084983 h 5084983"/>
              <a:gd name="connsiteX5" fmla="*/ 24062 w 2502495"/>
              <a:gd name="connsiteY5" fmla="*/ 1792706 h 5084983"/>
              <a:gd name="connsiteX0" fmla="*/ 12030 w 2490463"/>
              <a:gd name="connsiteY0" fmla="*/ 1792706 h 5072951"/>
              <a:gd name="connsiteX1" fmla="*/ 1057565 w 2490463"/>
              <a:gd name="connsiteY1" fmla="*/ 0 h 5072951"/>
              <a:gd name="connsiteX2" fmla="*/ 2489367 w 2490463"/>
              <a:gd name="connsiteY2" fmla="*/ 2979 h 5072951"/>
              <a:gd name="connsiteX3" fmla="*/ 2480313 w 2490463"/>
              <a:gd name="connsiteY3" fmla="*/ 5069973 h 5072951"/>
              <a:gd name="connsiteX4" fmla="*/ 0 w 2490463"/>
              <a:gd name="connsiteY4" fmla="*/ 5072951 h 5072951"/>
              <a:gd name="connsiteX5" fmla="*/ 12030 w 2490463"/>
              <a:gd name="connsiteY5" fmla="*/ 1792706 h 5072951"/>
              <a:gd name="connsiteX0" fmla="*/ 12030 w 2491109"/>
              <a:gd name="connsiteY0" fmla="*/ 1792706 h 5072951"/>
              <a:gd name="connsiteX1" fmla="*/ 1057565 w 2491109"/>
              <a:gd name="connsiteY1" fmla="*/ 0 h 5072951"/>
              <a:gd name="connsiteX2" fmla="*/ 2489367 w 2491109"/>
              <a:gd name="connsiteY2" fmla="*/ 2979 h 5072951"/>
              <a:gd name="connsiteX3" fmla="*/ 2489367 w 2491109"/>
              <a:gd name="connsiteY3" fmla="*/ 4590139 h 5072951"/>
              <a:gd name="connsiteX4" fmla="*/ 0 w 2491109"/>
              <a:gd name="connsiteY4" fmla="*/ 5072951 h 5072951"/>
              <a:gd name="connsiteX5" fmla="*/ 12030 w 2491109"/>
              <a:gd name="connsiteY5" fmla="*/ 1792706 h 5072951"/>
              <a:gd name="connsiteX0" fmla="*/ 12030 w 2491109"/>
              <a:gd name="connsiteY0" fmla="*/ 1792706 h 4590139"/>
              <a:gd name="connsiteX1" fmla="*/ 1057565 w 2491109"/>
              <a:gd name="connsiteY1" fmla="*/ 0 h 4590139"/>
              <a:gd name="connsiteX2" fmla="*/ 2489367 w 2491109"/>
              <a:gd name="connsiteY2" fmla="*/ 2979 h 4590139"/>
              <a:gd name="connsiteX3" fmla="*/ 2489367 w 2491109"/>
              <a:gd name="connsiteY3" fmla="*/ 4590139 h 4590139"/>
              <a:gd name="connsiteX4" fmla="*/ 0 w 2491109"/>
              <a:gd name="connsiteY4" fmla="*/ 4584064 h 4590139"/>
              <a:gd name="connsiteX5" fmla="*/ 12030 w 2491109"/>
              <a:gd name="connsiteY5" fmla="*/ 1792706 h 4590139"/>
              <a:gd name="connsiteX0" fmla="*/ 21084 w 2500163"/>
              <a:gd name="connsiteY0" fmla="*/ 1792706 h 4611224"/>
              <a:gd name="connsiteX1" fmla="*/ 1066619 w 2500163"/>
              <a:gd name="connsiteY1" fmla="*/ 0 h 4611224"/>
              <a:gd name="connsiteX2" fmla="*/ 2498421 w 2500163"/>
              <a:gd name="connsiteY2" fmla="*/ 2979 h 4611224"/>
              <a:gd name="connsiteX3" fmla="*/ 2498421 w 2500163"/>
              <a:gd name="connsiteY3" fmla="*/ 4590139 h 4611224"/>
              <a:gd name="connsiteX4" fmla="*/ 0 w 2500163"/>
              <a:gd name="connsiteY4" fmla="*/ 4611224 h 4611224"/>
              <a:gd name="connsiteX5" fmla="*/ 21084 w 2500163"/>
              <a:gd name="connsiteY5" fmla="*/ 1792706 h 4611224"/>
              <a:gd name="connsiteX0" fmla="*/ 21084 w 2500163"/>
              <a:gd name="connsiteY0" fmla="*/ 1792706 h 4611224"/>
              <a:gd name="connsiteX1" fmla="*/ 1066619 w 2500163"/>
              <a:gd name="connsiteY1" fmla="*/ 0 h 4611224"/>
              <a:gd name="connsiteX2" fmla="*/ 2498421 w 2500163"/>
              <a:gd name="connsiteY2" fmla="*/ 2979 h 4611224"/>
              <a:gd name="connsiteX3" fmla="*/ 2498421 w 2500163"/>
              <a:gd name="connsiteY3" fmla="*/ 4590139 h 4611224"/>
              <a:gd name="connsiteX4" fmla="*/ 0 w 2500163"/>
              <a:gd name="connsiteY4" fmla="*/ 4611224 h 4611224"/>
              <a:gd name="connsiteX5" fmla="*/ 21084 w 2500163"/>
              <a:gd name="connsiteY5" fmla="*/ 1792706 h 4611224"/>
              <a:gd name="connsiteX0" fmla="*/ 21084 w 2499332"/>
              <a:gd name="connsiteY0" fmla="*/ 1792706 h 4611224"/>
              <a:gd name="connsiteX1" fmla="*/ 1066619 w 2499332"/>
              <a:gd name="connsiteY1" fmla="*/ 0 h 4611224"/>
              <a:gd name="connsiteX2" fmla="*/ 2498421 w 2499332"/>
              <a:gd name="connsiteY2" fmla="*/ 2979 h 4611224"/>
              <a:gd name="connsiteX3" fmla="*/ 2484354 w 2499332"/>
              <a:gd name="connsiteY3" fmla="*/ 4477597 h 4611224"/>
              <a:gd name="connsiteX4" fmla="*/ 0 w 2499332"/>
              <a:gd name="connsiteY4" fmla="*/ 4611224 h 4611224"/>
              <a:gd name="connsiteX5" fmla="*/ 21084 w 2499332"/>
              <a:gd name="connsiteY5" fmla="*/ 1792706 h 4611224"/>
              <a:gd name="connsiteX0" fmla="*/ 21084 w 2505455"/>
              <a:gd name="connsiteY0" fmla="*/ 1792706 h 4611224"/>
              <a:gd name="connsiteX1" fmla="*/ 1066619 w 2505455"/>
              <a:gd name="connsiteY1" fmla="*/ 0 h 4611224"/>
              <a:gd name="connsiteX2" fmla="*/ 2498421 w 2505455"/>
              <a:gd name="connsiteY2" fmla="*/ 2979 h 4611224"/>
              <a:gd name="connsiteX3" fmla="*/ 2505455 w 2505455"/>
              <a:gd name="connsiteY3" fmla="*/ 4477597 h 4611224"/>
              <a:gd name="connsiteX4" fmla="*/ 0 w 2505455"/>
              <a:gd name="connsiteY4" fmla="*/ 4611224 h 4611224"/>
              <a:gd name="connsiteX5" fmla="*/ 21084 w 2505455"/>
              <a:gd name="connsiteY5" fmla="*/ 1792706 h 4611224"/>
              <a:gd name="connsiteX0" fmla="*/ 7016 w 2491387"/>
              <a:gd name="connsiteY0" fmla="*/ 1792706 h 4477597"/>
              <a:gd name="connsiteX1" fmla="*/ 1052551 w 2491387"/>
              <a:gd name="connsiteY1" fmla="*/ 0 h 4477597"/>
              <a:gd name="connsiteX2" fmla="*/ 2484353 w 2491387"/>
              <a:gd name="connsiteY2" fmla="*/ 2979 h 4477597"/>
              <a:gd name="connsiteX3" fmla="*/ 2491387 w 2491387"/>
              <a:gd name="connsiteY3" fmla="*/ 4477597 h 4477597"/>
              <a:gd name="connsiteX4" fmla="*/ 0 w 2491387"/>
              <a:gd name="connsiteY4" fmla="*/ 4477581 h 4477597"/>
              <a:gd name="connsiteX5" fmla="*/ 7016 w 2491387"/>
              <a:gd name="connsiteY5" fmla="*/ 1792706 h 4477597"/>
              <a:gd name="connsiteX0" fmla="*/ 7016 w 2491387"/>
              <a:gd name="connsiteY0" fmla="*/ 1792706 h 4477597"/>
              <a:gd name="connsiteX1" fmla="*/ 1052551 w 2491387"/>
              <a:gd name="connsiteY1" fmla="*/ 0 h 4477597"/>
              <a:gd name="connsiteX2" fmla="*/ 2484353 w 2491387"/>
              <a:gd name="connsiteY2" fmla="*/ 2979 h 4477597"/>
              <a:gd name="connsiteX3" fmla="*/ 2491387 w 2491387"/>
              <a:gd name="connsiteY3" fmla="*/ 4477597 h 4477597"/>
              <a:gd name="connsiteX4" fmla="*/ 0 w 2491387"/>
              <a:gd name="connsiteY4" fmla="*/ 3867981 h 4477597"/>
              <a:gd name="connsiteX5" fmla="*/ 7016 w 2491387"/>
              <a:gd name="connsiteY5" fmla="*/ 1792706 h 4477597"/>
              <a:gd name="connsiteX0" fmla="*/ 7016 w 2491387"/>
              <a:gd name="connsiteY0" fmla="*/ 1792706 h 3877522"/>
              <a:gd name="connsiteX1" fmla="*/ 1052551 w 2491387"/>
              <a:gd name="connsiteY1" fmla="*/ 0 h 3877522"/>
              <a:gd name="connsiteX2" fmla="*/ 2484353 w 2491387"/>
              <a:gd name="connsiteY2" fmla="*/ 2979 h 3877522"/>
              <a:gd name="connsiteX3" fmla="*/ 2491387 w 2491387"/>
              <a:gd name="connsiteY3" fmla="*/ 3877522 h 3877522"/>
              <a:gd name="connsiteX4" fmla="*/ 0 w 2491387"/>
              <a:gd name="connsiteY4" fmla="*/ 3867981 h 3877522"/>
              <a:gd name="connsiteX5" fmla="*/ 7016 w 2491387"/>
              <a:gd name="connsiteY5" fmla="*/ 1792706 h 3877522"/>
              <a:gd name="connsiteX0" fmla="*/ 7016 w 2485850"/>
              <a:gd name="connsiteY0" fmla="*/ 1792706 h 3867997"/>
              <a:gd name="connsiteX1" fmla="*/ 1052551 w 2485850"/>
              <a:gd name="connsiteY1" fmla="*/ 0 h 3867997"/>
              <a:gd name="connsiteX2" fmla="*/ 2484353 w 2485850"/>
              <a:gd name="connsiteY2" fmla="*/ 2979 h 3867997"/>
              <a:gd name="connsiteX3" fmla="*/ 2481862 w 2485850"/>
              <a:gd name="connsiteY3" fmla="*/ 3867997 h 3867997"/>
              <a:gd name="connsiteX4" fmla="*/ 0 w 2485850"/>
              <a:gd name="connsiteY4" fmla="*/ 3867981 h 3867997"/>
              <a:gd name="connsiteX5" fmla="*/ 7016 w 2485850"/>
              <a:gd name="connsiteY5" fmla="*/ 1792706 h 386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5850" h="3867997">
                <a:moveTo>
                  <a:pt x="7016" y="1792706"/>
                </a:moveTo>
                <a:lnTo>
                  <a:pt x="1052551" y="0"/>
                </a:lnTo>
                <a:lnTo>
                  <a:pt x="2484353" y="2979"/>
                </a:lnTo>
                <a:cubicBezTo>
                  <a:pt x="2490389" y="1945633"/>
                  <a:pt x="2475826" y="1925343"/>
                  <a:pt x="2481862" y="3867997"/>
                </a:cubicBezTo>
                <a:lnTo>
                  <a:pt x="0" y="3867981"/>
                </a:lnTo>
                <a:cubicBezTo>
                  <a:pt x="4010" y="2642219"/>
                  <a:pt x="3006" y="3018468"/>
                  <a:pt x="7016" y="1792706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Group 5"/>
          <p:cNvGrpSpPr>
            <a:grpSpLocks noChangeAspect="1"/>
          </p:cNvGrpSpPr>
          <p:nvPr/>
        </p:nvGrpSpPr>
        <p:grpSpPr bwMode="auto">
          <a:xfrm>
            <a:off x="-139701" y="-253335"/>
            <a:ext cx="5467351" cy="800101"/>
            <a:chOff x="-89" y="3894"/>
            <a:chExt cx="3444" cy="504"/>
          </a:xfrm>
        </p:grpSpPr>
        <p:sp>
          <p:nvSpPr>
            <p:cNvPr id="1024" name="AutoShape 4"/>
            <p:cNvSpPr>
              <a:spLocks noChangeAspect="1" noChangeArrowheads="1" noTextEdit="1"/>
            </p:cNvSpPr>
            <p:nvPr/>
          </p:nvSpPr>
          <p:spPr bwMode="auto">
            <a:xfrm>
              <a:off x="-89" y="3894"/>
              <a:ext cx="3356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" name="Freeform 7"/>
            <p:cNvSpPr>
              <a:spLocks/>
            </p:cNvSpPr>
            <p:nvPr/>
          </p:nvSpPr>
          <p:spPr bwMode="auto">
            <a:xfrm>
              <a:off x="0" y="4275"/>
              <a:ext cx="3355" cy="123"/>
            </a:xfrm>
            <a:custGeom>
              <a:avLst/>
              <a:gdLst>
                <a:gd name="T0" fmla="*/ 2196 w 2381"/>
                <a:gd name="T1" fmla="*/ 0 h 86"/>
                <a:gd name="T2" fmla="*/ 2191 w 2381"/>
                <a:gd name="T3" fmla="*/ 0 h 86"/>
                <a:gd name="T4" fmla="*/ 2156 w 2381"/>
                <a:gd name="T5" fmla="*/ 17 h 86"/>
                <a:gd name="T6" fmla="*/ 2107 w 2381"/>
                <a:gd name="T7" fmla="*/ 72 h 86"/>
                <a:gd name="T8" fmla="*/ 2104 w 2381"/>
                <a:gd name="T9" fmla="*/ 79 h 86"/>
                <a:gd name="T10" fmla="*/ 2100 w 2381"/>
                <a:gd name="T11" fmla="*/ 83 h 86"/>
                <a:gd name="T12" fmla="*/ 2094 w 2381"/>
                <a:gd name="T13" fmla="*/ 83 h 86"/>
                <a:gd name="T14" fmla="*/ 0 w 2381"/>
                <a:gd name="T15" fmla="*/ 83 h 86"/>
                <a:gd name="T16" fmla="*/ 0 w 2381"/>
                <a:gd name="T17" fmla="*/ 86 h 86"/>
                <a:gd name="T18" fmla="*/ 2381 w 2381"/>
                <a:gd name="T19" fmla="*/ 86 h 86"/>
                <a:gd name="T20" fmla="*/ 2381 w 2381"/>
                <a:gd name="T21" fmla="*/ 0 h 86"/>
                <a:gd name="T22" fmla="*/ 2196 w 2381"/>
                <a:gd name="T2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1" h="86">
                  <a:moveTo>
                    <a:pt x="2196" y="0"/>
                  </a:moveTo>
                  <a:cubicBezTo>
                    <a:pt x="2194" y="0"/>
                    <a:pt x="2193" y="0"/>
                    <a:pt x="2191" y="0"/>
                  </a:cubicBezTo>
                  <a:cubicBezTo>
                    <a:pt x="2177" y="2"/>
                    <a:pt x="2165" y="7"/>
                    <a:pt x="2156" y="17"/>
                  </a:cubicBezTo>
                  <a:cubicBezTo>
                    <a:pt x="2140" y="35"/>
                    <a:pt x="2123" y="54"/>
                    <a:pt x="2107" y="72"/>
                  </a:cubicBezTo>
                  <a:cubicBezTo>
                    <a:pt x="2105" y="74"/>
                    <a:pt x="2103" y="76"/>
                    <a:pt x="2104" y="79"/>
                  </a:cubicBezTo>
                  <a:cubicBezTo>
                    <a:pt x="2104" y="83"/>
                    <a:pt x="2103" y="83"/>
                    <a:pt x="2100" y="83"/>
                  </a:cubicBezTo>
                  <a:cubicBezTo>
                    <a:pt x="2098" y="83"/>
                    <a:pt x="2096" y="83"/>
                    <a:pt x="2094" y="83"/>
                  </a:cubicBezTo>
                  <a:cubicBezTo>
                    <a:pt x="1396" y="83"/>
                    <a:pt x="698" y="83"/>
                    <a:pt x="0" y="8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794" y="86"/>
                    <a:pt x="1587" y="86"/>
                    <a:pt x="2381" y="86"/>
                  </a:cubicBezTo>
                  <a:cubicBezTo>
                    <a:pt x="2381" y="0"/>
                    <a:pt x="2381" y="0"/>
                    <a:pt x="2381" y="0"/>
                  </a:cubicBezTo>
                  <a:cubicBezTo>
                    <a:pt x="2320" y="0"/>
                    <a:pt x="2258" y="0"/>
                    <a:pt x="2196" y="0"/>
                  </a:cubicBez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53"/>
          <a:stretch/>
        </p:blipFill>
        <p:spPr>
          <a:xfrm>
            <a:off x="7200389" y="582162"/>
            <a:ext cx="5327650" cy="291207"/>
          </a:xfrm>
          <a:prstGeom prst="rect">
            <a:avLst/>
          </a:prstGeom>
        </p:spPr>
      </p:pic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09A8C072-ABDD-44E4-A39B-41C3C9E48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33096" y="8114221"/>
            <a:ext cx="425303" cy="350800"/>
          </a:xfrm>
        </p:spPr>
        <p:txBody>
          <a:bodyPr/>
          <a:lstStyle/>
          <a:p>
            <a:fld id="{1BD1B7EA-F5D2-4488-80D0-F6195ACF024F}" type="slidenum">
              <a:rPr lang="ru-RU" sz="1000" smtClean="0"/>
              <a:t>5</a:t>
            </a:fld>
            <a:endParaRPr lang="ru-RU" sz="10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42726" y="339330"/>
            <a:ext cx="2896910" cy="2428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365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272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909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545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182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818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64553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91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A7A9AC"/>
                </a:solidFill>
                <a:latin typeface="Century Gothic" panose="020B0502020202020204" pitchFamily="34" charset="0"/>
              </a:rPr>
              <a:t>Как получить статус социального предприятия</a:t>
            </a:r>
            <a:endParaRPr lang="en-US" dirty="0">
              <a:solidFill>
                <a:srgbClr val="A7A9AC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6983413"/>
            <a:ext cx="5337244" cy="0"/>
          </a:xfrm>
          <a:prstGeom prst="line">
            <a:avLst/>
          </a:prstGeom>
          <a:ln w="38100">
            <a:solidFill>
              <a:srgbClr val="C0DD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7EB80C9-D3F5-4F7E-B3C8-458937137E2A}"/>
              </a:ext>
            </a:extLst>
          </p:cNvPr>
          <p:cNvSpPr txBox="1"/>
          <p:nvPr/>
        </p:nvSpPr>
        <p:spPr>
          <a:xfrm>
            <a:off x="449660" y="1357845"/>
            <a:ext cx="2484040" cy="268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87"/>
              </a:spcAft>
            </a:pPr>
            <a:r>
              <a:rPr lang="ru-RU" sz="1000" b="1" dirty="0">
                <a:latin typeface="Century Gothic" panose="020B0502020202020204" pitchFamily="34" charset="0"/>
              </a:rPr>
              <a:t>Категория 1: обеспечение занятости граждан, отнесенных к </a:t>
            </a:r>
            <a:br>
              <a:rPr lang="ru-RU" sz="1000" b="1" dirty="0">
                <a:latin typeface="Century Gothic" panose="020B0502020202020204" pitchFamily="34" charset="0"/>
              </a:rPr>
            </a:br>
            <a:r>
              <a:rPr lang="ru-RU" sz="1000" b="1" dirty="0">
                <a:latin typeface="Century Gothic" panose="020B0502020202020204" pitchFamily="34" charset="0"/>
              </a:rPr>
              <a:t>категориям социально </a:t>
            </a:r>
            <a:br>
              <a:rPr lang="ru-RU" sz="1000" b="1" dirty="0">
                <a:latin typeface="Century Gothic" panose="020B0502020202020204" pitchFamily="34" charset="0"/>
              </a:rPr>
            </a:br>
            <a:r>
              <a:rPr lang="ru-RU" sz="1000" b="1" dirty="0">
                <a:latin typeface="Century Gothic" panose="020B0502020202020204" pitchFamily="34" charset="0"/>
              </a:rPr>
              <a:t>уязвимых</a:t>
            </a:r>
          </a:p>
          <a:p>
            <a:pPr>
              <a:spcAft>
                <a:spcPts val="787"/>
              </a:spcAft>
            </a:pPr>
            <a:r>
              <a:rPr lang="ru-RU" sz="1000" b="1" dirty="0">
                <a:latin typeface="Century Gothic" panose="020B0502020202020204" pitchFamily="34" charset="0"/>
              </a:rPr>
              <a:t>Кому подходит данная </a:t>
            </a:r>
            <a:br>
              <a:rPr lang="ru-RU" sz="1000" b="1" dirty="0">
                <a:latin typeface="Century Gothic" panose="020B0502020202020204" pitchFamily="34" charset="0"/>
              </a:rPr>
            </a:br>
            <a:r>
              <a:rPr lang="ru-RU" sz="1000" b="1" dirty="0">
                <a:latin typeface="Century Gothic" panose="020B0502020202020204" pitchFamily="34" charset="0"/>
              </a:rPr>
              <a:t>категория?</a:t>
            </a:r>
          </a:p>
          <a:p>
            <a:pPr>
              <a:spcAft>
                <a:spcPts val="787"/>
              </a:spcAft>
            </a:pPr>
            <a:r>
              <a:rPr lang="ru-RU" sz="950" dirty="0">
                <a:latin typeface="Century Gothic" panose="020B0502020202020204" pitchFamily="34" charset="0"/>
              </a:rPr>
              <a:t>Заявителям, которые нанимают граждан, отнесенных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к категориям социально 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уязвимых </a:t>
            </a:r>
            <a:r>
              <a:rPr lang="ru-RU" sz="950" spc="-30" dirty="0">
                <a:latin typeface="Century Gothic" panose="020B0502020202020204" pitchFamily="34" charset="0"/>
              </a:rPr>
              <a:t>(перечень приведен на </a:t>
            </a:r>
            <a:br>
              <a:rPr lang="ru-RU" sz="950" spc="-30" dirty="0">
                <a:latin typeface="Century Gothic" panose="020B0502020202020204" pitchFamily="34" charset="0"/>
              </a:rPr>
            </a:br>
            <a:r>
              <a:rPr lang="ru-RU" sz="950" spc="-30" dirty="0">
                <a:latin typeface="Century Gothic" panose="020B0502020202020204" pitchFamily="34" charset="0"/>
              </a:rPr>
              <a:t>стр. 3)</a:t>
            </a:r>
            <a:r>
              <a:rPr lang="ru-RU" sz="950" dirty="0">
                <a:latin typeface="Century Gothic" panose="020B0502020202020204" pitchFamily="34" charset="0"/>
              </a:rPr>
              <a:t>, при необходимости 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создавая для них особые условия, 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что позволяет таким гражданам участвовать в трудовой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деятельности наравне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с другими членами общества</a:t>
            </a:r>
            <a:endParaRPr lang="ru-RU" sz="950" b="1" dirty="0">
              <a:latin typeface="Century Gothic" panose="020B0502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800506" y="1912370"/>
            <a:ext cx="2214349" cy="1763228"/>
          </a:xfrm>
          <a:prstGeom prst="rect">
            <a:avLst/>
          </a:prstGeom>
          <a:solidFill>
            <a:srgbClr val="74B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75B9A9F-A947-4B09-8E19-A7A7DE7784A2}"/>
              </a:ext>
            </a:extLst>
          </p:cNvPr>
          <p:cNvSpPr txBox="1"/>
          <p:nvPr/>
        </p:nvSpPr>
        <p:spPr>
          <a:xfrm>
            <a:off x="2923040" y="1986576"/>
            <a:ext cx="19100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87"/>
              </a:spcAft>
            </a:pP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Перечень и порядок заполнения документов, которые должны представлять в Уполномоченный орган данные заявители, приведен в Методических материалах и брошюре для заявителей </a:t>
            </a:r>
            <a:b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категории 1</a:t>
            </a:r>
            <a:endParaRPr lang="ru-RU" sz="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7EB80C9-D3F5-4F7E-B3C8-458937137E2A}"/>
              </a:ext>
            </a:extLst>
          </p:cNvPr>
          <p:cNvSpPr txBox="1"/>
          <p:nvPr/>
        </p:nvSpPr>
        <p:spPr>
          <a:xfrm>
            <a:off x="2103251" y="4630065"/>
            <a:ext cx="24075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spcAft>
                <a:spcPts val="787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latin typeface="Century Gothic" panose="020B0502020202020204" pitchFamily="34" charset="0"/>
              </a:rPr>
              <a:t>Не менее 50% работников заявителя, с которыми оформлены трудовые отношения, являются гражданами, отнесенными к категориям социально уязвимых;</a:t>
            </a:r>
            <a:endParaRPr lang="ru-RU" sz="900" b="1" dirty="0">
              <a:latin typeface="Century Gothic" panose="020B0502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7EB80C9-D3F5-4F7E-B3C8-458937137E2A}"/>
              </a:ext>
            </a:extLst>
          </p:cNvPr>
          <p:cNvSpPr txBox="1"/>
          <p:nvPr/>
        </p:nvSpPr>
        <p:spPr>
          <a:xfrm>
            <a:off x="3100034" y="5829415"/>
            <a:ext cx="18452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spcAft>
                <a:spcPts val="787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latin typeface="Century Gothic" panose="020B0502020202020204" pitchFamily="34" charset="0"/>
              </a:rPr>
              <a:t>Доля расходов на оплату труда таких работников составляет не менее 25% расходов на оплату труда всех работников.</a:t>
            </a:r>
            <a:endParaRPr lang="ru-RU" sz="900" b="1" dirty="0">
              <a:latin typeface="Century Gothic" panose="020B0502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7EB80C9-D3F5-4F7E-B3C8-458937137E2A}"/>
              </a:ext>
            </a:extLst>
          </p:cNvPr>
          <p:cNvSpPr txBox="1"/>
          <p:nvPr/>
        </p:nvSpPr>
        <p:spPr>
          <a:xfrm>
            <a:off x="453163" y="4056270"/>
            <a:ext cx="4379933" cy="49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87"/>
              </a:spcAft>
            </a:pPr>
            <a:r>
              <a:rPr lang="ru-RU" sz="1000" b="1" dirty="0">
                <a:latin typeface="Century Gothic" panose="020B0502020202020204" pitchFamily="34" charset="0"/>
              </a:rPr>
              <a:t>Каким условиям должны соответствовать такие заявители? </a:t>
            </a:r>
          </a:p>
          <a:p>
            <a:pPr>
              <a:spcAft>
                <a:spcPts val="787"/>
              </a:spcAft>
            </a:pPr>
            <a:r>
              <a:rPr lang="ru-RU" sz="950" dirty="0">
                <a:latin typeface="Century Gothic" panose="020B0502020202020204" pitchFamily="34" charset="0"/>
              </a:rPr>
              <a:t>По итогам года, предшествующего году подачи заявки:</a:t>
            </a:r>
            <a:endParaRPr lang="ru-RU" sz="95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7733">
            <a:off x="583355" y="4611216"/>
            <a:ext cx="1651357" cy="16787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87EB80C9-D3F5-4F7E-B3C8-458937137E2A}"/>
              </a:ext>
            </a:extLst>
          </p:cNvPr>
          <p:cNvSpPr txBox="1"/>
          <p:nvPr/>
        </p:nvSpPr>
        <p:spPr>
          <a:xfrm>
            <a:off x="1430631" y="5125742"/>
            <a:ext cx="680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87"/>
              </a:spcAft>
            </a:pP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50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7EB80C9-D3F5-4F7E-B3C8-458937137E2A}"/>
              </a:ext>
            </a:extLst>
          </p:cNvPr>
          <p:cNvSpPr txBox="1"/>
          <p:nvPr/>
        </p:nvSpPr>
        <p:spPr>
          <a:xfrm>
            <a:off x="2405326" y="5635942"/>
            <a:ext cx="680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87"/>
              </a:spcAft>
            </a:pP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25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07" y="1060717"/>
            <a:ext cx="766356" cy="766356"/>
          </a:xfrm>
          <a:prstGeom prst="rect">
            <a:avLst/>
          </a:prstGeom>
        </p:spPr>
      </p:pic>
      <p:sp>
        <p:nvSpPr>
          <p:cNvPr id="60" name="Slide Number Placeholder 3">
            <a:extLst>
              <a:ext uri="{FF2B5EF4-FFF2-40B4-BE49-F238E27FC236}">
                <a16:creationId xmlns:a16="http://schemas.microsoft.com/office/drawing/2014/main" id="{09A8C072-ABDD-44E4-A39B-41C3C9E48729}"/>
              </a:ext>
            </a:extLst>
          </p:cNvPr>
          <p:cNvSpPr txBox="1">
            <a:spLocks/>
          </p:cNvSpPr>
          <p:nvPr/>
        </p:nvSpPr>
        <p:spPr>
          <a:xfrm>
            <a:off x="4640070" y="282417"/>
            <a:ext cx="425303" cy="35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D1B7EA-F5D2-4488-80D0-F6195ACF024F}" type="slidenum">
              <a:rPr lang="ru-RU" sz="1100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5</a:t>
            </a:fld>
            <a:endParaRPr lang="ru-RU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8F99C999-FBEE-40B6-BDCB-90811CBF3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136" y="824415"/>
            <a:ext cx="2833925" cy="334689"/>
          </a:xfrm>
        </p:spPr>
        <p:txBody>
          <a:bodyPr vert="horz" lIns="53277" tIns="26638" rIns="53277" bIns="26638" rtlCol="0" anchor="ctr">
            <a:no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ВЫБОР КАТЕГОРИИ СОЦИАЛЬНОГО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ПРЕДПРИЯТИЯ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028480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4814">
            <a:off x="1025157" y="5584668"/>
            <a:ext cx="1333045" cy="135506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848122" y="-1"/>
            <a:ext cx="2485850" cy="3867997"/>
          </a:xfrm>
          <a:custGeom>
            <a:avLst/>
            <a:gdLst>
              <a:gd name="connsiteX0" fmla="*/ 0 w 2667459"/>
              <a:gd name="connsiteY0" fmla="*/ 0 h 5818909"/>
              <a:gd name="connsiteX1" fmla="*/ 2667459 w 2667459"/>
              <a:gd name="connsiteY1" fmla="*/ 0 h 5818909"/>
              <a:gd name="connsiteX2" fmla="*/ 2667459 w 2667459"/>
              <a:gd name="connsiteY2" fmla="*/ 5818909 h 5818909"/>
              <a:gd name="connsiteX3" fmla="*/ 0 w 2667459"/>
              <a:gd name="connsiteY3" fmla="*/ 5818909 h 5818909"/>
              <a:gd name="connsiteX4" fmla="*/ 0 w 2667459"/>
              <a:gd name="connsiteY4" fmla="*/ 0 h 5818909"/>
              <a:gd name="connsiteX0" fmla="*/ 0 w 2667459"/>
              <a:gd name="connsiteY0" fmla="*/ 12032 h 5830941"/>
              <a:gd name="connsiteX1" fmla="*/ 1129756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2032 h 5830941"/>
              <a:gd name="connsiteX0" fmla="*/ 0 w 2667459"/>
              <a:gd name="connsiteY0" fmla="*/ 1792706 h 5830941"/>
              <a:gd name="connsiteX1" fmla="*/ 1129756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49352 w 2667459"/>
              <a:gd name="connsiteY2" fmla="*/ 2979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22192 w 2667459"/>
              <a:gd name="connsiteY2" fmla="*/ 2979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22344"/>
              <a:gd name="connsiteY0" fmla="*/ 1792706 h 5830941"/>
              <a:gd name="connsiteX1" fmla="*/ 1045535 w 2622344"/>
              <a:gd name="connsiteY1" fmla="*/ 0 h 5830941"/>
              <a:gd name="connsiteX2" fmla="*/ 2622192 w 2622344"/>
              <a:gd name="connsiteY2" fmla="*/ 2979 h 5830941"/>
              <a:gd name="connsiteX3" fmla="*/ 2459230 w 2622344"/>
              <a:gd name="connsiteY3" fmla="*/ 5812834 h 5830941"/>
              <a:gd name="connsiteX4" fmla="*/ 0 w 2622344"/>
              <a:gd name="connsiteY4" fmla="*/ 5830941 h 5830941"/>
              <a:gd name="connsiteX5" fmla="*/ 0 w 2622344"/>
              <a:gd name="connsiteY5" fmla="*/ 1792706 h 5830941"/>
              <a:gd name="connsiteX0" fmla="*/ 0 w 2622352"/>
              <a:gd name="connsiteY0" fmla="*/ 1792706 h 5839995"/>
              <a:gd name="connsiteX1" fmla="*/ 1045535 w 2622352"/>
              <a:gd name="connsiteY1" fmla="*/ 0 h 5839995"/>
              <a:gd name="connsiteX2" fmla="*/ 2622192 w 2622352"/>
              <a:gd name="connsiteY2" fmla="*/ 2979 h 5839995"/>
              <a:gd name="connsiteX3" fmla="*/ 2468283 w 2622352"/>
              <a:gd name="connsiteY3" fmla="*/ 5839995 h 5839995"/>
              <a:gd name="connsiteX4" fmla="*/ 0 w 2622352"/>
              <a:gd name="connsiteY4" fmla="*/ 5830941 h 5839995"/>
              <a:gd name="connsiteX5" fmla="*/ 0 w 2622352"/>
              <a:gd name="connsiteY5" fmla="*/ 1792706 h 5839995"/>
              <a:gd name="connsiteX0" fmla="*/ 0 w 2468283"/>
              <a:gd name="connsiteY0" fmla="*/ 1792706 h 5839995"/>
              <a:gd name="connsiteX1" fmla="*/ 1045535 w 2468283"/>
              <a:gd name="connsiteY1" fmla="*/ 0 h 5839995"/>
              <a:gd name="connsiteX2" fmla="*/ 2305321 w 2468283"/>
              <a:gd name="connsiteY2" fmla="*/ 2979 h 5839995"/>
              <a:gd name="connsiteX3" fmla="*/ 2468283 w 2468283"/>
              <a:gd name="connsiteY3" fmla="*/ 5839995 h 5839995"/>
              <a:gd name="connsiteX4" fmla="*/ 0 w 2468283"/>
              <a:gd name="connsiteY4" fmla="*/ 5830941 h 5839995"/>
              <a:gd name="connsiteX5" fmla="*/ 0 w 2468283"/>
              <a:gd name="connsiteY5" fmla="*/ 1792706 h 5839995"/>
              <a:gd name="connsiteX0" fmla="*/ 0 w 2487192"/>
              <a:gd name="connsiteY0" fmla="*/ 1792706 h 5839995"/>
              <a:gd name="connsiteX1" fmla="*/ 1045535 w 2487192"/>
              <a:gd name="connsiteY1" fmla="*/ 0 h 5839995"/>
              <a:gd name="connsiteX2" fmla="*/ 2486390 w 2487192"/>
              <a:gd name="connsiteY2" fmla="*/ 2979 h 5839995"/>
              <a:gd name="connsiteX3" fmla="*/ 2468283 w 2487192"/>
              <a:gd name="connsiteY3" fmla="*/ 5839995 h 5839995"/>
              <a:gd name="connsiteX4" fmla="*/ 0 w 2487192"/>
              <a:gd name="connsiteY4" fmla="*/ 5830941 h 5839995"/>
              <a:gd name="connsiteX5" fmla="*/ 0 w 2487192"/>
              <a:gd name="connsiteY5" fmla="*/ 1792706 h 5839995"/>
              <a:gd name="connsiteX0" fmla="*/ 0 w 2487192"/>
              <a:gd name="connsiteY0" fmla="*/ 1792706 h 5839995"/>
              <a:gd name="connsiteX1" fmla="*/ 1045535 w 2487192"/>
              <a:gd name="connsiteY1" fmla="*/ 0 h 5839995"/>
              <a:gd name="connsiteX2" fmla="*/ 2486390 w 2487192"/>
              <a:gd name="connsiteY2" fmla="*/ 2979 h 5839995"/>
              <a:gd name="connsiteX3" fmla="*/ 2468283 w 2487192"/>
              <a:gd name="connsiteY3" fmla="*/ 5839995 h 5839995"/>
              <a:gd name="connsiteX4" fmla="*/ 0 w 2487192"/>
              <a:gd name="connsiteY4" fmla="*/ 5830941 h 5839995"/>
              <a:gd name="connsiteX5" fmla="*/ 0 w 2487192"/>
              <a:gd name="connsiteY5" fmla="*/ 1792706 h 5839995"/>
              <a:gd name="connsiteX0" fmla="*/ 0 w 2478433"/>
              <a:gd name="connsiteY0" fmla="*/ 1792706 h 5839995"/>
              <a:gd name="connsiteX1" fmla="*/ 1045535 w 2478433"/>
              <a:gd name="connsiteY1" fmla="*/ 0 h 5839995"/>
              <a:gd name="connsiteX2" fmla="*/ 2477337 w 2478433"/>
              <a:gd name="connsiteY2" fmla="*/ 2979 h 5839995"/>
              <a:gd name="connsiteX3" fmla="*/ 2468283 w 2478433"/>
              <a:gd name="connsiteY3" fmla="*/ 5839995 h 5839995"/>
              <a:gd name="connsiteX4" fmla="*/ 0 w 2478433"/>
              <a:gd name="connsiteY4" fmla="*/ 5830941 h 5839995"/>
              <a:gd name="connsiteX5" fmla="*/ 0 w 2478433"/>
              <a:gd name="connsiteY5" fmla="*/ 1792706 h 5839995"/>
              <a:gd name="connsiteX0" fmla="*/ 12031 w 2490464"/>
              <a:gd name="connsiteY0" fmla="*/ 1792706 h 5839995"/>
              <a:gd name="connsiteX1" fmla="*/ 1057566 w 2490464"/>
              <a:gd name="connsiteY1" fmla="*/ 0 h 5839995"/>
              <a:gd name="connsiteX2" fmla="*/ 2489368 w 2490464"/>
              <a:gd name="connsiteY2" fmla="*/ 2979 h 5839995"/>
              <a:gd name="connsiteX3" fmla="*/ 2480314 w 2490464"/>
              <a:gd name="connsiteY3" fmla="*/ 5839995 h 5839995"/>
              <a:gd name="connsiteX4" fmla="*/ 0 w 2490464"/>
              <a:gd name="connsiteY4" fmla="*/ 5469993 h 5839995"/>
              <a:gd name="connsiteX5" fmla="*/ 12031 w 2490464"/>
              <a:gd name="connsiteY5" fmla="*/ 1792706 h 5839995"/>
              <a:gd name="connsiteX0" fmla="*/ 12031 w 2492346"/>
              <a:gd name="connsiteY0" fmla="*/ 1792706 h 5491079"/>
              <a:gd name="connsiteX1" fmla="*/ 1057566 w 2492346"/>
              <a:gd name="connsiteY1" fmla="*/ 0 h 5491079"/>
              <a:gd name="connsiteX2" fmla="*/ 2489368 w 2492346"/>
              <a:gd name="connsiteY2" fmla="*/ 2979 h 5491079"/>
              <a:gd name="connsiteX3" fmla="*/ 2492346 w 2492346"/>
              <a:gd name="connsiteY3" fmla="*/ 5491079 h 5491079"/>
              <a:gd name="connsiteX4" fmla="*/ 0 w 2492346"/>
              <a:gd name="connsiteY4" fmla="*/ 5469993 h 5491079"/>
              <a:gd name="connsiteX5" fmla="*/ 12031 w 2492346"/>
              <a:gd name="connsiteY5" fmla="*/ 1792706 h 5491079"/>
              <a:gd name="connsiteX0" fmla="*/ 12031 w 2490464"/>
              <a:gd name="connsiteY0" fmla="*/ 1792706 h 5479047"/>
              <a:gd name="connsiteX1" fmla="*/ 1057566 w 2490464"/>
              <a:gd name="connsiteY1" fmla="*/ 0 h 5479047"/>
              <a:gd name="connsiteX2" fmla="*/ 2489368 w 2490464"/>
              <a:gd name="connsiteY2" fmla="*/ 2979 h 5479047"/>
              <a:gd name="connsiteX3" fmla="*/ 2480314 w 2490464"/>
              <a:gd name="connsiteY3" fmla="*/ 5479047 h 5479047"/>
              <a:gd name="connsiteX4" fmla="*/ 0 w 2490464"/>
              <a:gd name="connsiteY4" fmla="*/ 5469993 h 5479047"/>
              <a:gd name="connsiteX5" fmla="*/ 12031 w 2490464"/>
              <a:gd name="connsiteY5" fmla="*/ 1792706 h 5479047"/>
              <a:gd name="connsiteX0" fmla="*/ 12031 w 2490464"/>
              <a:gd name="connsiteY0" fmla="*/ 1792706 h 5469993"/>
              <a:gd name="connsiteX1" fmla="*/ 1057566 w 2490464"/>
              <a:gd name="connsiteY1" fmla="*/ 0 h 5469993"/>
              <a:gd name="connsiteX2" fmla="*/ 2489368 w 2490464"/>
              <a:gd name="connsiteY2" fmla="*/ 2979 h 5469993"/>
              <a:gd name="connsiteX3" fmla="*/ 2480314 w 2490464"/>
              <a:gd name="connsiteY3" fmla="*/ 5442952 h 5469993"/>
              <a:gd name="connsiteX4" fmla="*/ 0 w 2490464"/>
              <a:gd name="connsiteY4" fmla="*/ 5469993 h 5469993"/>
              <a:gd name="connsiteX5" fmla="*/ 12031 w 2490464"/>
              <a:gd name="connsiteY5" fmla="*/ 1792706 h 5469993"/>
              <a:gd name="connsiteX0" fmla="*/ 12031 w 2490464"/>
              <a:gd name="connsiteY0" fmla="*/ 1792706 h 5469993"/>
              <a:gd name="connsiteX1" fmla="*/ 1057566 w 2490464"/>
              <a:gd name="connsiteY1" fmla="*/ 0 h 5469993"/>
              <a:gd name="connsiteX2" fmla="*/ 2489368 w 2490464"/>
              <a:gd name="connsiteY2" fmla="*/ 2979 h 5469993"/>
              <a:gd name="connsiteX3" fmla="*/ 2480314 w 2490464"/>
              <a:gd name="connsiteY3" fmla="*/ 5467015 h 5469993"/>
              <a:gd name="connsiteX4" fmla="*/ 0 w 2490464"/>
              <a:gd name="connsiteY4" fmla="*/ 5469993 h 5469993"/>
              <a:gd name="connsiteX5" fmla="*/ 12031 w 2490464"/>
              <a:gd name="connsiteY5" fmla="*/ 1792706 h 5469993"/>
              <a:gd name="connsiteX0" fmla="*/ 12031 w 2490464"/>
              <a:gd name="connsiteY0" fmla="*/ 1792706 h 5469993"/>
              <a:gd name="connsiteX1" fmla="*/ 1057566 w 2490464"/>
              <a:gd name="connsiteY1" fmla="*/ 0 h 5469993"/>
              <a:gd name="connsiteX2" fmla="*/ 2489368 w 2490464"/>
              <a:gd name="connsiteY2" fmla="*/ 2979 h 5469993"/>
              <a:gd name="connsiteX3" fmla="*/ 2480314 w 2490464"/>
              <a:gd name="connsiteY3" fmla="*/ 5069973 h 5469993"/>
              <a:gd name="connsiteX4" fmla="*/ 0 w 2490464"/>
              <a:gd name="connsiteY4" fmla="*/ 5469993 h 5469993"/>
              <a:gd name="connsiteX5" fmla="*/ 12031 w 2490464"/>
              <a:gd name="connsiteY5" fmla="*/ 1792706 h 5469993"/>
              <a:gd name="connsiteX0" fmla="*/ 12031 w 2490464"/>
              <a:gd name="connsiteY0" fmla="*/ 1792706 h 5069973"/>
              <a:gd name="connsiteX1" fmla="*/ 1057566 w 2490464"/>
              <a:gd name="connsiteY1" fmla="*/ 0 h 5069973"/>
              <a:gd name="connsiteX2" fmla="*/ 2489368 w 2490464"/>
              <a:gd name="connsiteY2" fmla="*/ 2979 h 5069973"/>
              <a:gd name="connsiteX3" fmla="*/ 2480314 w 2490464"/>
              <a:gd name="connsiteY3" fmla="*/ 5069973 h 5069973"/>
              <a:gd name="connsiteX4" fmla="*/ 0 w 2490464"/>
              <a:gd name="connsiteY4" fmla="*/ 5060920 h 5069973"/>
              <a:gd name="connsiteX5" fmla="*/ 12031 w 2490464"/>
              <a:gd name="connsiteY5" fmla="*/ 1792706 h 5069973"/>
              <a:gd name="connsiteX0" fmla="*/ 24062 w 2502495"/>
              <a:gd name="connsiteY0" fmla="*/ 1792706 h 5084983"/>
              <a:gd name="connsiteX1" fmla="*/ 1069597 w 2502495"/>
              <a:gd name="connsiteY1" fmla="*/ 0 h 5084983"/>
              <a:gd name="connsiteX2" fmla="*/ 2501399 w 2502495"/>
              <a:gd name="connsiteY2" fmla="*/ 2979 h 5084983"/>
              <a:gd name="connsiteX3" fmla="*/ 2492345 w 2502495"/>
              <a:gd name="connsiteY3" fmla="*/ 5069973 h 5084983"/>
              <a:gd name="connsiteX4" fmla="*/ 0 w 2502495"/>
              <a:gd name="connsiteY4" fmla="*/ 5084983 h 5084983"/>
              <a:gd name="connsiteX5" fmla="*/ 24062 w 2502495"/>
              <a:gd name="connsiteY5" fmla="*/ 1792706 h 5084983"/>
              <a:gd name="connsiteX0" fmla="*/ 24062 w 2502495"/>
              <a:gd name="connsiteY0" fmla="*/ 1792706 h 5069973"/>
              <a:gd name="connsiteX1" fmla="*/ 1069597 w 2502495"/>
              <a:gd name="connsiteY1" fmla="*/ 0 h 5069973"/>
              <a:gd name="connsiteX2" fmla="*/ 2501399 w 2502495"/>
              <a:gd name="connsiteY2" fmla="*/ 2979 h 5069973"/>
              <a:gd name="connsiteX3" fmla="*/ 2492345 w 2502495"/>
              <a:gd name="connsiteY3" fmla="*/ 5069973 h 5069973"/>
              <a:gd name="connsiteX4" fmla="*/ 0 w 2502495"/>
              <a:gd name="connsiteY4" fmla="*/ 5060920 h 5069973"/>
              <a:gd name="connsiteX5" fmla="*/ 24062 w 2502495"/>
              <a:gd name="connsiteY5" fmla="*/ 1792706 h 5069973"/>
              <a:gd name="connsiteX0" fmla="*/ 24062 w 2502495"/>
              <a:gd name="connsiteY0" fmla="*/ 1792706 h 5084983"/>
              <a:gd name="connsiteX1" fmla="*/ 1069597 w 2502495"/>
              <a:gd name="connsiteY1" fmla="*/ 0 h 5084983"/>
              <a:gd name="connsiteX2" fmla="*/ 2501399 w 2502495"/>
              <a:gd name="connsiteY2" fmla="*/ 2979 h 5084983"/>
              <a:gd name="connsiteX3" fmla="*/ 2492345 w 2502495"/>
              <a:gd name="connsiteY3" fmla="*/ 5069973 h 5084983"/>
              <a:gd name="connsiteX4" fmla="*/ 0 w 2502495"/>
              <a:gd name="connsiteY4" fmla="*/ 5084983 h 5084983"/>
              <a:gd name="connsiteX5" fmla="*/ 24062 w 2502495"/>
              <a:gd name="connsiteY5" fmla="*/ 1792706 h 5084983"/>
              <a:gd name="connsiteX0" fmla="*/ 12030 w 2490463"/>
              <a:gd name="connsiteY0" fmla="*/ 1792706 h 5072951"/>
              <a:gd name="connsiteX1" fmla="*/ 1057565 w 2490463"/>
              <a:gd name="connsiteY1" fmla="*/ 0 h 5072951"/>
              <a:gd name="connsiteX2" fmla="*/ 2489367 w 2490463"/>
              <a:gd name="connsiteY2" fmla="*/ 2979 h 5072951"/>
              <a:gd name="connsiteX3" fmla="*/ 2480313 w 2490463"/>
              <a:gd name="connsiteY3" fmla="*/ 5069973 h 5072951"/>
              <a:gd name="connsiteX4" fmla="*/ 0 w 2490463"/>
              <a:gd name="connsiteY4" fmla="*/ 5072951 h 5072951"/>
              <a:gd name="connsiteX5" fmla="*/ 12030 w 2490463"/>
              <a:gd name="connsiteY5" fmla="*/ 1792706 h 5072951"/>
              <a:gd name="connsiteX0" fmla="*/ 12030 w 2491109"/>
              <a:gd name="connsiteY0" fmla="*/ 1792706 h 5072951"/>
              <a:gd name="connsiteX1" fmla="*/ 1057565 w 2491109"/>
              <a:gd name="connsiteY1" fmla="*/ 0 h 5072951"/>
              <a:gd name="connsiteX2" fmla="*/ 2489367 w 2491109"/>
              <a:gd name="connsiteY2" fmla="*/ 2979 h 5072951"/>
              <a:gd name="connsiteX3" fmla="*/ 2489367 w 2491109"/>
              <a:gd name="connsiteY3" fmla="*/ 4590139 h 5072951"/>
              <a:gd name="connsiteX4" fmla="*/ 0 w 2491109"/>
              <a:gd name="connsiteY4" fmla="*/ 5072951 h 5072951"/>
              <a:gd name="connsiteX5" fmla="*/ 12030 w 2491109"/>
              <a:gd name="connsiteY5" fmla="*/ 1792706 h 5072951"/>
              <a:gd name="connsiteX0" fmla="*/ 12030 w 2491109"/>
              <a:gd name="connsiteY0" fmla="*/ 1792706 h 4590139"/>
              <a:gd name="connsiteX1" fmla="*/ 1057565 w 2491109"/>
              <a:gd name="connsiteY1" fmla="*/ 0 h 4590139"/>
              <a:gd name="connsiteX2" fmla="*/ 2489367 w 2491109"/>
              <a:gd name="connsiteY2" fmla="*/ 2979 h 4590139"/>
              <a:gd name="connsiteX3" fmla="*/ 2489367 w 2491109"/>
              <a:gd name="connsiteY3" fmla="*/ 4590139 h 4590139"/>
              <a:gd name="connsiteX4" fmla="*/ 0 w 2491109"/>
              <a:gd name="connsiteY4" fmla="*/ 4584064 h 4590139"/>
              <a:gd name="connsiteX5" fmla="*/ 12030 w 2491109"/>
              <a:gd name="connsiteY5" fmla="*/ 1792706 h 4590139"/>
              <a:gd name="connsiteX0" fmla="*/ 21084 w 2500163"/>
              <a:gd name="connsiteY0" fmla="*/ 1792706 h 4611224"/>
              <a:gd name="connsiteX1" fmla="*/ 1066619 w 2500163"/>
              <a:gd name="connsiteY1" fmla="*/ 0 h 4611224"/>
              <a:gd name="connsiteX2" fmla="*/ 2498421 w 2500163"/>
              <a:gd name="connsiteY2" fmla="*/ 2979 h 4611224"/>
              <a:gd name="connsiteX3" fmla="*/ 2498421 w 2500163"/>
              <a:gd name="connsiteY3" fmla="*/ 4590139 h 4611224"/>
              <a:gd name="connsiteX4" fmla="*/ 0 w 2500163"/>
              <a:gd name="connsiteY4" fmla="*/ 4611224 h 4611224"/>
              <a:gd name="connsiteX5" fmla="*/ 21084 w 2500163"/>
              <a:gd name="connsiteY5" fmla="*/ 1792706 h 4611224"/>
              <a:gd name="connsiteX0" fmla="*/ 21084 w 2500163"/>
              <a:gd name="connsiteY0" fmla="*/ 1792706 h 4611224"/>
              <a:gd name="connsiteX1" fmla="*/ 1066619 w 2500163"/>
              <a:gd name="connsiteY1" fmla="*/ 0 h 4611224"/>
              <a:gd name="connsiteX2" fmla="*/ 2498421 w 2500163"/>
              <a:gd name="connsiteY2" fmla="*/ 2979 h 4611224"/>
              <a:gd name="connsiteX3" fmla="*/ 2498421 w 2500163"/>
              <a:gd name="connsiteY3" fmla="*/ 4590139 h 4611224"/>
              <a:gd name="connsiteX4" fmla="*/ 0 w 2500163"/>
              <a:gd name="connsiteY4" fmla="*/ 4611224 h 4611224"/>
              <a:gd name="connsiteX5" fmla="*/ 21084 w 2500163"/>
              <a:gd name="connsiteY5" fmla="*/ 1792706 h 4611224"/>
              <a:gd name="connsiteX0" fmla="*/ 21084 w 2499332"/>
              <a:gd name="connsiteY0" fmla="*/ 1792706 h 4611224"/>
              <a:gd name="connsiteX1" fmla="*/ 1066619 w 2499332"/>
              <a:gd name="connsiteY1" fmla="*/ 0 h 4611224"/>
              <a:gd name="connsiteX2" fmla="*/ 2498421 w 2499332"/>
              <a:gd name="connsiteY2" fmla="*/ 2979 h 4611224"/>
              <a:gd name="connsiteX3" fmla="*/ 2484354 w 2499332"/>
              <a:gd name="connsiteY3" fmla="*/ 4477597 h 4611224"/>
              <a:gd name="connsiteX4" fmla="*/ 0 w 2499332"/>
              <a:gd name="connsiteY4" fmla="*/ 4611224 h 4611224"/>
              <a:gd name="connsiteX5" fmla="*/ 21084 w 2499332"/>
              <a:gd name="connsiteY5" fmla="*/ 1792706 h 4611224"/>
              <a:gd name="connsiteX0" fmla="*/ 21084 w 2505455"/>
              <a:gd name="connsiteY0" fmla="*/ 1792706 h 4611224"/>
              <a:gd name="connsiteX1" fmla="*/ 1066619 w 2505455"/>
              <a:gd name="connsiteY1" fmla="*/ 0 h 4611224"/>
              <a:gd name="connsiteX2" fmla="*/ 2498421 w 2505455"/>
              <a:gd name="connsiteY2" fmla="*/ 2979 h 4611224"/>
              <a:gd name="connsiteX3" fmla="*/ 2505455 w 2505455"/>
              <a:gd name="connsiteY3" fmla="*/ 4477597 h 4611224"/>
              <a:gd name="connsiteX4" fmla="*/ 0 w 2505455"/>
              <a:gd name="connsiteY4" fmla="*/ 4611224 h 4611224"/>
              <a:gd name="connsiteX5" fmla="*/ 21084 w 2505455"/>
              <a:gd name="connsiteY5" fmla="*/ 1792706 h 4611224"/>
              <a:gd name="connsiteX0" fmla="*/ 7016 w 2491387"/>
              <a:gd name="connsiteY0" fmla="*/ 1792706 h 4477597"/>
              <a:gd name="connsiteX1" fmla="*/ 1052551 w 2491387"/>
              <a:gd name="connsiteY1" fmla="*/ 0 h 4477597"/>
              <a:gd name="connsiteX2" fmla="*/ 2484353 w 2491387"/>
              <a:gd name="connsiteY2" fmla="*/ 2979 h 4477597"/>
              <a:gd name="connsiteX3" fmla="*/ 2491387 w 2491387"/>
              <a:gd name="connsiteY3" fmla="*/ 4477597 h 4477597"/>
              <a:gd name="connsiteX4" fmla="*/ 0 w 2491387"/>
              <a:gd name="connsiteY4" fmla="*/ 4477581 h 4477597"/>
              <a:gd name="connsiteX5" fmla="*/ 7016 w 2491387"/>
              <a:gd name="connsiteY5" fmla="*/ 1792706 h 4477597"/>
              <a:gd name="connsiteX0" fmla="*/ 7016 w 2491387"/>
              <a:gd name="connsiteY0" fmla="*/ 1792706 h 4477597"/>
              <a:gd name="connsiteX1" fmla="*/ 1052551 w 2491387"/>
              <a:gd name="connsiteY1" fmla="*/ 0 h 4477597"/>
              <a:gd name="connsiteX2" fmla="*/ 2484353 w 2491387"/>
              <a:gd name="connsiteY2" fmla="*/ 2979 h 4477597"/>
              <a:gd name="connsiteX3" fmla="*/ 2491387 w 2491387"/>
              <a:gd name="connsiteY3" fmla="*/ 4477597 h 4477597"/>
              <a:gd name="connsiteX4" fmla="*/ 0 w 2491387"/>
              <a:gd name="connsiteY4" fmla="*/ 3867981 h 4477597"/>
              <a:gd name="connsiteX5" fmla="*/ 7016 w 2491387"/>
              <a:gd name="connsiteY5" fmla="*/ 1792706 h 4477597"/>
              <a:gd name="connsiteX0" fmla="*/ 7016 w 2491387"/>
              <a:gd name="connsiteY0" fmla="*/ 1792706 h 3877522"/>
              <a:gd name="connsiteX1" fmla="*/ 1052551 w 2491387"/>
              <a:gd name="connsiteY1" fmla="*/ 0 h 3877522"/>
              <a:gd name="connsiteX2" fmla="*/ 2484353 w 2491387"/>
              <a:gd name="connsiteY2" fmla="*/ 2979 h 3877522"/>
              <a:gd name="connsiteX3" fmla="*/ 2491387 w 2491387"/>
              <a:gd name="connsiteY3" fmla="*/ 3877522 h 3877522"/>
              <a:gd name="connsiteX4" fmla="*/ 0 w 2491387"/>
              <a:gd name="connsiteY4" fmla="*/ 3867981 h 3877522"/>
              <a:gd name="connsiteX5" fmla="*/ 7016 w 2491387"/>
              <a:gd name="connsiteY5" fmla="*/ 1792706 h 3877522"/>
              <a:gd name="connsiteX0" fmla="*/ 7016 w 2485850"/>
              <a:gd name="connsiteY0" fmla="*/ 1792706 h 3867997"/>
              <a:gd name="connsiteX1" fmla="*/ 1052551 w 2485850"/>
              <a:gd name="connsiteY1" fmla="*/ 0 h 3867997"/>
              <a:gd name="connsiteX2" fmla="*/ 2484353 w 2485850"/>
              <a:gd name="connsiteY2" fmla="*/ 2979 h 3867997"/>
              <a:gd name="connsiteX3" fmla="*/ 2481862 w 2485850"/>
              <a:gd name="connsiteY3" fmla="*/ 3867997 h 3867997"/>
              <a:gd name="connsiteX4" fmla="*/ 0 w 2485850"/>
              <a:gd name="connsiteY4" fmla="*/ 3867981 h 3867997"/>
              <a:gd name="connsiteX5" fmla="*/ 7016 w 2485850"/>
              <a:gd name="connsiteY5" fmla="*/ 1792706 h 386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5850" h="3867997">
                <a:moveTo>
                  <a:pt x="7016" y="1792706"/>
                </a:moveTo>
                <a:lnTo>
                  <a:pt x="1052551" y="0"/>
                </a:lnTo>
                <a:lnTo>
                  <a:pt x="2484353" y="2979"/>
                </a:lnTo>
                <a:cubicBezTo>
                  <a:pt x="2490389" y="1945633"/>
                  <a:pt x="2475826" y="1925343"/>
                  <a:pt x="2481862" y="3867997"/>
                </a:cubicBezTo>
                <a:lnTo>
                  <a:pt x="0" y="3867981"/>
                </a:lnTo>
                <a:cubicBezTo>
                  <a:pt x="4010" y="2642219"/>
                  <a:pt x="3006" y="3018468"/>
                  <a:pt x="7016" y="1792706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Group 5"/>
          <p:cNvGrpSpPr>
            <a:grpSpLocks noChangeAspect="1"/>
          </p:cNvGrpSpPr>
          <p:nvPr/>
        </p:nvGrpSpPr>
        <p:grpSpPr bwMode="auto">
          <a:xfrm>
            <a:off x="-139701" y="-253335"/>
            <a:ext cx="5467351" cy="800101"/>
            <a:chOff x="-89" y="3894"/>
            <a:chExt cx="3444" cy="504"/>
          </a:xfrm>
        </p:grpSpPr>
        <p:sp>
          <p:nvSpPr>
            <p:cNvPr id="1024" name="AutoShape 4"/>
            <p:cNvSpPr>
              <a:spLocks noChangeAspect="1" noChangeArrowheads="1" noTextEdit="1"/>
            </p:cNvSpPr>
            <p:nvPr/>
          </p:nvSpPr>
          <p:spPr bwMode="auto">
            <a:xfrm>
              <a:off x="-89" y="3894"/>
              <a:ext cx="3356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" name="Freeform 7"/>
            <p:cNvSpPr>
              <a:spLocks/>
            </p:cNvSpPr>
            <p:nvPr/>
          </p:nvSpPr>
          <p:spPr bwMode="auto">
            <a:xfrm>
              <a:off x="0" y="4275"/>
              <a:ext cx="3355" cy="123"/>
            </a:xfrm>
            <a:custGeom>
              <a:avLst/>
              <a:gdLst>
                <a:gd name="T0" fmla="*/ 2196 w 2381"/>
                <a:gd name="T1" fmla="*/ 0 h 86"/>
                <a:gd name="T2" fmla="*/ 2191 w 2381"/>
                <a:gd name="T3" fmla="*/ 0 h 86"/>
                <a:gd name="T4" fmla="*/ 2156 w 2381"/>
                <a:gd name="T5" fmla="*/ 17 h 86"/>
                <a:gd name="T6" fmla="*/ 2107 w 2381"/>
                <a:gd name="T7" fmla="*/ 72 h 86"/>
                <a:gd name="T8" fmla="*/ 2104 w 2381"/>
                <a:gd name="T9" fmla="*/ 79 h 86"/>
                <a:gd name="T10" fmla="*/ 2100 w 2381"/>
                <a:gd name="T11" fmla="*/ 83 h 86"/>
                <a:gd name="T12" fmla="*/ 2094 w 2381"/>
                <a:gd name="T13" fmla="*/ 83 h 86"/>
                <a:gd name="T14" fmla="*/ 0 w 2381"/>
                <a:gd name="T15" fmla="*/ 83 h 86"/>
                <a:gd name="T16" fmla="*/ 0 w 2381"/>
                <a:gd name="T17" fmla="*/ 86 h 86"/>
                <a:gd name="T18" fmla="*/ 2381 w 2381"/>
                <a:gd name="T19" fmla="*/ 86 h 86"/>
                <a:gd name="T20" fmla="*/ 2381 w 2381"/>
                <a:gd name="T21" fmla="*/ 0 h 86"/>
                <a:gd name="T22" fmla="*/ 2196 w 2381"/>
                <a:gd name="T2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1" h="86">
                  <a:moveTo>
                    <a:pt x="2196" y="0"/>
                  </a:moveTo>
                  <a:cubicBezTo>
                    <a:pt x="2194" y="0"/>
                    <a:pt x="2193" y="0"/>
                    <a:pt x="2191" y="0"/>
                  </a:cubicBezTo>
                  <a:cubicBezTo>
                    <a:pt x="2177" y="2"/>
                    <a:pt x="2165" y="7"/>
                    <a:pt x="2156" y="17"/>
                  </a:cubicBezTo>
                  <a:cubicBezTo>
                    <a:pt x="2140" y="35"/>
                    <a:pt x="2123" y="54"/>
                    <a:pt x="2107" y="72"/>
                  </a:cubicBezTo>
                  <a:cubicBezTo>
                    <a:pt x="2105" y="74"/>
                    <a:pt x="2103" y="76"/>
                    <a:pt x="2104" y="79"/>
                  </a:cubicBezTo>
                  <a:cubicBezTo>
                    <a:pt x="2104" y="83"/>
                    <a:pt x="2103" y="83"/>
                    <a:pt x="2100" y="83"/>
                  </a:cubicBezTo>
                  <a:cubicBezTo>
                    <a:pt x="2098" y="83"/>
                    <a:pt x="2096" y="83"/>
                    <a:pt x="2094" y="83"/>
                  </a:cubicBezTo>
                  <a:cubicBezTo>
                    <a:pt x="1396" y="83"/>
                    <a:pt x="698" y="83"/>
                    <a:pt x="0" y="8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794" y="86"/>
                    <a:pt x="1587" y="86"/>
                    <a:pt x="2381" y="86"/>
                  </a:cubicBezTo>
                  <a:cubicBezTo>
                    <a:pt x="2381" y="0"/>
                    <a:pt x="2381" y="0"/>
                    <a:pt x="2381" y="0"/>
                  </a:cubicBezTo>
                  <a:cubicBezTo>
                    <a:pt x="2320" y="0"/>
                    <a:pt x="2258" y="0"/>
                    <a:pt x="2196" y="0"/>
                  </a:cubicBez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53"/>
          <a:stretch/>
        </p:blipFill>
        <p:spPr>
          <a:xfrm>
            <a:off x="7200389" y="582162"/>
            <a:ext cx="5327650" cy="2912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896BB1-4BAC-4DEC-ACDE-C57C75C2F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136" y="824415"/>
            <a:ext cx="2833925" cy="334689"/>
          </a:xfrm>
        </p:spPr>
        <p:txBody>
          <a:bodyPr vert="horz" lIns="53277" tIns="26638" rIns="53277" bIns="26638" rtlCol="0" anchor="ctr">
            <a:no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ВЫБОР КАТЕГОРИИ СОЦИАЛЬНОГО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ПРЕДПРИЯТИЯ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42726" y="339330"/>
            <a:ext cx="2896910" cy="2428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365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272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909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545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182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818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64553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91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A7A9AC"/>
                </a:solidFill>
                <a:latin typeface="Century Gothic" panose="020B0502020202020204" pitchFamily="34" charset="0"/>
              </a:rPr>
              <a:t>Как получить статус социального предприятия</a:t>
            </a:r>
            <a:endParaRPr lang="en-US" dirty="0">
              <a:solidFill>
                <a:srgbClr val="A7A9AC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6983413"/>
            <a:ext cx="5337244" cy="0"/>
          </a:xfrm>
          <a:prstGeom prst="line">
            <a:avLst/>
          </a:prstGeom>
          <a:ln w="38100">
            <a:solidFill>
              <a:srgbClr val="C0DD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7EB80C9-D3F5-4F7E-B3C8-458937137E2A}"/>
              </a:ext>
            </a:extLst>
          </p:cNvPr>
          <p:cNvSpPr txBox="1"/>
          <p:nvPr/>
        </p:nvSpPr>
        <p:spPr>
          <a:xfrm>
            <a:off x="449660" y="1357845"/>
            <a:ext cx="2552780" cy="2690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87"/>
              </a:spcAft>
            </a:pPr>
            <a:r>
              <a:rPr lang="ru-RU" sz="1000" b="1" dirty="0">
                <a:latin typeface="Century Gothic" panose="020B0502020202020204" pitchFamily="34" charset="0"/>
              </a:rPr>
              <a:t>Категория 2: обеспечение реализации товаров (работ, услуг), произведенных гражданами, отнесенными к категориям социально уязвимых</a:t>
            </a:r>
          </a:p>
          <a:p>
            <a:pPr>
              <a:spcAft>
                <a:spcPts val="787"/>
              </a:spcAft>
            </a:pPr>
            <a:r>
              <a:rPr lang="ru-RU" sz="1000" b="1" dirty="0">
                <a:latin typeface="Century Gothic" panose="020B0502020202020204" pitchFamily="34" charset="0"/>
              </a:rPr>
              <a:t>Кому подходит данная </a:t>
            </a:r>
            <a:br>
              <a:rPr lang="ru-RU" sz="1000" b="1" dirty="0">
                <a:latin typeface="Century Gothic" panose="020B0502020202020204" pitchFamily="34" charset="0"/>
              </a:rPr>
            </a:br>
            <a:r>
              <a:rPr lang="ru-RU" sz="1000" b="1" dirty="0">
                <a:latin typeface="Century Gothic" panose="020B0502020202020204" pitchFamily="34" charset="0"/>
              </a:rPr>
              <a:t>категория?</a:t>
            </a:r>
          </a:p>
          <a:p>
            <a:pPr>
              <a:spcAft>
                <a:spcPts val="787"/>
              </a:spcAft>
            </a:pPr>
            <a:r>
              <a:rPr lang="ru-RU" sz="950" dirty="0">
                <a:latin typeface="Century Gothic" panose="020B0502020202020204" pitchFamily="34" charset="0"/>
              </a:rPr>
              <a:t>Заявителям, которые целенаправленно приобретают товары (работы, услуги) у граждан, </a:t>
            </a:r>
            <a:r>
              <a:rPr lang="ru-RU" sz="950" spc="-20" dirty="0">
                <a:latin typeface="Century Gothic" panose="020B0502020202020204" pitchFamily="34" charset="0"/>
              </a:rPr>
              <a:t>отнесенных к категориям социально </a:t>
            </a:r>
            <a:r>
              <a:rPr lang="ru-RU" sz="950" spc="-30" dirty="0">
                <a:latin typeface="Century Gothic" panose="020B0502020202020204" pitchFamily="34" charset="0"/>
              </a:rPr>
              <a:t>уязвимых (перечень приведен на </a:t>
            </a:r>
            <a:br>
              <a:rPr lang="ru-RU" sz="950" spc="-30" dirty="0">
                <a:latin typeface="Century Gothic" panose="020B0502020202020204" pitchFamily="34" charset="0"/>
              </a:rPr>
            </a:br>
            <a:r>
              <a:rPr lang="ru-RU" sz="950" spc="-30" dirty="0">
                <a:latin typeface="Century Gothic" panose="020B0502020202020204" pitchFamily="34" charset="0"/>
              </a:rPr>
              <a:t>стр. 3), по договорам гражданско-правового </a:t>
            </a:r>
            <a:r>
              <a:rPr lang="ru-RU" sz="950" dirty="0">
                <a:latin typeface="Century Gothic" panose="020B0502020202020204" pitchFamily="34" charset="0"/>
              </a:rPr>
              <a:t>характера и реализуют 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их, тем самым обеспечивая сбыт произведенной продукции или услуг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857656" y="1912370"/>
            <a:ext cx="2214349" cy="1763228"/>
          </a:xfrm>
          <a:prstGeom prst="rect">
            <a:avLst/>
          </a:prstGeom>
          <a:solidFill>
            <a:srgbClr val="74B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7EB80C9-D3F5-4F7E-B3C8-458937137E2A}"/>
              </a:ext>
            </a:extLst>
          </p:cNvPr>
          <p:cNvSpPr txBox="1"/>
          <p:nvPr/>
        </p:nvSpPr>
        <p:spPr>
          <a:xfrm>
            <a:off x="453163" y="4114900"/>
            <a:ext cx="4379933" cy="49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87"/>
              </a:spcAft>
            </a:pPr>
            <a:r>
              <a:rPr lang="ru-RU" sz="1000" b="1" dirty="0">
                <a:latin typeface="Century Gothic" panose="020B0502020202020204" pitchFamily="34" charset="0"/>
              </a:rPr>
              <a:t>Каким условиям должны соответствовать такие заявители? </a:t>
            </a:r>
          </a:p>
          <a:p>
            <a:pPr>
              <a:spcAft>
                <a:spcPts val="787"/>
              </a:spcAft>
            </a:pPr>
            <a:r>
              <a:rPr lang="ru-RU" sz="950" dirty="0">
                <a:latin typeface="Century Gothic" panose="020B0502020202020204" pitchFamily="34" charset="0"/>
              </a:rPr>
              <a:t>По итогам года, предшествующего году подачи заявки:</a:t>
            </a:r>
            <a:endParaRPr lang="ru-RU" sz="950" b="1" dirty="0"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323D7D-9F12-465D-98C3-3B875CE1911D}"/>
              </a:ext>
            </a:extLst>
          </p:cNvPr>
          <p:cNvGrpSpPr/>
          <p:nvPr/>
        </p:nvGrpSpPr>
        <p:grpSpPr>
          <a:xfrm>
            <a:off x="567500" y="4668059"/>
            <a:ext cx="1158550" cy="1091138"/>
            <a:chOff x="567499" y="4722922"/>
            <a:chExt cx="1435524" cy="13550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27708">
              <a:off x="567499" y="4722922"/>
              <a:ext cx="1333045" cy="1355069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7EB80C9-D3F5-4F7E-B3C8-458937137E2A}"/>
                </a:ext>
              </a:extLst>
            </p:cNvPr>
            <p:cNvSpPr txBox="1"/>
            <p:nvPr/>
          </p:nvSpPr>
          <p:spPr>
            <a:xfrm>
              <a:off x="1097733" y="4932439"/>
              <a:ext cx="905290" cy="573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787"/>
                </a:spcAft>
              </a:pPr>
              <a:r>
                <a:rPr lang="ru-RU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50</a:t>
              </a:r>
              <a:r>
                <a:rPr lang="ru-RU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%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846692" y="4834032"/>
            <a:ext cx="321868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spcAft>
                <a:spcPts val="787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latin typeface="Century Gothic" panose="020B0502020202020204" pitchFamily="34" charset="0"/>
              </a:rPr>
              <a:t>Не менее 50% доходов – от деятельности по обеспечению реализации продукции граждан, отнесенных к категориям социально уязвимых.</a:t>
            </a:r>
            <a:endParaRPr lang="ru-RU" sz="900" i="1" dirty="0">
              <a:highlight>
                <a:srgbClr val="FF0000"/>
              </a:highlight>
              <a:latin typeface="Century Gothic" panose="020B0502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70307" y="5477146"/>
            <a:ext cx="3025593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spcAft>
                <a:spcPts val="787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latin typeface="Century Gothic" panose="020B0502020202020204" pitchFamily="34" charset="0"/>
              </a:rPr>
              <a:t>Не менее 50% полученной прибыли направлено на осуществление организации такой деятельности в текущем году</a:t>
            </a:r>
            <a:r>
              <a:rPr lang="ru-RU" sz="900" i="1" dirty="0">
                <a:latin typeface="Century Gothic" panose="020B0502020202020204" pitchFamily="34" charset="0"/>
              </a:rPr>
              <a:t>.</a:t>
            </a:r>
            <a:r>
              <a:rPr lang="en-US" sz="900" i="1" dirty="0">
                <a:latin typeface="Century Gothic" panose="020B0502020202020204" pitchFamily="34" charset="0"/>
              </a:rPr>
              <a:t> </a:t>
            </a:r>
            <a:br>
              <a:rPr lang="en-US" sz="900" i="1" dirty="0">
                <a:latin typeface="Century Gothic" panose="020B0502020202020204" pitchFamily="34" charset="0"/>
              </a:rPr>
            </a:br>
            <a:br>
              <a:rPr lang="en-US" sz="200" i="1" dirty="0">
                <a:latin typeface="Century Gothic" panose="020B0502020202020204" pitchFamily="34" charset="0"/>
              </a:rPr>
            </a:br>
            <a:br>
              <a:rPr lang="ru-RU" sz="200" i="1" dirty="0">
                <a:latin typeface="Century Gothic" panose="020B0502020202020204" pitchFamily="34" charset="0"/>
              </a:rPr>
            </a:br>
            <a:r>
              <a:rPr lang="ru-RU" sz="900" i="1" dirty="0"/>
              <a:t>Справочно: условие по прибыли применяется только к организациям (прибыль не распределена между участниками, а направлена на развитие). К ИП условие не применяется.</a:t>
            </a:r>
            <a:endParaRPr lang="ru-RU" sz="900" i="1" dirty="0">
              <a:latin typeface="Century Gothic" panose="020B0502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EB80C9-D3F5-4F7E-B3C8-458937137E2A}"/>
              </a:ext>
            </a:extLst>
          </p:cNvPr>
          <p:cNvSpPr txBox="1"/>
          <p:nvPr/>
        </p:nvSpPr>
        <p:spPr>
          <a:xfrm>
            <a:off x="1655158" y="5807866"/>
            <a:ext cx="680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87"/>
              </a:spcAft>
            </a:pP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50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07" y="1060717"/>
            <a:ext cx="766356" cy="766356"/>
          </a:xfrm>
          <a:prstGeom prst="rect">
            <a:avLst/>
          </a:prstGeom>
        </p:spPr>
      </p:pic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09A8C072-ABDD-44E4-A39B-41C3C9E48729}"/>
              </a:ext>
            </a:extLst>
          </p:cNvPr>
          <p:cNvSpPr txBox="1">
            <a:spLocks/>
          </p:cNvSpPr>
          <p:nvPr/>
        </p:nvSpPr>
        <p:spPr>
          <a:xfrm>
            <a:off x="4640070" y="282417"/>
            <a:ext cx="425303" cy="35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D1B7EA-F5D2-4488-80D0-F6195ACF024F}" type="slidenum">
              <a:rPr lang="ru-RU" sz="1100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6</a:t>
            </a:fld>
            <a:endParaRPr lang="ru-RU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4434EC-0DAF-4865-853E-B0D70B1F2ADF}"/>
              </a:ext>
            </a:extLst>
          </p:cNvPr>
          <p:cNvSpPr txBox="1"/>
          <p:nvPr/>
        </p:nvSpPr>
        <p:spPr>
          <a:xfrm>
            <a:off x="2943234" y="1978376"/>
            <a:ext cx="19442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87"/>
              </a:spcAft>
            </a:pP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Перечень и порядок заполнения документов, которые должны представлять в Уполномоченный орган данные заявители, приведен в Методических материалах и брошюре для заявителей </a:t>
            </a:r>
            <a:b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категории 2</a:t>
            </a:r>
            <a:endParaRPr lang="ru-RU" sz="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67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E949CD55-864B-4BEE-A772-2C9D940DFE4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51790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Слайд think-cell" r:id="rId6" imgW="473" imgH="473" progId="TCLayout.ActiveDocument.1">
                  <p:embed/>
                </p:oleObj>
              </mc:Choice>
              <mc:Fallback>
                <p:oleObj name="Слайд think-cell" r:id="rId6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id="{DDC85C9E-991A-43B4-9464-5DB5D25BEB3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200" dirty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6" name="Rectangle 20"/>
          <p:cNvSpPr/>
          <p:nvPr/>
        </p:nvSpPr>
        <p:spPr>
          <a:xfrm>
            <a:off x="2880099" y="-4"/>
            <a:ext cx="2473839" cy="2142067"/>
          </a:xfrm>
          <a:custGeom>
            <a:avLst/>
            <a:gdLst>
              <a:gd name="connsiteX0" fmla="*/ 0 w 2667459"/>
              <a:gd name="connsiteY0" fmla="*/ 0 h 5818909"/>
              <a:gd name="connsiteX1" fmla="*/ 2667459 w 2667459"/>
              <a:gd name="connsiteY1" fmla="*/ 0 h 5818909"/>
              <a:gd name="connsiteX2" fmla="*/ 2667459 w 2667459"/>
              <a:gd name="connsiteY2" fmla="*/ 5818909 h 5818909"/>
              <a:gd name="connsiteX3" fmla="*/ 0 w 2667459"/>
              <a:gd name="connsiteY3" fmla="*/ 5818909 h 5818909"/>
              <a:gd name="connsiteX4" fmla="*/ 0 w 2667459"/>
              <a:gd name="connsiteY4" fmla="*/ 0 h 5818909"/>
              <a:gd name="connsiteX0" fmla="*/ 0 w 2667459"/>
              <a:gd name="connsiteY0" fmla="*/ 12032 h 5830941"/>
              <a:gd name="connsiteX1" fmla="*/ 1129756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2032 h 5830941"/>
              <a:gd name="connsiteX0" fmla="*/ 0 w 2667459"/>
              <a:gd name="connsiteY0" fmla="*/ 1792706 h 5830941"/>
              <a:gd name="connsiteX1" fmla="*/ 1129756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49352 w 2667459"/>
              <a:gd name="connsiteY2" fmla="*/ 2979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22192 w 2667459"/>
              <a:gd name="connsiteY2" fmla="*/ 2979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22344"/>
              <a:gd name="connsiteY0" fmla="*/ 1792706 h 5830941"/>
              <a:gd name="connsiteX1" fmla="*/ 1045535 w 2622344"/>
              <a:gd name="connsiteY1" fmla="*/ 0 h 5830941"/>
              <a:gd name="connsiteX2" fmla="*/ 2622192 w 2622344"/>
              <a:gd name="connsiteY2" fmla="*/ 2979 h 5830941"/>
              <a:gd name="connsiteX3" fmla="*/ 2459230 w 2622344"/>
              <a:gd name="connsiteY3" fmla="*/ 5812834 h 5830941"/>
              <a:gd name="connsiteX4" fmla="*/ 0 w 2622344"/>
              <a:gd name="connsiteY4" fmla="*/ 5830941 h 5830941"/>
              <a:gd name="connsiteX5" fmla="*/ 0 w 2622344"/>
              <a:gd name="connsiteY5" fmla="*/ 1792706 h 5830941"/>
              <a:gd name="connsiteX0" fmla="*/ 0 w 2622352"/>
              <a:gd name="connsiteY0" fmla="*/ 1792706 h 5839995"/>
              <a:gd name="connsiteX1" fmla="*/ 1045535 w 2622352"/>
              <a:gd name="connsiteY1" fmla="*/ 0 h 5839995"/>
              <a:gd name="connsiteX2" fmla="*/ 2622192 w 2622352"/>
              <a:gd name="connsiteY2" fmla="*/ 2979 h 5839995"/>
              <a:gd name="connsiteX3" fmla="*/ 2468283 w 2622352"/>
              <a:gd name="connsiteY3" fmla="*/ 5839995 h 5839995"/>
              <a:gd name="connsiteX4" fmla="*/ 0 w 2622352"/>
              <a:gd name="connsiteY4" fmla="*/ 5830941 h 5839995"/>
              <a:gd name="connsiteX5" fmla="*/ 0 w 2622352"/>
              <a:gd name="connsiteY5" fmla="*/ 1792706 h 5839995"/>
              <a:gd name="connsiteX0" fmla="*/ 0 w 2468283"/>
              <a:gd name="connsiteY0" fmla="*/ 1792706 h 5839995"/>
              <a:gd name="connsiteX1" fmla="*/ 1045535 w 2468283"/>
              <a:gd name="connsiteY1" fmla="*/ 0 h 5839995"/>
              <a:gd name="connsiteX2" fmla="*/ 2305321 w 2468283"/>
              <a:gd name="connsiteY2" fmla="*/ 2979 h 5839995"/>
              <a:gd name="connsiteX3" fmla="*/ 2468283 w 2468283"/>
              <a:gd name="connsiteY3" fmla="*/ 5839995 h 5839995"/>
              <a:gd name="connsiteX4" fmla="*/ 0 w 2468283"/>
              <a:gd name="connsiteY4" fmla="*/ 5830941 h 5839995"/>
              <a:gd name="connsiteX5" fmla="*/ 0 w 2468283"/>
              <a:gd name="connsiteY5" fmla="*/ 1792706 h 5839995"/>
              <a:gd name="connsiteX0" fmla="*/ 0 w 2487192"/>
              <a:gd name="connsiteY0" fmla="*/ 1792706 h 5839995"/>
              <a:gd name="connsiteX1" fmla="*/ 1045535 w 2487192"/>
              <a:gd name="connsiteY1" fmla="*/ 0 h 5839995"/>
              <a:gd name="connsiteX2" fmla="*/ 2486390 w 2487192"/>
              <a:gd name="connsiteY2" fmla="*/ 2979 h 5839995"/>
              <a:gd name="connsiteX3" fmla="*/ 2468283 w 2487192"/>
              <a:gd name="connsiteY3" fmla="*/ 5839995 h 5839995"/>
              <a:gd name="connsiteX4" fmla="*/ 0 w 2487192"/>
              <a:gd name="connsiteY4" fmla="*/ 5830941 h 5839995"/>
              <a:gd name="connsiteX5" fmla="*/ 0 w 2487192"/>
              <a:gd name="connsiteY5" fmla="*/ 1792706 h 5839995"/>
              <a:gd name="connsiteX0" fmla="*/ 0 w 2487192"/>
              <a:gd name="connsiteY0" fmla="*/ 1792706 h 5839995"/>
              <a:gd name="connsiteX1" fmla="*/ 1045535 w 2487192"/>
              <a:gd name="connsiteY1" fmla="*/ 0 h 5839995"/>
              <a:gd name="connsiteX2" fmla="*/ 2486390 w 2487192"/>
              <a:gd name="connsiteY2" fmla="*/ 2979 h 5839995"/>
              <a:gd name="connsiteX3" fmla="*/ 2468283 w 2487192"/>
              <a:gd name="connsiteY3" fmla="*/ 5839995 h 5839995"/>
              <a:gd name="connsiteX4" fmla="*/ 0 w 2487192"/>
              <a:gd name="connsiteY4" fmla="*/ 5830941 h 5839995"/>
              <a:gd name="connsiteX5" fmla="*/ 0 w 2487192"/>
              <a:gd name="connsiteY5" fmla="*/ 1792706 h 5839995"/>
              <a:gd name="connsiteX0" fmla="*/ 0 w 2478433"/>
              <a:gd name="connsiteY0" fmla="*/ 1792706 h 5839995"/>
              <a:gd name="connsiteX1" fmla="*/ 1045535 w 2478433"/>
              <a:gd name="connsiteY1" fmla="*/ 0 h 5839995"/>
              <a:gd name="connsiteX2" fmla="*/ 2477337 w 2478433"/>
              <a:gd name="connsiteY2" fmla="*/ 2979 h 5839995"/>
              <a:gd name="connsiteX3" fmla="*/ 2468283 w 2478433"/>
              <a:gd name="connsiteY3" fmla="*/ 5839995 h 5839995"/>
              <a:gd name="connsiteX4" fmla="*/ 0 w 2478433"/>
              <a:gd name="connsiteY4" fmla="*/ 5830941 h 5839995"/>
              <a:gd name="connsiteX5" fmla="*/ 0 w 2478433"/>
              <a:gd name="connsiteY5" fmla="*/ 1792706 h 5839995"/>
              <a:gd name="connsiteX0" fmla="*/ 12031 w 2490464"/>
              <a:gd name="connsiteY0" fmla="*/ 1792706 h 5839995"/>
              <a:gd name="connsiteX1" fmla="*/ 1057566 w 2490464"/>
              <a:gd name="connsiteY1" fmla="*/ 0 h 5839995"/>
              <a:gd name="connsiteX2" fmla="*/ 2489368 w 2490464"/>
              <a:gd name="connsiteY2" fmla="*/ 2979 h 5839995"/>
              <a:gd name="connsiteX3" fmla="*/ 2480314 w 2490464"/>
              <a:gd name="connsiteY3" fmla="*/ 5839995 h 5839995"/>
              <a:gd name="connsiteX4" fmla="*/ 0 w 2490464"/>
              <a:gd name="connsiteY4" fmla="*/ 5469993 h 5839995"/>
              <a:gd name="connsiteX5" fmla="*/ 12031 w 2490464"/>
              <a:gd name="connsiteY5" fmla="*/ 1792706 h 5839995"/>
              <a:gd name="connsiteX0" fmla="*/ 12031 w 2492346"/>
              <a:gd name="connsiteY0" fmla="*/ 1792706 h 5491079"/>
              <a:gd name="connsiteX1" fmla="*/ 1057566 w 2492346"/>
              <a:gd name="connsiteY1" fmla="*/ 0 h 5491079"/>
              <a:gd name="connsiteX2" fmla="*/ 2489368 w 2492346"/>
              <a:gd name="connsiteY2" fmla="*/ 2979 h 5491079"/>
              <a:gd name="connsiteX3" fmla="*/ 2492346 w 2492346"/>
              <a:gd name="connsiteY3" fmla="*/ 5491079 h 5491079"/>
              <a:gd name="connsiteX4" fmla="*/ 0 w 2492346"/>
              <a:gd name="connsiteY4" fmla="*/ 5469993 h 5491079"/>
              <a:gd name="connsiteX5" fmla="*/ 12031 w 2492346"/>
              <a:gd name="connsiteY5" fmla="*/ 1792706 h 5491079"/>
              <a:gd name="connsiteX0" fmla="*/ 12031 w 2490464"/>
              <a:gd name="connsiteY0" fmla="*/ 1792706 h 5479047"/>
              <a:gd name="connsiteX1" fmla="*/ 1057566 w 2490464"/>
              <a:gd name="connsiteY1" fmla="*/ 0 h 5479047"/>
              <a:gd name="connsiteX2" fmla="*/ 2489368 w 2490464"/>
              <a:gd name="connsiteY2" fmla="*/ 2979 h 5479047"/>
              <a:gd name="connsiteX3" fmla="*/ 2480314 w 2490464"/>
              <a:gd name="connsiteY3" fmla="*/ 5479047 h 5479047"/>
              <a:gd name="connsiteX4" fmla="*/ 0 w 2490464"/>
              <a:gd name="connsiteY4" fmla="*/ 5469993 h 5479047"/>
              <a:gd name="connsiteX5" fmla="*/ 12031 w 2490464"/>
              <a:gd name="connsiteY5" fmla="*/ 1792706 h 5479047"/>
              <a:gd name="connsiteX0" fmla="*/ 12031 w 2490464"/>
              <a:gd name="connsiteY0" fmla="*/ 1792706 h 5469993"/>
              <a:gd name="connsiteX1" fmla="*/ 1057566 w 2490464"/>
              <a:gd name="connsiteY1" fmla="*/ 0 h 5469993"/>
              <a:gd name="connsiteX2" fmla="*/ 2489368 w 2490464"/>
              <a:gd name="connsiteY2" fmla="*/ 2979 h 5469993"/>
              <a:gd name="connsiteX3" fmla="*/ 2480314 w 2490464"/>
              <a:gd name="connsiteY3" fmla="*/ 5442952 h 5469993"/>
              <a:gd name="connsiteX4" fmla="*/ 0 w 2490464"/>
              <a:gd name="connsiteY4" fmla="*/ 5469993 h 5469993"/>
              <a:gd name="connsiteX5" fmla="*/ 12031 w 2490464"/>
              <a:gd name="connsiteY5" fmla="*/ 1792706 h 5469993"/>
              <a:gd name="connsiteX0" fmla="*/ 12031 w 2490464"/>
              <a:gd name="connsiteY0" fmla="*/ 1792706 h 5469993"/>
              <a:gd name="connsiteX1" fmla="*/ 1057566 w 2490464"/>
              <a:gd name="connsiteY1" fmla="*/ 0 h 5469993"/>
              <a:gd name="connsiteX2" fmla="*/ 2489368 w 2490464"/>
              <a:gd name="connsiteY2" fmla="*/ 2979 h 5469993"/>
              <a:gd name="connsiteX3" fmla="*/ 2480314 w 2490464"/>
              <a:gd name="connsiteY3" fmla="*/ 5467015 h 5469993"/>
              <a:gd name="connsiteX4" fmla="*/ 0 w 2490464"/>
              <a:gd name="connsiteY4" fmla="*/ 5469993 h 5469993"/>
              <a:gd name="connsiteX5" fmla="*/ 12031 w 2490464"/>
              <a:gd name="connsiteY5" fmla="*/ 1792706 h 5469993"/>
              <a:gd name="connsiteX0" fmla="*/ 12031 w 2490464"/>
              <a:gd name="connsiteY0" fmla="*/ 1792706 h 5469993"/>
              <a:gd name="connsiteX1" fmla="*/ 1057566 w 2490464"/>
              <a:gd name="connsiteY1" fmla="*/ 0 h 5469993"/>
              <a:gd name="connsiteX2" fmla="*/ 2489368 w 2490464"/>
              <a:gd name="connsiteY2" fmla="*/ 2979 h 5469993"/>
              <a:gd name="connsiteX3" fmla="*/ 2480314 w 2490464"/>
              <a:gd name="connsiteY3" fmla="*/ 5069973 h 5469993"/>
              <a:gd name="connsiteX4" fmla="*/ 0 w 2490464"/>
              <a:gd name="connsiteY4" fmla="*/ 5469993 h 5469993"/>
              <a:gd name="connsiteX5" fmla="*/ 12031 w 2490464"/>
              <a:gd name="connsiteY5" fmla="*/ 1792706 h 5469993"/>
              <a:gd name="connsiteX0" fmla="*/ 12031 w 2490464"/>
              <a:gd name="connsiteY0" fmla="*/ 1792706 h 5069973"/>
              <a:gd name="connsiteX1" fmla="*/ 1057566 w 2490464"/>
              <a:gd name="connsiteY1" fmla="*/ 0 h 5069973"/>
              <a:gd name="connsiteX2" fmla="*/ 2489368 w 2490464"/>
              <a:gd name="connsiteY2" fmla="*/ 2979 h 5069973"/>
              <a:gd name="connsiteX3" fmla="*/ 2480314 w 2490464"/>
              <a:gd name="connsiteY3" fmla="*/ 5069973 h 5069973"/>
              <a:gd name="connsiteX4" fmla="*/ 0 w 2490464"/>
              <a:gd name="connsiteY4" fmla="*/ 5060920 h 5069973"/>
              <a:gd name="connsiteX5" fmla="*/ 12031 w 2490464"/>
              <a:gd name="connsiteY5" fmla="*/ 1792706 h 5069973"/>
              <a:gd name="connsiteX0" fmla="*/ 24062 w 2502495"/>
              <a:gd name="connsiteY0" fmla="*/ 1792706 h 5084983"/>
              <a:gd name="connsiteX1" fmla="*/ 1069597 w 2502495"/>
              <a:gd name="connsiteY1" fmla="*/ 0 h 5084983"/>
              <a:gd name="connsiteX2" fmla="*/ 2501399 w 2502495"/>
              <a:gd name="connsiteY2" fmla="*/ 2979 h 5084983"/>
              <a:gd name="connsiteX3" fmla="*/ 2492345 w 2502495"/>
              <a:gd name="connsiteY3" fmla="*/ 5069973 h 5084983"/>
              <a:gd name="connsiteX4" fmla="*/ 0 w 2502495"/>
              <a:gd name="connsiteY4" fmla="*/ 5084983 h 5084983"/>
              <a:gd name="connsiteX5" fmla="*/ 24062 w 2502495"/>
              <a:gd name="connsiteY5" fmla="*/ 1792706 h 5084983"/>
              <a:gd name="connsiteX0" fmla="*/ 24062 w 2502495"/>
              <a:gd name="connsiteY0" fmla="*/ 1792706 h 5069973"/>
              <a:gd name="connsiteX1" fmla="*/ 1069597 w 2502495"/>
              <a:gd name="connsiteY1" fmla="*/ 0 h 5069973"/>
              <a:gd name="connsiteX2" fmla="*/ 2501399 w 2502495"/>
              <a:gd name="connsiteY2" fmla="*/ 2979 h 5069973"/>
              <a:gd name="connsiteX3" fmla="*/ 2492345 w 2502495"/>
              <a:gd name="connsiteY3" fmla="*/ 5069973 h 5069973"/>
              <a:gd name="connsiteX4" fmla="*/ 0 w 2502495"/>
              <a:gd name="connsiteY4" fmla="*/ 5060920 h 5069973"/>
              <a:gd name="connsiteX5" fmla="*/ 24062 w 2502495"/>
              <a:gd name="connsiteY5" fmla="*/ 1792706 h 5069973"/>
              <a:gd name="connsiteX0" fmla="*/ 24062 w 2502495"/>
              <a:gd name="connsiteY0" fmla="*/ 1792706 h 5084983"/>
              <a:gd name="connsiteX1" fmla="*/ 1069597 w 2502495"/>
              <a:gd name="connsiteY1" fmla="*/ 0 h 5084983"/>
              <a:gd name="connsiteX2" fmla="*/ 2501399 w 2502495"/>
              <a:gd name="connsiteY2" fmla="*/ 2979 h 5084983"/>
              <a:gd name="connsiteX3" fmla="*/ 2492345 w 2502495"/>
              <a:gd name="connsiteY3" fmla="*/ 5069973 h 5084983"/>
              <a:gd name="connsiteX4" fmla="*/ 0 w 2502495"/>
              <a:gd name="connsiteY4" fmla="*/ 5084983 h 5084983"/>
              <a:gd name="connsiteX5" fmla="*/ 24062 w 2502495"/>
              <a:gd name="connsiteY5" fmla="*/ 1792706 h 5084983"/>
              <a:gd name="connsiteX0" fmla="*/ 12030 w 2490463"/>
              <a:gd name="connsiteY0" fmla="*/ 1792706 h 5072951"/>
              <a:gd name="connsiteX1" fmla="*/ 1057565 w 2490463"/>
              <a:gd name="connsiteY1" fmla="*/ 0 h 5072951"/>
              <a:gd name="connsiteX2" fmla="*/ 2489367 w 2490463"/>
              <a:gd name="connsiteY2" fmla="*/ 2979 h 5072951"/>
              <a:gd name="connsiteX3" fmla="*/ 2480313 w 2490463"/>
              <a:gd name="connsiteY3" fmla="*/ 5069973 h 5072951"/>
              <a:gd name="connsiteX4" fmla="*/ 0 w 2490463"/>
              <a:gd name="connsiteY4" fmla="*/ 5072951 h 5072951"/>
              <a:gd name="connsiteX5" fmla="*/ 12030 w 2490463"/>
              <a:gd name="connsiteY5" fmla="*/ 1792706 h 5072951"/>
              <a:gd name="connsiteX0" fmla="*/ 12030 w 2491109"/>
              <a:gd name="connsiteY0" fmla="*/ 1792706 h 5072951"/>
              <a:gd name="connsiteX1" fmla="*/ 1057565 w 2491109"/>
              <a:gd name="connsiteY1" fmla="*/ 0 h 5072951"/>
              <a:gd name="connsiteX2" fmla="*/ 2489367 w 2491109"/>
              <a:gd name="connsiteY2" fmla="*/ 2979 h 5072951"/>
              <a:gd name="connsiteX3" fmla="*/ 2489367 w 2491109"/>
              <a:gd name="connsiteY3" fmla="*/ 4590139 h 5072951"/>
              <a:gd name="connsiteX4" fmla="*/ 0 w 2491109"/>
              <a:gd name="connsiteY4" fmla="*/ 5072951 h 5072951"/>
              <a:gd name="connsiteX5" fmla="*/ 12030 w 2491109"/>
              <a:gd name="connsiteY5" fmla="*/ 1792706 h 5072951"/>
              <a:gd name="connsiteX0" fmla="*/ 12030 w 2491109"/>
              <a:gd name="connsiteY0" fmla="*/ 1792706 h 4590139"/>
              <a:gd name="connsiteX1" fmla="*/ 1057565 w 2491109"/>
              <a:gd name="connsiteY1" fmla="*/ 0 h 4590139"/>
              <a:gd name="connsiteX2" fmla="*/ 2489367 w 2491109"/>
              <a:gd name="connsiteY2" fmla="*/ 2979 h 4590139"/>
              <a:gd name="connsiteX3" fmla="*/ 2489367 w 2491109"/>
              <a:gd name="connsiteY3" fmla="*/ 4590139 h 4590139"/>
              <a:gd name="connsiteX4" fmla="*/ 0 w 2491109"/>
              <a:gd name="connsiteY4" fmla="*/ 4584064 h 4590139"/>
              <a:gd name="connsiteX5" fmla="*/ 12030 w 2491109"/>
              <a:gd name="connsiteY5" fmla="*/ 1792706 h 4590139"/>
              <a:gd name="connsiteX0" fmla="*/ 21084 w 2500163"/>
              <a:gd name="connsiteY0" fmla="*/ 1792706 h 4611224"/>
              <a:gd name="connsiteX1" fmla="*/ 1066619 w 2500163"/>
              <a:gd name="connsiteY1" fmla="*/ 0 h 4611224"/>
              <a:gd name="connsiteX2" fmla="*/ 2498421 w 2500163"/>
              <a:gd name="connsiteY2" fmla="*/ 2979 h 4611224"/>
              <a:gd name="connsiteX3" fmla="*/ 2498421 w 2500163"/>
              <a:gd name="connsiteY3" fmla="*/ 4590139 h 4611224"/>
              <a:gd name="connsiteX4" fmla="*/ 0 w 2500163"/>
              <a:gd name="connsiteY4" fmla="*/ 4611224 h 4611224"/>
              <a:gd name="connsiteX5" fmla="*/ 21084 w 2500163"/>
              <a:gd name="connsiteY5" fmla="*/ 1792706 h 4611224"/>
              <a:gd name="connsiteX0" fmla="*/ 21084 w 2500163"/>
              <a:gd name="connsiteY0" fmla="*/ 1792706 h 4611224"/>
              <a:gd name="connsiteX1" fmla="*/ 1066619 w 2500163"/>
              <a:gd name="connsiteY1" fmla="*/ 0 h 4611224"/>
              <a:gd name="connsiteX2" fmla="*/ 2498421 w 2500163"/>
              <a:gd name="connsiteY2" fmla="*/ 2979 h 4611224"/>
              <a:gd name="connsiteX3" fmla="*/ 2498421 w 2500163"/>
              <a:gd name="connsiteY3" fmla="*/ 4590139 h 4611224"/>
              <a:gd name="connsiteX4" fmla="*/ 0 w 2500163"/>
              <a:gd name="connsiteY4" fmla="*/ 4611224 h 4611224"/>
              <a:gd name="connsiteX5" fmla="*/ 21084 w 2500163"/>
              <a:gd name="connsiteY5" fmla="*/ 1792706 h 4611224"/>
              <a:gd name="connsiteX0" fmla="*/ 21084 w 2499332"/>
              <a:gd name="connsiteY0" fmla="*/ 1792706 h 4611224"/>
              <a:gd name="connsiteX1" fmla="*/ 1066619 w 2499332"/>
              <a:gd name="connsiteY1" fmla="*/ 0 h 4611224"/>
              <a:gd name="connsiteX2" fmla="*/ 2498421 w 2499332"/>
              <a:gd name="connsiteY2" fmla="*/ 2979 h 4611224"/>
              <a:gd name="connsiteX3" fmla="*/ 2484354 w 2499332"/>
              <a:gd name="connsiteY3" fmla="*/ 4477597 h 4611224"/>
              <a:gd name="connsiteX4" fmla="*/ 0 w 2499332"/>
              <a:gd name="connsiteY4" fmla="*/ 4611224 h 4611224"/>
              <a:gd name="connsiteX5" fmla="*/ 21084 w 2499332"/>
              <a:gd name="connsiteY5" fmla="*/ 1792706 h 4611224"/>
              <a:gd name="connsiteX0" fmla="*/ 21084 w 2505455"/>
              <a:gd name="connsiteY0" fmla="*/ 1792706 h 4611224"/>
              <a:gd name="connsiteX1" fmla="*/ 1066619 w 2505455"/>
              <a:gd name="connsiteY1" fmla="*/ 0 h 4611224"/>
              <a:gd name="connsiteX2" fmla="*/ 2498421 w 2505455"/>
              <a:gd name="connsiteY2" fmla="*/ 2979 h 4611224"/>
              <a:gd name="connsiteX3" fmla="*/ 2505455 w 2505455"/>
              <a:gd name="connsiteY3" fmla="*/ 4477597 h 4611224"/>
              <a:gd name="connsiteX4" fmla="*/ 0 w 2505455"/>
              <a:gd name="connsiteY4" fmla="*/ 4611224 h 4611224"/>
              <a:gd name="connsiteX5" fmla="*/ 21084 w 2505455"/>
              <a:gd name="connsiteY5" fmla="*/ 1792706 h 4611224"/>
              <a:gd name="connsiteX0" fmla="*/ 7016 w 2491387"/>
              <a:gd name="connsiteY0" fmla="*/ 1792706 h 4477597"/>
              <a:gd name="connsiteX1" fmla="*/ 1052551 w 2491387"/>
              <a:gd name="connsiteY1" fmla="*/ 0 h 4477597"/>
              <a:gd name="connsiteX2" fmla="*/ 2484353 w 2491387"/>
              <a:gd name="connsiteY2" fmla="*/ 2979 h 4477597"/>
              <a:gd name="connsiteX3" fmla="*/ 2491387 w 2491387"/>
              <a:gd name="connsiteY3" fmla="*/ 4477597 h 4477597"/>
              <a:gd name="connsiteX4" fmla="*/ 0 w 2491387"/>
              <a:gd name="connsiteY4" fmla="*/ 4477581 h 4477597"/>
              <a:gd name="connsiteX5" fmla="*/ 7016 w 2491387"/>
              <a:gd name="connsiteY5" fmla="*/ 1792706 h 4477597"/>
              <a:gd name="connsiteX0" fmla="*/ 7016 w 2491387"/>
              <a:gd name="connsiteY0" fmla="*/ 1792706 h 4477597"/>
              <a:gd name="connsiteX1" fmla="*/ 1052551 w 2491387"/>
              <a:gd name="connsiteY1" fmla="*/ 0 h 4477597"/>
              <a:gd name="connsiteX2" fmla="*/ 2484353 w 2491387"/>
              <a:gd name="connsiteY2" fmla="*/ 2979 h 4477597"/>
              <a:gd name="connsiteX3" fmla="*/ 2491387 w 2491387"/>
              <a:gd name="connsiteY3" fmla="*/ 4477597 h 4477597"/>
              <a:gd name="connsiteX4" fmla="*/ 0 w 2491387"/>
              <a:gd name="connsiteY4" fmla="*/ 3867981 h 4477597"/>
              <a:gd name="connsiteX5" fmla="*/ 7016 w 2491387"/>
              <a:gd name="connsiteY5" fmla="*/ 1792706 h 4477597"/>
              <a:gd name="connsiteX0" fmla="*/ 7016 w 2491387"/>
              <a:gd name="connsiteY0" fmla="*/ 1792706 h 3877522"/>
              <a:gd name="connsiteX1" fmla="*/ 1052551 w 2491387"/>
              <a:gd name="connsiteY1" fmla="*/ 0 h 3877522"/>
              <a:gd name="connsiteX2" fmla="*/ 2484353 w 2491387"/>
              <a:gd name="connsiteY2" fmla="*/ 2979 h 3877522"/>
              <a:gd name="connsiteX3" fmla="*/ 2491387 w 2491387"/>
              <a:gd name="connsiteY3" fmla="*/ 3877522 h 3877522"/>
              <a:gd name="connsiteX4" fmla="*/ 0 w 2491387"/>
              <a:gd name="connsiteY4" fmla="*/ 3867981 h 3877522"/>
              <a:gd name="connsiteX5" fmla="*/ 7016 w 2491387"/>
              <a:gd name="connsiteY5" fmla="*/ 1792706 h 3877522"/>
              <a:gd name="connsiteX0" fmla="*/ 7016 w 2485850"/>
              <a:gd name="connsiteY0" fmla="*/ 1792706 h 3867997"/>
              <a:gd name="connsiteX1" fmla="*/ 1052551 w 2485850"/>
              <a:gd name="connsiteY1" fmla="*/ 0 h 3867997"/>
              <a:gd name="connsiteX2" fmla="*/ 2484353 w 2485850"/>
              <a:gd name="connsiteY2" fmla="*/ 2979 h 3867997"/>
              <a:gd name="connsiteX3" fmla="*/ 2481862 w 2485850"/>
              <a:gd name="connsiteY3" fmla="*/ 3867997 h 3867997"/>
              <a:gd name="connsiteX4" fmla="*/ 0 w 2485850"/>
              <a:gd name="connsiteY4" fmla="*/ 3867981 h 3867997"/>
              <a:gd name="connsiteX5" fmla="*/ 7016 w 2485850"/>
              <a:gd name="connsiteY5" fmla="*/ 1792706 h 3867997"/>
              <a:gd name="connsiteX0" fmla="*/ 18446 w 2497280"/>
              <a:gd name="connsiteY0" fmla="*/ 1792706 h 3867997"/>
              <a:gd name="connsiteX1" fmla="*/ 1063981 w 2497280"/>
              <a:gd name="connsiteY1" fmla="*/ 0 h 3867997"/>
              <a:gd name="connsiteX2" fmla="*/ 2495783 w 2497280"/>
              <a:gd name="connsiteY2" fmla="*/ 2979 h 3867997"/>
              <a:gd name="connsiteX3" fmla="*/ 2493292 w 2497280"/>
              <a:gd name="connsiteY3" fmla="*/ 3867997 h 3867997"/>
              <a:gd name="connsiteX4" fmla="*/ 0 w 2497280"/>
              <a:gd name="connsiteY4" fmla="*/ 2702121 h 3867997"/>
              <a:gd name="connsiteX5" fmla="*/ 18446 w 2497280"/>
              <a:gd name="connsiteY5" fmla="*/ 1792706 h 3867997"/>
              <a:gd name="connsiteX0" fmla="*/ 18446 w 2497280"/>
              <a:gd name="connsiteY0" fmla="*/ 1792706 h 3867997"/>
              <a:gd name="connsiteX1" fmla="*/ 1063981 w 2497280"/>
              <a:gd name="connsiteY1" fmla="*/ 0 h 3867997"/>
              <a:gd name="connsiteX2" fmla="*/ 2495783 w 2497280"/>
              <a:gd name="connsiteY2" fmla="*/ 2979 h 3867997"/>
              <a:gd name="connsiteX3" fmla="*/ 2493292 w 2497280"/>
              <a:gd name="connsiteY3" fmla="*/ 3867997 h 3867997"/>
              <a:gd name="connsiteX4" fmla="*/ 0 w 2497280"/>
              <a:gd name="connsiteY4" fmla="*/ 2702121 h 3867997"/>
              <a:gd name="connsiteX5" fmla="*/ 18446 w 2497280"/>
              <a:gd name="connsiteY5" fmla="*/ 1792706 h 3867997"/>
              <a:gd name="connsiteX0" fmla="*/ 18446 w 2497280"/>
              <a:gd name="connsiteY0" fmla="*/ 1792706 h 2727406"/>
              <a:gd name="connsiteX1" fmla="*/ 1063981 w 2497280"/>
              <a:gd name="connsiteY1" fmla="*/ 0 h 2727406"/>
              <a:gd name="connsiteX2" fmla="*/ 2495783 w 2497280"/>
              <a:gd name="connsiteY2" fmla="*/ 2979 h 2727406"/>
              <a:gd name="connsiteX3" fmla="*/ 2493292 w 2497280"/>
              <a:gd name="connsiteY3" fmla="*/ 2724997 h 2727406"/>
              <a:gd name="connsiteX4" fmla="*/ 0 w 2497280"/>
              <a:gd name="connsiteY4" fmla="*/ 2702121 h 2727406"/>
              <a:gd name="connsiteX5" fmla="*/ 18446 w 2497280"/>
              <a:gd name="connsiteY5" fmla="*/ 1792706 h 2727406"/>
              <a:gd name="connsiteX0" fmla="*/ 18446 w 2497280"/>
              <a:gd name="connsiteY0" fmla="*/ 1792706 h 2727406"/>
              <a:gd name="connsiteX1" fmla="*/ 1063981 w 2497280"/>
              <a:gd name="connsiteY1" fmla="*/ 0 h 2727406"/>
              <a:gd name="connsiteX2" fmla="*/ 2495783 w 2497280"/>
              <a:gd name="connsiteY2" fmla="*/ 2979 h 2727406"/>
              <a:gd name="connsiteX3" fmla="*/ 2493292 w 2497280"/>
              <a:gd name="connsiteY3" fmla="*/ 2713567 h 2727406"/>
              <a:gd name="connsiteX4" fmla="*/ 0 w 2497280"/>
              <a:gd name="connsiteY4" fmla="*/ 2702121 h 2727406"/>
              <a:gd name="connsiteX5" fmla="*/ 18446 w 2497280"/>
              <a:gd name="connsiteY5" fmla="*/ 1792706 h 2727406"/>
              <a:gd name="connsiteX0" fmla="*/ 18446 w 2497280"/>
              <a:gd name="connsiteY0" fmla="*/ 1792706 h 2727406"/>
              <a:gd name="connsiteX1" fmla="*/ 1063981 w 2497280"/>
              <a:gd name="connsiteY1" fmla="*/ 0 h 2727406"/>
              <a:gd name="connsiteX2" fmla="*/ 2495783 w 2497280"/>
              <a:gd name="connsiteY2" fmla="*/ 2979 h 2727406"/>
              <a:gd name="connsiteX3" fmla="*/ 2493292 w 2497280"/>
              <a:gd name="connsiteY3" fmla="*/ 2702137 h 2727406"/>
              <a:gd name="connsiteX4" fmla="*/ 0 w 2497280"/>
              <a:gd name="connsiteY4" fmla="*/ 2702121 h 2727406"/>
              <a:gd name="connsiteX5" fmla="*/ 18446 w 2497280"/>
              <a:gd name="connsiteY5" fmla="*/ 1792706 h 2727406"/>
              <a:gd name="connsiteX0" fmla="*/ 7016 w 2485850"/>
              <a:gd name="connsiteY0" fmla="*/ 1792706 h 2702137"/>
              <a:gd name="connsiteX1" fmla="*/ 1052551 w 2485850"/>
              <a:gd name="connsiteY1" fmla="*/ 0 h 2702137"/>
              <a:gd name="connsiteX2" fmla="*/ 2484353 w 2485850"/>
              <a:gd name="connsiteY2" fmla="*/ 2979 h 2702137"/>
              <a:gd name="connsiteX3" fmla="*/ 2481862 w 2485850"/>
              <a:gd name="connsiteY3" fmla="*/ 2702137 h 2702137"/>
              <a:gd name="connsiteX4" fmla="*/ 0 w 2485850"/>
              <a:gd name="connsiteY4" fmla="*/ 2633541 h 2702137"/>
              <a:gd name="connsiteX5" fmla="*/ 7016 w 2485850"/>
              <a:gd name="connsiteY5" fmla="*/ 1792706 h 2702137"/>
              <a:gd name="connsiteX0" fmla="*/ 7016 w 2485850"/>
              <a:gd name="connsiteY0" fmla="*/ 1792706 h 2679655"/>
              <a:gd name="connsiteX1" fmla="*/ 1052551 w 2485850"/>
              <a:gd name="connsiteY1" fmla="*/ 0 h 2679655"/>
              <a:gd name="connsiteX2" fmla="*/ 2484353 w 2485850"/>
              <a:gd name="connsiteY2" fmla="*/ 2979 h 2679655"/>
              <a:gd name="connsiteX3" fmla="*/ 2481862 w 2485850"/>
              <a:gd name="connsiteY3" fmla="*/ 2542117 h 2679655"/>
              <a:gd name="connsiteX4" fmla="*/ 0 w 2485850"/>
              <a:gd name="connsiteY4" fmla="*/ 2633541 h 2679655"/>
              <a:gd name="connsiteX5" fmla="*/ 7016 w 2485850"/>
              <a:gd name="connsiteY5" fmla="*/ 1792706 h 2679655"/>
              <a:gd name="connsiteX0" fmla="*/ 7016 w 2485850"/>
              <a:gd name="connsiteY0" fmla="*/ 1792706 h 2622606"/>
              <a:gd name="connsiteX1" fmla="*/ 1052551 w 2485850"/>
              <a:gd name="connsiteY1" fmla="*/ 0 h 2622606"/>
              <a:gd name="connsiteX2" fmla="*/ 2484353 w 2485850"/>
              <a:gd name="connsiteY2" fmla="*/ 2979 h 2622606"/>
              <a:gd name="connsiteX3" fmla="*/ 2481862 w 2485850"/>
              <a:gd name="connsiteY3" fmla="*/ 2542117 h 2622606"/>
              <a:gd name="connsiteX4" fmla="*/ 0 w 2485850"/>
              <a:gd name="connsiteY4" fmla="*/ 2542101 h 2622606"/>
              <a:gd name="connsiteX5" fmla="*/ 7016 w 2485850"/>
              <a:gd name="connsiteY5" fmla="*/ 1792706 h 2622606"/>
              <a:gd name="connsiteX0" fmla="*/ 7016 w 2485850"/>
              <a:gd name="connsiteY0" fmla="*/ 1792706 h 2542117"/>
              <a:gd name="connsiteX1" fmla="*/ 1052551 w 2485850"/>
              <a:gd name="connsiteY1" fmla="*/ 0 h 2542117"/>
              <a:gd name="connsiteX2" fmla="*/ 2484353 w 2485850"/>
              <a:gd name="connsiteY2" fmla="*/ 2979 h 2542117"/>
              <a:gd name="connsiteX3" fmla="*/ 2481862 w 2485850"/>
              <a:gd name="connsiteY3" fmla="*/ 2542117 h 2542117"/>
              <a:gd name="connsiteX4" fmla="*/ 0 w 2485850"/>
              <a:gd name="connsiteY4" fmla="*/ 2256351 h 2542117"/>
              <a:gd name="connsiteX5" fmla="*/ 7016 w 2485850"/>
              <a:gd name="connsiteY5" fmla="*/ 1792706 h 2542117"/>
              <a:gd name="connsiteX0" fmla="*/ 7016 w 2485850"/>
              <a:gd name="connsiteY0" fmla="*/ 1792706 h 2482078"/>
              <a:gd name="connsiteX1" fmla="*/ 1052551 w 2485850"/>
              <a:gd name="connsiteY1" fmla="*/ 0 h 2482078"/>
              <a:gd name="connsiteX2" fmla="*/ 2484353 w 2485850"/>
              <a:gd name="connsiteY2" fmla="*/ 2979 h 2482078"/>
              <a:gd name="connsiteX3" fmla="*/ 2481862 w 2485850"/>
              <a:gd name="connsiteY3" fmla="*/ 2233507 h 2482078"/>
              <a:gd name="connsiteX4" fmla="*/ 0 w 2485850"/>
              <a:gd name="connsiteY4" fmla="*/ 2256351 h 2482078"/>
              <a:gd name="connsiteX5" fmla="*/ 7016 w 2485850"/>
              <a:gd name="connsiteY5" fmla="*/ 1792706 h 2482078"/>
              <a:gd name="connsiteX0" fmla="*/ 7016 w 2485269"/>
              <a:gd name="connsiteY0" fmla="*/ 1792706 h 2482078"/>
              <a:gd name="connsiteX1" fmla="*/ 1052551 w 2485269"/>
              <a:gd name="connsiteY1" fmla="*/ 0 h 2482078"/>
              <a:gd name="connsiteX2" fmla="*/ 2484353 w 2485269"/>
              <a:gd name="connsiteY2" fmla="*/ 2979 h 2482078"/>
              <a:gd name="connsiteX3" fmla="*/ 2470432 w 2485269"/>
              <a:gd name="connsiteY3" fmla="*/ 2244937 h 2482078"/>
              <a:gd name="connsiteX4" fmla="*/ 0 w 2485269"/>
              <a:gd name="connsiteY4" fmla="*/ 2256351 h 2482078"/>
              <a:gd name="connsiteX5" fmla="*/ 7016 w 2485269"/>
              <a:gd name="connsiteY5" fmla="*/ 1792706 h 2482078"/>
              <a:gd name="connsiteX0" fmla="*/ 7016 w 2485269"/>
              <a:gd name="connsiteY0" fmla="*/ 1792706 h 2482078"/>
              <a:gd name="connsiteX1" fmla="*/ 1052551 w 2485269"/>
              <a:gd name="connsiteY1" fmla="*/ 0 h 2482078"/>
              <a:gd name="connsiteX2" fmla="*/ 2484353 w 2485269"/>
              <a:gd name="connsiteY2" fmla="*/ 2979 h 2482078"/>
              <a:gd name="connsiteX3" fmla="*/ 2470432 w 2485269"/>
              <a:gd name="connsiteY3" fmla="*/ 2267797 h 2482078"/>
              <a:gd name="connsiteX4" fmla="*/ 0 w 2485269"/>
              <a:gd name="connsiteY4" fmla="*/ 2256351 h 2482078"/>
              <a:gd name="connsiteX5" fmla="*/ 7016 w 2485269"/>
              <a:gd name="connsiteY5" fmla="*/ 1792706 h 2482078"/>
              <a:gd name="connsiteX0" fmla="*/ 7016 w 2485269"/>
              <a:gd name="connsiteY0" fmla="*/ 1792706 h 2482078"/>
              <a:gd name="connsiteX1" fmla="*/ 1052551 w 2485269"/>
              <a:gd name="connsiteY1" fmla="*/ 0 h 2482078"/>
              <a:gd name="connsiteX2" fmla="*/ 2484353 w 2485269"/>
              <a:gd name="connsiteY2" fmla="*/ 2979 h 2482078"/>
              <a:gd name="connsiteX3" fmla="*/ 2470432 w 2485269"/>
              <a:gd name="connsiteY3" fmla="*/ 2256367 h 2482078"/>
              <a:gd name="connsiteX4" fmla="*/ 0 w 2485269"/>
              <a:gd name="connsiteY4" fmla="*/ 2256351 h 2482078"/>
              <a:gd name="connsiteX5" fmla="*/ 7016 w 2485269"/>
              <a:gd name="connsiteY5" fmla="*/ 1792706 h 2482078"/>
              <a:gd name="connsiteX0" fmla="*/ 808 w 2479061"/>
              <a:gd name="connsiteY0" fmla="*/ 1792706 h 2450606"/>
              <a:gd name="connsiteX1" fmla="*/ 1046343 w 2479061"/>
              <a:gd name="connsiteY1" fmla="*/ 0 h 2450606"/>
              <a:gd name="connsiteX2" fmla="*/ 2478145 w 2479061"/>
              <a:gd name="connsiteY2" fmla="*/ 2979 h 2450606"/>
              <a:gd name="connsiteX3" fmla="*/ 2464224 w 2479061"/>
              <a:gd name="connsiteY3" fmla="*/ 2256367 h 2450606"/>
              <a:gd name="connsiteX4" fmla="*/ 5222 w 2479061"/>
              <a:gd name="connsiteY4" fmla="*/ 2176341 h 2450606"/>
              <a:gd name="connsiteX5" fmla="*/ 808 w 2479061"/>
              <a:gd name="connsiteY5" fmla="*/ 1792706 h 2450606"/>
              <a:gd name="connsiteX0" fmla="*/ 808 w 2479061"/>
              <a:gd name="connsiteY0" fmla="*/ 1792706 h 2450606"/>
              <a:gd name="connsiteX1" fmla="*/ 1046343 w 2479061"/>
              <a:gd name="connsiteY1" fmla="*/ 0 h 2450606"/>
              <a:gd name="connsiteX2" fmla="*/ 2478145 w 2479061"/>
              <a:gd name="connsiteY2" fmla="*/ 2979 h 2450606"/>
              <a:gd name="connsiteX3" fmla="*/ 2464224 w 2479061"/>
              <a:gd name="connsiteY3" fmla="*/ 2142067 h 2450606"/>
              <a:gd name="connsiteX4" fmla="*/ 5222 w 2479061"/>
              <a:gd name="connsiteY4" fmla="*/ 2176341 h 2450606"/>
              <a:gd name="connsiteX5" fmla="*/ 808 w 2479061"/>
              <a:gd name="connsiteY5" fmla="*/ 1792706 h 2450606"/>
              <a:gd name="connsiteX0" fmla="*/ 808 w 2479061"/>
              <a:gd name="connsiteY0" fmla="*/ 1792706 h 2446336"/>
              <a:gd name="connsiteX1" fmla="*/ 1046343 w 2479061"/>
              <a:gd name="connsiteY1" fmla="*/ 0 h 2446336"/>
              <a:gd name="connsiteX2" fmla="*/ 2478145 w 2479061"/>
              <a:gd name="connsiteY2" fmla="*/ 2979 h 2446336"/>
              <a:gd name="connsiteX3" fmla="*/ 2464224 w 2479061"/>
              <a:gd name="connsiteY3" fmla="*/ 2142067 h 2446336"/>
              <a:gd name="connsiteX4" fmla="*/ 5222 w 2479061"/>
              <a:gd name="connsiteY4" fmla="*/ 2164911 h 2446336"/>
              <a:gd name="connsiteX5" fmla="*/ 808 w 2479061"/>
              <a:gd name="connsiteY5" fmla="*/ 1792706 h 2446336"/>
              <a:gd name="connsiteX0" fmla="*/ 808 w 2479061"/>
              <a:gd name="connsiteY0" fmla="*/ 1792706 h 2437956"/>
              <a:gd name="connsiteX1" fmla="*/ 1046343 w 2479061"/>
              <a:gd name="connsiteY1" fmla="*/ 0 h 2437956"/>
              <a:gd name="connsiteX2" fmla="*/ 2478145 w 2479061"/>
              <a:gd name="connsiteY2" fmla="*/ 2979 h 2437956"/>
              <a:gd name="connsiteX3" fmla="*/ 2464224 w 2479061"/>
              <a:gd name="connsiteY3" fmla="*/ 2142067 h 2437956"/>
              <a:gd name="connsiteX4" fmla="*/ 5222 w 2479061"/>
              <a:gd name="connsiteY4" fmla="*/ 2142051 h 2437956"/>
              <a:gd name="connsiteX5" fmla="*/ 808 w 2479061"/>
              <a:gd name="connsiteY5" fmla="*/ 1792706 h 2437956"/>
              <a:gd name="connsiteX0" fmla="*/ 44 w 2478297"/>
              <a:gd name="connsiteY0" fmla="*/ 1792706 h 2142067"/>
              <a:gd name="connsiteX1" fmla="*/ 1045579 w 2478297"/>
              <a:gd name="connsiteY1" fmla="*/ 0 h 2142067"/>
              <a:gd name="connsiteX2" fmla="*/ 2477381 w 2478297"/>
              <a:gd name="connsiteY2" fmla="*/ 2979 h 2142067"/>
              <a:gd name="connsiteX3" fmla="*/ 2463460 w 2478297"/>
              <a:gd name="connsiteY3" fmla="*/ 2142067 h 2142067"/>
              <a:gd name="connsiteX4" fmla="*/ 4458 w 2478297"/>
              <a:gd name="connsiteY4" fmla="*/ 2142051 h 2142067"/>
              <a:gd name="connsiteX5" fmla="*/ 44 w 2478297"/>
              <a:gd name="connsiteY5" fmla="*/ 1792706 h 2142067"/>
              <a:gd name="connsiteX0" fmla="*/ 5383 w 2473839"/>
              <a:gd name="connsiteY0" fmla="*/ 1789440 h 2142067"/>
              <a:gd name="connsiteX1" fmla="*/ 1041121 w 2473839"/>
              <a:gd name="connsiteY1" fmla="*/ 0 h 2142067"/>
              <a:gd name="connsiteX2" fmla="*/ 2472923 w 2473839"/>
              <a:gd name="connsiteY2" fmla="*/ 2979 h 2142067"/>
              <a:gd name="connsiteX3" fmla="*/ 2459002 w 2473839"/>
              <a:gd name="connsiteY3" fmla="*/ 2142067 h 2142067"/>
              <a:gd name="connsiteX4" fmla="*/ 0 w 2473839"/>
              <a:gd name="connsiteY4" fmla="*/ 2142051 h 2142067"/>
              <a:gd name="connsiteX5" fmla="*/ 5383 w 2473839"/>
              <a:gd name="connsiteY5" fmla="*/ 1789440 h 2142067"/>
              <a:gd name="connsiteX0" fmla="*/ 2117 w 2473839"/>
              <a:gd name="connsiteY0" fmla="*/ 1792706 h 2142067"/>
              <a:gd name="connsiteX1" fmla="*/ 1041121 w 2473839"/>
              <a:gd name="connsiteY1" fmla="*/ 0 h 2142067"/>
              <a:gd name="connsiteX2" fmla="*/ 2472923 w 2473839"/>
              <a:gd name="connsiteY2" fmla="*/ 2979 h 2142067"/>
              <a:gd name="connsiteX3" fmla="*/ 2459002 w 2473839"/>
              <a:gd name="connsiteY3" fmla="*/ 2142067 h 2142067"/>
              <a:gd name="connsiteX4" fmla="*/ 0 w 2473839"/>
              <a:gd name="connsiteY4" fmla="*/ 2142051 h 2142067"/>
              <a:gd name="connsiteX5" fmla="*/ 2117 w 2473839"/>
              <a:gd name="connsiteY5" fmla="*/ 1792706 h 214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3839" h="2142067">
                <a:moveTo>
                  <a:pt x="2117" y="1792706"/>
                </a:moveTo>
                <a:lnTo>
                  <a:pt x="1041121" y="0"/>
                </a:lnTo>
                <a:lnTo>
                  <a:pt x="2472923" y="2979"/>
                </a:lnTo>
                <a:cubicBezTo>
                  <a:pt x="2478959" y="1945633"/>
                  <a:pt x="2452966" y="199413"/>
                  <a:pt x="2459002" y="2142067"/>
                </a:cubicBezTo>
                <a:lnTo>
                  <a:pt x="0" y="2142051"/>
                </a:lnTo>
                <a:cubicBezTo>
                  <a:pt x="4010" y="2116439"/>
                  <a:pt x="1372" y="1800357"/>
                  <a:pt x="2117" y="1792706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2927601" y="5403745"/>
            <a:ext cx="162000" cy="162000"/>
          </a:xfrm>
          <a:prstGeom prst="rect">
            <a:avLst/>
          </a:prstGeom>
          <a:solidFill>
            <a:srgbClr val="5BA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Rectangle 38"/>
          <p:cNvSpPr/>
          <p:nvPr/>
        </p:nvSpPr>
        <p:spPr>
          <a:xfrm>
            <a:off x="2925976" y="4919342"/>
            <a:ext cx="162000" cy="162000"/>
          </a:xfrm>
          <a:prstGeom prst="rect">
            <a:avLst/>
          </a:prstGeom>
          <a:solidFill>
            <a:srgbClr val="5BA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Rectangle 39"/>
          <p:cNvSpPr/>
          <p:nvPr/>
        </p:nvSpPr>
        <p:spPr>
          <a:xfrm>
            <a:off x="2925976" y="4451961"/>
            <a:ext cx="162000" cy="162000"/>
          </a:xfrm>
          <a:prstGeom prst="rect">
            <a:avLst/>
          </a:prstGeom>
          <a:solidFill>
            <a:srgbClr val="5BA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Rectangle 43"/>
          <p:cNvSpPr/>
          <p:nvPr/>
        </p:nvSpPr>
        <p:spPr>
          <a:xfrm>
            <a:off x="2925976" y="3525449"/>
            <a:ext cx="162000" cy="162000"/>
          </a:xfrm>
          <a:prstGeom prst="rect">
            <a:avLst/>
          </a:prstGeom>
          <a:solidFill>
            <a:srgbClr val="5BA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Rectangle 44"/>
          <p:cNvSpPr/>
          <p:nvPr/>
        </p:nvSpPr>
        <p:spPr>
          <a:xfrm>
            <a:off x="542290" y="3540932"/>
            <a:ext cx="162000" cy="162000"/>
          </a:xfrm>
          <a:prstGeom prst="rect">
            <a:avLst/>
          </a:prstGeom>
          <a:solidFill>
            <a:srgbClr val="5BA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Rectangle 45"/>
          <p:cNvSpPr/>
          <p:nvPr/>
        </p:nvSpPr>
        <p:spPr>
          <a:xfrm>
            <a:off x="537855" y="3880381"/>
            <a:ext cx="162000" cy="162000"/>
          </a:xfrm>
          <a:prstGeom prst="rect">
            <a:avLst/>
          </a:prstGeom>
          <a:solidFill>
            <a:srgbClr val="5BA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Rectangle 46"/>
          <p:cNvSpPr/>
          <p:nvPr/>
        </p:nvSpPr>
        <p:spPr>
          <a:xfrm>
            <a:off x="537855" y="4219382"/>
            <a:ext cx="162000" cy="162000"/>
          </a:xfrm>
          <a:prstGeom prst="rect">
            <a:avLst/>
          </a:prstGeom>
          <a:solidFill>
            <a:srgbClr val="5BA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Rectangle 47"/>
          <p:cNvSpPr/>
          <p:nvPr/>
        </p:nvSpPr>
        <p:spPr>
          <a:xfrm>
            <a:off x="543234" y="4713025"/>
            <a:ext cx="162000" cy="162000"/>
          </a:xfrm>
          <a:prstGeom prst="rect">
            <a:avLst/>
          </a:prstGeom>
          <a:solidFill>
            <a:srgbClr val="5BA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Rectangle 48"/>
          <p:cNvSpPr/>
          <p:nvPr/>
        </p:nvSpPr>
        <p:spPr>
          <a:xfrm>
            <a:off x="537855" y="5058137"/>
            <a:ext cx="162000" cy="162000"/>
          </a:xfrm>
          <a:prstGeom prst="rect">
            <a:avLst/>
          </a:prstGeom>
          <a:solidFill>
            <a:srgbClr val="5BA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552096" y="5395592"/>
            <a:ext cx="162000" cy="162000"/>
          </a:xfrm>
          <a:prstGeom prst="rect">
            <a:avLst/>
          </a:prstGeom>
          <a:solidFill>
            <a:srgbClr val="5BA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43A0C8-DB60-4B75-AE8E-3BBA038DAE5A}"/>
              </a:ext>
            </a:extLst>
          </p:cNvPr>
          <p:cNvSpPr txBox="1"/>
          <p:nvPr/>
        </p:nvSpPr>
        <p:spPr>
          <a:xfrm>
            <a:off x="2836692" y="3473958"/>
            <a:ext cx="2116541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Aft>
                <a:spcPts val="350"/>
              </a:spcAft>
              <a:buClr>
                <a:schemeClr val="bg1"/>
              </a:buClr>
              <a:buFont typeface="+mj-lt"/>
              <a:buAutoNum type="arabicPeriod" startAt="7"/>
            </a:pPr>
            <a:r>
              <a:rPr lang="ru-RU" sz="950" dirty="0">
                <a:latin typeface="Century Gothic" panose="020B0502020202020204" pitchFamily="34" charset="0"/>
              </a:rPr>
              <a:t>Производство/реализация медицинских изделий, используемых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для профилактики/ реабилитации инвалидности;</a:t>
            </a:r>
          </a:p>
          <a:p>
            <a:pPr marL="216000" indent="-216000">
              <a:spcAft>
                <a:spcPts val="350"/>
              </a:spcAft>
              <a:buClr>
                <a:schemeClr val="bg1"/>
              </a:buClr>
              <a:buFont typeface="+mj-lt"/>
              <a:buAutoNum type="arabicPeriod" startAt="7"/>
            </a:pPr>
            <a:r>
              <a:rPr lang="ru-RU" sz="950" dirty="0">
                <a:latin typeface="Century Gothic" panose="020B0502020202020204" pitchFamily="34" charset="0"/>
              </a:rPr>
              <a:t>Организация отдыха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и оздоровления инвалидов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и пенсионеров;</a:t>
            </a:r>
          </a:p>
          <a:p>
            <a:pPr marL="216000" indent="-216000">
              <a:spcAft>
                <a:spcPts val="350"/>
              </a:spcAft>
              <a:buClr>
                <a:schemeClr val="bg1"/>
              </a:buClr>
              <a:buFont typeface="+mj-lt"/>
              <a:buAutoNum type="arabicPeriod" startAt="7"/>
            </a:pPr>
            <a:r>
              <a:rPr lang="ru-RU" sz="950" dirty="0">
                <a:latin typeface="Century Gothic" panose="020B0502020202020204" pitchFamily="34" charset="0"/>
              </a:rPr>
              <a:t>Услуги в сфере дополнительного образования;</a:t>
            </a:r>
          </a:p>
          <a:p>
            <a:pPr marL="216000" indent="-216000">
              <a:spcAft>
                <a:spcPts val="350"/>
              </a:spcAft>
              <a:buClr>
                <a:schemeClr val="bg1"/>
              </a:buClr>
              <a:buFont typeface="+mj-lt"/>
              <a:buAutoNum type="arabicPeriod" startAt="7"/>
            </a:pPr>
            <a:r>
              <a:rPr lang="ru-RU" sz="950" dirty="0">
                <a:latin typeface="Century Gothic" panose="020B0502020202020204" pitchFamily="34" charset="0"/>
              </a:rPr>
              <a:t>Создание условий для беспрепятственного доступа инвалидов к объектам инфраструктуры и средствам транспорта, связи и информации.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910BB6-6900-418E-A78C-8F5EBF82633C}"/>
              </a:ext>
            </a:extLst>
          </p:cNvPr>
          <p:cNvSpPr txBox="1"/>
          <p:nvPr/>
        </p:nvSpPr>
        <p:spPr>
          <a:xfrm>
            <a:off x="465378" y="3486188"/>
            <a:ext cx="2285205" cy="268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Aft>
                <a:spcPts val="35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ru-RU" sz="950" dirty="0">
                <a:latin typeface="Century Gothic" panose="020B0502020202020204" pitchFamily="34" charset="0"/>
              </a:rPr>
              <a:t>Услуги по поддержанию жизнедеятельности в быту;</a:t>
            </a:r>
          </a:p>
          <a:p>
            <a:pPr marL="216000" indent="-216000">
              <a:spcAft>
                <a:spcPts val="35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ru-RU" sz="950" dirty="0">
                <a:latin typeface="Century Gothic" panose="020B0502020202020204" pitchFamily="34" charset="0"/>
              </a:rPr>
              <a:t>Услуги по поддержке и сохранению здоровья;</a:t>
            </a:r>
          </a:p>
          <a:p>
            <a:pPr marL="216000" indent="-216000">
              <a:spcAft>
                <a:spcPts val="35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ru-RU" sz="950" dirty="0">
                <a:latin typeface="Century Gothic" panose="020B0502020202020204" pitchFamily="34" charset="0"/>
              </a:rPr>
              <a:t>Услуги по коррекции психологического состояния и социальной адаптации;</a:t>
            </a:r>
          </a:p>
          <a:p>
            <a:pPr marL="216000" indent="-216000">
              <a:spcAft>
                <a:spcPts val="35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ru-RU" sz="950" dirty="0">
                <a:latin typeface="Century Gothic" panose="020B0502020202020204" pitchFamily="34" charset="0"/>
              </a:rPr>
              <a:t>Услуги по профилактике отклонений в поведении;</a:t>
            </a:r>
          </a:p>
          <a:p>
            <a:pPr marL="216000" indent="-216000">
              <a:spcAft>
                <a:spcPts val="35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ru-RU" sz="950" dirty="0">
                <a:latin typeface="Century Gothic" panose="020B0502020202020204" pitchFamily="34" charset="0"/>
              </a:rPr>
              <a:t>Помощь в трудоустройстве и трудовой адаптации;</a:t>
            </a:r>
          </a:p>
          <a:p>
            <a:pPr marL="216000" indent="-216000">
              <a:spcAft>
                <a:spcPts val="35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ru-RU" sz="950" dirty="0">
                <a:latin typeface="Century Gothic" panose="020B0502020202020204" pitchFamily="34" charset="0"/>
              </a:rPr>
              <a:t>Услуги, направленные на повышение коммуникативного потенциала и социальную адаптацию;</a:t>
            </a:r>
          </a:p>
        </p:txBody>
      </p:sp>
      <p:grpSp>
        <p:nvGrpSpPr>
          <p:cNvPr id="31" name="Group 5"/>
          <p:cNvGrpSpPr>
            <a:grpSpLocks noChangeAspect="1"/>
          </p:cNvGrpSpPr>
          <p:nvPr/>
        </p:nvGrpSpPr>
        <p:grpSpPr bwMode="auto">
          <a:xfrm>
            <a:off x="-139701" y="-253335"/>
            <a:ext cx="5467351" cy="800101"/>
            <a:chOff x="-89" y="3894"/>
            <a:chExt cx="3444" cy="504"/>
          </a:xfrm>
        </p:grpSpPr>
        <p:sp>
          <p:nvSpPr>
            <p:cNvPr id="1024" name="AutoShape 4"/>
            <p:cNvSpPr>
              <a:spLocks noChangeAspect="1" noChangeArrowheads="1" noTextEdit="1"/>
            </p:cNvSpPr>
            <p:nvPr/>
          </p:nvSpPr>
          <p:spPr bwMode="auto">
            <a:xfrm>
              <a:off x="-89" y="3894"/>
              <a:ext cx="3356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" name="Freeform 7"/>
            <p:cNvSpPr>
              <a:spLocks/>
            </p:cNvSpPr>
            <p:nvPr/>
          </p:nvSpPr>
          <p:spPr bwMode="auto">
            <a:xfrm>
              <a:off x="0" y="4275"/>
              <a:ext cx="3355" cy="123"/>
            </a:xfrm>
            <a:custGeom>
              <a:avLst/>
              <a:gdLst>
                <a:gd name="T0" fmla="*/ 2196 w 2381"/>
                <a:gd name="T1" fmla="*/ 0 h 86"/>
                <a:gd name="T2" fmla="*/ 2191 w 2381"/>
                <a:gd name="T3" fmla="*/ 0 h 86"/>
                <a:gd name="T4" fmla="*/ 2156 w 2381"/>
                <a:gd name="T5" fmla="*/ 17 h 86"/>
                <a:gd name="T6" fmla="*/ 2107 w 2381"/>
                <a:gd name="T7" fmla="*/ 72 h 86"/>
                <a:gd name="T8" fmla="*/ 2104 w 2381"/>
                <a:gd name="T9" fmla="*/ 79 h 86"/>
                <a:gd name="T10" fmla="*/ 2100 w 2381"/>
                <a:gd name="T11" fmla="*/ 83 h 86"/>
                <a:gd name="T12" fmla="*/ 2094 w 2381"/>
                <a:gd name="T13" fmla="*/ 83 h 86"/>
                <a:gd name="T14" fmla="*/ 0 w 2381"/>
                <a:gd name="T15" fmla="*/ 83 h 86"/>
                <a:gd name="T16" fmla="*/ 0 w 2381"/>
                <a:gd name="T17" fmla="*/ 86 h 86"/>
                <a:gd name="T18" fmla="*/ 2381 w 2381"/>
                <a:gd name="T19" fmla="*/ 86 h 86"/>
                <a:gd name="T20" fmla="*/ 2381 w 2381"/>
                <a:gd name="T21" fmla="*/ 0 h 86"/>
                <a:gd name="T22" fmla="*/ 2196 w 2381"/>
                <a:gd name="T2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1" h="86">
                  <a:moveTo>
                    <a:pt x="2196" y="0"/>
                  </a:moveTo>
                  <a:cubicBezTo>
                    <a:pt x="2194" y="0"/>
                    <a:pt x="2193" y="0"/>
                    <a:pt x="2191" y="0"/>
                  </a:cubicBezTo>
                  <a:cubicBezTo>
                    <a:pt x="2177" y="2"/>
                    <a:pt x="2165" y="7"/>
                    <a:pt x="2156" y="17"/>
                  </a:cubicBezTo>
                  <a:cubicBezTo>
                    <a:pt x="2140" y="35"/>
                    <a:pt x="2123" y="54"/>
                    <a:pt x="2107" y="72"/>
                  </a:cubicBezTo>
                  <a:cubicBezTo>
                    <a:pt x="2105" y="74"/>
                    <a:pt x="2103" y="76"/>
                    <a:pt x="2104" y="79"/>
                  </a:cubicBezTo>
                  <a:cubicBezTo>
                    <a:pt x="2104" y="83"/>
                    <a:pt x="2103" y="83"/>
                    <a:pt x="2100" y="83"/>
                  </a:cubicBezTo>
                  <a:cubicBezTo>
                    <a:pt x="2098" y="83"/>
                    <a:pt x="2096" y="83"/>
                    <a:pt x="2094" y="83"/>
                  </a:cubicBezTo>
                  <a:cubicBezTo>
                    <a:pt x="1396" y="83"/>
                    <a:pt x="698" y="83"/>
                    <a:pt x="0" y="8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794" y="86"/>
                    <a:pt x="1587" y="86"/>
                    <a:pt x="2381" y="86"/>
                  </a:cubicBezTo>
                  <a:cubicBezTo>
                    <a:pt x="2381" y="0"/>
                    <a:pt x="2381" y="0"/>
                    <a:pt x="2381" y="0"/>
                  </a:cubicBezTo>
                  <a:cubicBezTo>
                    <a:pt x="2320" y="0"/>
                    <a:pt x="2258" y="0"/>
                    <a:pt x="2196" y="0"/>
                  </a:cubicBez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53"/>
          <a:stretch/>
        </p:blipFill>
        <p:spPr>
          <a:xfrm>
            <a:off x="7200389" y="582162"/>
            <a:ext cx="5327650" cy="291207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442726" y="339330"/>
            <a:ext cx="2896910" cy="2428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365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272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909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545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182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818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64553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91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A7A9AC"/>
                </a:solidFill>
                <a:latin typeface="Century Gothic" panose="020B0502020202020204" pitchFamily="34" charset="0"/>
              </a:rPr>
              <a:t>Как получить статус социального предприятия</a:t>
            </a:r>
            <a:endParaRPr lang="en-US" dirty="0">
              <a:solidFill>
                <a:srgbClr val="A7A9AC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6983413"/>
            <a:ext cx="5337244" cy="0"/>
          </a:xfrm>
          <a:prstGeom prst="line">
            <a:avLst/>
          </a:prstGeom>
          <a:ln w="38100">
            <a:solidFill>
              <a:srgbClr val="C0DD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07" y="1060717"/>
            <a:ext cx="766356" cy="76635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7EB80C9-D3F5-4F7E-B3C8-458937137E2A}"/>
              </a:ext>
            </a:extLst>
          </p:cNvPr>
          <p:cNvSpPr txBox="1"/>
          <p:nvPr/>
        </p:nvSpPr>
        <p:spPr>
          <a:xfrm>
            <a:off x="453341" y="1231284"/>
            <a:ext cx="4487855" cy="1951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87"/>
              </a:spcAft>
            </a:pPr>
            <a:r>
              <a:rPr lang="ru-RU" sz="1000" b="1" dirty="0">
                <a:latin typeface="Century Gothic" panose="020B0502020202020204" pitchFamily="34" charset="0"/>
              </a:rPr>
              <a:t>Категория 3: производство товаров </a:t>
            </a:r>
            <a:br>
              <a:rPr lang="ru-RU" sz="1000" b="1" dirty="0">
                <a:latin typeface="Century Gothic" panose="020B0502020202020204" pitchFamily="34" charset="0"/>
              </a:rPr>
            </a:br>
            <a:r>
              <a:rPr lang="ru-RU" sz="1000" b="1" dirty="0">
                <a:latin typeface="Century Gothic" panose="020B0502020202020204" pitchFamily="34" charset="0"/>
              </a:rPr>
              <a:t>(работ, услуг), предназначенных </a:t>
            </a:r>
            <a:br>
              <a:rPr lang="ru-RU" sz="1000" b="1" dirty="0">
                <a:latin typeface="Century Gothic" panose="020B0502020202020204" pitchFamily="34" charset="0"/>
              </a:rPr>
            </a:br>
            <a:r>
              <a:rPr lang="ru-RU" sz="1000" b="1" dirty="0">
                <a:latin typeface="Century Gothic" panose="020B0502020202020204" pitchFamily="34" charset="0"/>
              </a:rPr>
              <a:t>для граждан, отнесенных к </a:t>
            </a:r>
            <a:br>
              <a:rPr lang="ru-RU" sz="1000" b="1" dirty="0">
                <a:latin typeface="Century Gothic" panose="020B0502020202020204" pitchFamily="34" charset="0"/>
              </a:rPr>
            </a:br>
            <a:r>
              <a:rPr lang="ru-RU" sz="1000" b="1" dirty="0">
                <a:latin typeface="Century Gothic" panose="020B0502020202020204" pitchFamily="34" charset="0"/>
              </a:rPr>
              <a:t>категориям социально </a:t>
            </a:r>
            <a:br>
              <a:rPr lang="ru-RU" sz="1000" b="1" dirty="0">
                <a:latin typeface="Century Gothic" panose="020B0502020202020204" pitchFamily="34" charset="0"/>
              </a:rPr>
            </a:br>
            <a:r>
              <a:rPr lang="ru-RU" sz="1000" b="1" dirty="0">
                <a:latin typeface="Century Gothic" panose="020B0502020202020204" pitchFamily="34" charset="0"/>
              </a:rPr>
              <a:t>уязвимых</a:t>
            </a:r>
          </a:p>
          <a:p>
            <a:pPr>
              <a:spcAft>
                <a:spcPts val="787"/>
              </a:spcAft>
            </a:pPr>
            <a:r>
              <a:rPr lang="ru-RU" sz="1000" b="1" dirty="0">
                <a:latin typeface="Century Gothic" panose="020B0502020202020204" pitchFamily="34" charset="0"/>
              </a:rPr>
              <a:t>Кому подходит данная категория?</a:t>
            </a:r>
          </a:p>
          <a:p>
            <a:pPr>
              <a:spcAft>
                <a:spcPts val="787"/>
              </a:spcAft>
            </a:pPr>
            <a:r>
              <a:rPr lang="ru-RU" sz="950" dirty="0">
                <a:latin typeface="Century Gothic" panose="020B0502020202020204" pitchFamily="34" charset="0"/>
              </a:rPr>
              <a:t>Заявителям, которые производят товары (работы, услуги), </a:t>
            </a:r>
            <a:br>
              <a:rPr lang="ru-RU" sz="950" dirty="0">
                <a:latin typeface="Century Gothic" panose="020B0502020202020204" pitchFamily="34" charset="0"/>
              </a:rPr>
            </a:br>
            <a:r>
              <a:rPr lang="ru-RU" sz="950" dirty="0">
                <a:latin typeface="Century Gothic" panose="020B0502020202020204" pitchFamily="34" charset="0"/>
              </a:rPr>
              <a:t>предназначенные для  граждан, отнесенных к категориям социально уязвимых </a:t>
            </a:r>
            <a:r>
              <a:rPr lang="ru-RU" sz="950" spc="-30" dirty="0">
                <a:latin typeface="Century Gothic" panose="020B0502020202020204" pitchFamily="34" charset="0"/>
              </a:rPr>
              <a:t>(перечень приведен на стр. 3)</a:t>
            </a:r>
            <a:r>
              <a:rPr lang="ru-RU" sz="950" dirty="0">
                <a:latin typeface="Century Gothic" panose="020B0502020202020204" pitchFamily="34" charset="0"/>
              </a:rPr>
              <a:t>, в целях создания для них условий, позволяющих преодолеть или компенсировать ограничения их жизнедеятельности</a:t>
            </a:r>
            <a:endParaRPr lang="ru-RU" sz="1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CAC4B2-7058-4BBF-B459-78F0A15C1DB5}"/>
              </a:ext>
            </a:extLst>
          </p:cNvPr>
          <p:cNvSpPr txBox="1"/>
          <p:nvPr/>
        </p:nvSpPr>
        <p:spPr>
          <a:xfrm>
            <a:off x="445721" y="3208079"/>
            <a:ext cx="4514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87"/>
              </a:spcAft>
            </a:pPr>
            <a:r>
              <a:rPr lang="ru-RU" sz="1000" b="1" dirty="0">
                <a:latin typeface="Century Gothic" panose="020B0502020202020204" pitchFamily="34" charset="0"/>
              </a:rPr>
              <a:t>Какие направления деятельности относятся к данной категории?</a:t>
            </a:r>
          </a:p>
        </p:txBody>
      </p:sp>
      <p:sp>
        <p:nvSpPr>
          <p:cNvPr id="51" name="Slide Number Placeholder 3">
            <a:extLst>
              <a:ext uri="{FF2B5EF4-FFF2-40B4-BE49-F238E27FC236}">
                <a16:creationId xmlns:a16="http://schemas.microsoft.com/office/drawing/2014/main" id="{09A8C072-ABDD-44E4-A39B-41C3C9E48729}"/>
              </a:ext>
            </a:extLst>
          </p:cNvPr>
          <p:cNvSpPr txBox="1">
            <a:spLocks/>
          </p:cNvSpPr>
          <p:nvPr/>
        </p:nvSpPr>
        <p:spPr>
          <a:xfrm>
            <a:off x="4640070" y="282417"/>
            <a:ext cx="425303" cy="35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D1B7EA-F5D2-4488-80D0-F6195ACF024F}" type="slidenum">
              <a:rPr lang="ru-RU" sz="1100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7</a:t>
            </a:fld>
            <a:endParaRPr lang="ru-RU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8333B89-6526-47EB-90A0-3560AC52A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136" y="824415"/>
            <a:ext cx="2833925" cy="334689"/>
          </a:xfrm>
        </p:spPr>
        <p:txBody>
          <a:bodyPr vert="horz" lIns="53277" tIns="26638" rIns="53277" bIns="26638" rtlCol="0" anchor="ctr">
            <a:no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ВЫБОР КАТЕГОРИИ СОЦИАЛЬНОГО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ПРЕДПРИЯТИЯ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449C8E6-D9E5-4C84-90F9-7B8A295A9893}"/>
              </a:ext>
            </a:extLst>
          </p:cNvPr>
          <p:cNvGrpSpPr/>
          <p:nvPr/>
        </p:nvGrpSpPr>
        <p:grpSpPr>
          <a:xfrm>
            <a:off x="414337" y="6403156"/>
            <a:ext cx="4459971" cy="703828"/>
            <a:chOff x="414337" y="6326558"/>
            <a:chExt cx="4459971" cy="79998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A337EF1-2F2C-4BCD-A736-EA237DF3FB61}"/>
                </a:ext>
              </a:extLst>
            </p:cNvPr>
            <p:cNvSpPr/>
            <p:nvPr/>
          </p:nvSpPr>
          <p:spPr>
            <a:xfrm>
              <a:off x="414337" y="6326558"/>
              <a:ext cx="4459971" cy="637328"/>
            </a:xfrm>
            <a:prstGeom prst="rect">
              <a:avLst/>
            </a:prstGeom>
            <a:solidFill>
              <a:srgbClr val="74B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1A121A1-6193-462E-B943-5751F2187553}"/>
                </a:ext>
              </a:extLst>
            </p:cNvPr>
            <p:cNvSpPr/>
            <p:nvPr/>
          </p:nvSpPr>
          <p:spPr>
            <a:xfrm>
              <a:off x="453341" y="6356929"/>
              <a:ext cx="4345391" cy="769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787"/>
                </a:spcAft>
              </a:pPr>
              <a:r>
                <a:rPr lang="ru-RU" sz="95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Производимые товары (работы, услуги) должны соответствовать указанным направлениям деятельности (примеры приведены в методических материалах и брошюре для заявителей категории 3) 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5722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6D173602-2A01-4FED-A407-AE0BF7D0DDC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71026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Слайд think-cell" r:id="rId5" imgW="473" imgH="473" progId="TCLayout.ActiveDocument.1">
                  <p:embed/>
                </p:oleObj>
              </mc:Choice>
              <mc:Fallback>
                <p:oleObj name="Слайд think-cell" r:id="rId5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id="{D56BC518-B6D3-44C0-9FD9-06C93BD7744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200" dirty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" name="Rectangle 20"/>
          <p:cNvSpPr/>
          <p:nvPr/>
        </p:nvSpPr>
        <p:spPr>
          <a:xfrm>
            <a:off x="2855140" y="0"/>
            <a:ext cx="2480006" cy="3955249"/>
          </a:xfrm>
          <a:custGeom>
            <a:avLst/>
            <a:gdLst>
              <a:gd name="connsiteX0" fmla="*/ 0 w 2667459"/>
              <a:gd name="connsiteY0" fmla="*/ 0 h 5818909"/>
              <a:gd name="connsiteX1" fmla="*/ 2667459 w 2667459"/>
              <a:gd name="connsiteY1" fmla="*/ 0 h 5818909"/>
              <a:gd name="connsiteX2" fmla="*/ 2667459 w 2667459"/>
              <a:gd name="connsiteY2" fmla="*/ 5818909 h 5818909"/>
              <a:gd name="connsiteX3" fmla="*/ 0 w 2667459"/>
              <a:gd name="connsiteY3" fmla="*/ 5818909 h 5818909"/>
              <a:gd name="connsiteX4" fmla="*/ 0 w 2667459"/>
              <a:gd name="connsiteY4" fmla="*/ 0 h 5818909"/>
              <a:gd name="connsiteX0" fmla="*/ 0 w 2667459"/>
              <a:gd name="connsiteY0" fmla="*/ 12032 h 5830941"/>
              <a:gd name="connsiteX1" fmla="*/ 1129756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2032 h 5830941"/>
              <a:gd name="connsiteX0" fmla="*/ 0 w 2667459"/>
              <a:gd name="connsiteY0" fmla="*/ 1792706 h 5830941"/>
              <a:gd name="connsiteX1" fmla="*/ 1129756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49352 w 2667459"/>
              <a:gd name="connsiteY2" fmla="*/ 2979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22192 w 2667459"/>
              <a:gd name="connsiteY2" fmla="*/ 2979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22344"/>
              <a:gd name="connsiteY0" fmla="*/ 1792706 h 5830941"/>
              <a:gd name="connsiteX1" fmla="*/ 1045535 w 2622344"/>
              <a:gd name="connsiteY1" fmla="*/ 0 h 5830941"/>
              <a:gd name="connsiteX2" fmla="*/ 2622192 w 2622344"/>
              <a:gd name="connsiteY2" fmla="*/ 2979 h 5830941"/>
              <a:gd name="connsiteX3" fmla="*/ 2459230 w 2622344"/>
              <a:gd name="connsiteY3" fmla="*/ 5812834 h 5830941"/>
              <a:gd name="connsiteX4" fmla="*/ 0 w 2622344"/>
              <a:gd name="connsiteY4" fmla="*/ 5830941 h 5830941"/>
              <a:gd name="connsiteX5" fmla="*/ 0 w 2622344"/>
              <a:gd name="connsiteY5" fmla="*/ 1792706 h 5830941"/>
              <a:gd name="connsiteX0" fmla="*/ 0 w 2622352"/>
              <a:gd name="connsiteY0" fmla="*/ 1792706 h 5839995"/>
              <a:gd name="connsiteX1" fmla="*/ 1045535 w 2622352"/>
              <a:gd name="connsiteY1" fmla="*/ 0 h 5839995"/>
              <a:gd name="connsiteX2" fmla="*/ 2622192 w 2622352"/>
              <a:gd name="connsiteY2" fmla="*/ 2979 h 5839995"/>
              <a:gd name="connsiteX3" fmla="*/ 2468283 w 2622352"/>
              <a:gd name="connsiteY3" fmla="*/ 5839995 h 5839995"/>
              <a:gd name="connsiteX4" fmla="*/ 0 w 2622352"/>
              <a:gd name="connsiteY4" fmla="*/ 5830941 h 5839995"/>
              <a:gd name="connsiteX5" fmla="*/ 0 w 2622352"/>
              <a:gd name="connsiteY5" fmla="*/ 1792706 h 5839995"/>
              <a:gd name="connsiteX0" fmla="*/ 0 w 2468283"/>
              <a:gd name="connsiteY0" fmla="*/ 1792706 h 5839995"/>
              <a:gd name="connsiteX1" fmla="*/ 1045535 w 2468283"/>
              <a:gd name="connsiteY1" fmla="*/ 0 h 5839995"/>
              <a:gd name="connsiteX2" fmla="*/ 2305321 w 2468283"/>
              <a:gd name="connsiteY2" fmla="*/ 2979 h 5839995"/>
              <a:gd name="connsiteX3" fmla="*/ 2468283 w 2468283"/>
              <a:gd name="connsiteY3" fmla="*/ 5839995 h 5839995"/>
              <a:gd name="connsiteX4" fmla="*/ 0 w 2468283"/>
              <a:gd name="connsiteY4" fmla="*/ 5830941 h 5839995"/>
              <a:gd name="connsiteX5" fmla="*/ 0 w 2468283"/>
              <a:gd name="connsiteY5" fmla="*/ 1792706 h 5839995"/>
              <a:gd name="connsiteX0" fmla="*/ 0 w 2487192"/>
              <a:gd name="connsiteY0" fmla="*/ 1792706 h 5839995"/>
              <a:gd name="connsiteX1" fmla="*/ 1045535 w 2487192"/>
              <a:gd name="connsiteY1" fmla="*/ 0 h 5839995"/>
              <a:gd name="connsiteX2" fmla="*/ 2486390 w 2487192"/>
              <a:gd name="connsiteY2" fmla="*/ 2979 h 5839995"/>
              <a:gd name="connsiteX3" fmla="*/ 2468283 w 2487192"/>
              <a:gd name="connsiteY3" fmla="*/ 5839995 h 5839995"/>
              <a:gd name="connsiteX4" fmla="*/ 0 w 2487192"/>
              <a:gd name="connsiteY4" fmla="*/ 5830941 h 5839995"/>
              <a:gd name="connsiteX5" fmla="*/ 0 w 2487192"/>
              <a:gd name="connsiteY5" fmla="*/ 1792706 h 5839995"/>
              <a:gd name="connsiteX0" fmla="*/ 0 w 2487192"/>
              <a:gd name="connsiteY0" fmla="*/ 1792706 h 5839995"/>
              <a:gd name="connsiteX1" fmla="*/ 1045535 w 2487192"/>
              <a:gd name="connsiteY1" fmla="*/ 0 h 5839995"/>
              <a:gd name="connsiteX2" fmla="*/ 2486390 w 2487192"/>
              <a:gd name="connsiteY2" fmla="*/ 2979 h 5839995"/>
              <a:gd name="connsiteX3" fmla="*/ 2468283 w 2487192"/>
              <a:gd name="connsiteY3" fmla="*/ 5839995 h 5839995"/>
              <a:gd name="connsiteX4" fmla="*/ 0 w 2487192"/>
              <a:gd name="connsiteY4" fmla="*/ 5830941 h 5839995"/>
              <a:gd name="connsiteX5" fmla="*/ 0 w 2487192"/>
              <a:gd name="connsiteY5" fmla="*/ 1792706 h 5839995"/>
              <a:gd name="connsiteX0" fmla="*/ 0 w 2478433"/>
              <a:gd name="connsiteY0" fmla="*/ 1792706 h 5839995"/>
              <a:gd name="connsiteX1" fmla="*/ 1045535 w 2478433"/>
              <a:gd name="connsiteY1" fmla="*/ 0 h 5839995"/>
              <a:gd name="connsiteX2" fmla="*/ 2477337 w 2478433"/>
              <a:gd name="connsiteY2" fmla="*/ 2979 h 5839995"/>
              <a:gd name="connsiteX3" fmla="*/ 2468283 w 2478433"/>
              <a:gd name="connsiteY3" fmla="*/ 5839995 h 5839995"/>
              <a:gd name="connsiteX4" fmla="*/ 0 w 2478433"/>
              <a:gd name="connsiteY4" fmla="*/ 5830941 h 5839995"/>
              <a:gd name="connsiteX5" fmla="*/ 0 w 2478433"/>
              <a:gd name="connsiteY5" fmla="*/ 1792706 h 5839995"/>
              <a:gd name="connsiteX0" fmla="*/ 0 w 2478433"/>
              <a:gd name="connsiteY0" fmla="*/ 1792706 h 5839995"/>
              <a:gd name="connsiteX1" fmla="*/ 1045535 w 2478433"/>
              <a:gd name="connsiteY1" fmla="*/ 0 h 5839995"/>
              <a:gd name="connsiteX2" fmla="*/ 2477337 w 2478433"/>
              <a:gd name="connsiteY2" fmla="*/ 2979 h 5839995"/>
              <a:gd name="connsiteX3" fmla="*/ 2468283 w 2478433"/>
              <a:gd name="connsiteY3" fmla="*/ 5839995 h 5839995"/>
              <a:gd name="connsiteX4" fmla="*/ 0 w 2478433"/>
              <a:gd name="connsiteY4" fmla="*/ 3955249 h 5839995"/>
              <a:gd name="connsiteX5" fmla="*/ 0 w 2478433"/>
              <a:gd name="connsiteY5" fmla="*/ 1792706 h 5839995"/>
              <a:gd name="connsiteX0" fmla="*/ 0 w 2480006"/>
              <a:gd name="connsiteY0" fmla="*/ 1792706 h 3955249"/>
              <a:gd name="connsiteX1" fmla="*/ 1045535 w 2480006"/>
              <a:gd name="connsiteY1" fmla="*/ 0 h 3955249"/>
              <a:gd name="connsiteX2" fmla="*/ 2477337 w 2480006"/>
              <a:gd name="connsiteY2" fmla="*/ 2979 h 3955249"/>
              <a:gd name="connsiteX3" fmla="*/ 2480006 w 2480006"/>
              <a:gd name="connsiteY3" fmla="*/ 3940857 h 3955249"/>
              <a:gd name="connsiteX4" fmla="*/ 0 w 2480006"/>
              <a:gd name="connsiteY4" fmla="*/ 3955249 h 3955249"/>
              <a:gd name="connsiteX5" fmla="*/ 0 w 2480006"/>
              <a:gd name="connsiteY5" fmla="*/ 1792706 h 3955249"/>
              <a:gd name="connsiteX0" fmla="*/ 0 w 2480006"/>
              <a:gd name="connsiteY0" fmla="*/ 1792706 h 3976026"/>
              <a:gd name="connsiteX1" fmla="*/ 1045535 w 2480006"/>
              <a:gd name="connsiteY1" fmla="*/ 0 h 3976026"/>
              <a:gd name="connsiteX2" fmla="*/ 2477337 w 2480006"/>
              <a:gd name="connsiteY2" fmla="*/ 2979 h 3976026"/>
              <a:gd name="connsiteX3" fmla="*/ 2480006 w 2480006"/>
              <a:gd name="connsiteY3" fmla="*/ 3976026 h 3976026"/>
              <a:gd name="connsiteX4" fmla="*/ 0 w 2480006"/>
              <a:gd name="connsiteY4" fmla="*/ 3955249 h 3976026"/>
              <a:gd name="connsiteX5" fmla="*/ 0 w 2480006"/>
              <a:gd name="connsiteY5" fmla="*/ 1792706 h 3976026"/>
              <a:gd name="connsiteX0" fmla="*/ 0 w 2480006"/>
              <a:gd name="connsiteY0" fmla="*/ 1792706 h 3955249"/>
              <a:gd name="connsiteX1" fmla="*/ 1045535 w 2480006"/>
              <a:gd name="connsiteY1" fmla="*/ 0 h 3955249"/>
              <a:gd name="connsiteX2" fmla="*/ 2477337 w 2480006"/>
              <a:gd name="connsiteY2" fmla="*/ 2979 h 3955249"/>
              <a:gd name="connsiteX3" fmla="*/ 2480006 w 2480006"/>
              <a:gd name="connsiteY3" fmla="*/ 3952580 h 3955249"/>
              <a:gd name="connsiteX4" fmla="*/ 0 w 2480006"/>
              <a:gd name="connsiteY4" fmla="*/ 3955249 h 3955249"/>
              <a:gd name="connsiteX5" fmla="*/ 0 w 2480006"/>
              <a:gd name="connsiteY5" fmla="*/ 1792706 h 395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0006" h="3955249">
                <a:moveTo>
                  <a:pt x="0" y="1792706"/>
                </a:moveTo>
                <a:lnTo>
                  <a:pt x="1045535" y="0"/>
                </a:lnTo>
                <a:lnTo>
                  <a:pt x="2477337" y="2979"/>
                </a:lnTo>
                <a:cubicBezTo>
                  <a:pt x="2483373" y="1945633"/>
                  <a:pt x="2473970" y="2009926"/>
                  <a:pt x="2480006" y="3952580"/>
                </a:cubicBezTo>
                <a:lnTo>
                  <a:pt x="0" y="3955249"/>
                </a:lnTo>
                <a:lnTo>
                  <a:pt x="0" y="179270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Group 5"/>
          <p:cNvGrpSpPr>
            <a:grpSpLocks noChangeAspect="1"/>
          </p:cNvGrpSpPr>
          <p:nvPr/>
        </p:nvGrpSpPr>
        <p:grpSpPr bwMode="auto">
          <a:xfrm>
            <a:off x="-139701" y="-253335"/>
            <a:ext cx="5467351" cy="800101"/>
            <a:chOff x="-89" y="3894"/>
            <a:chExt cx="3444" cy="504"/>
          </a:xfrm>
        </p:grpSpPr>
        <p:sp>
          <p:nvSpPr>
            <p:cNvPr id="37" name="AutoShape 4"/>
            <p:cNvSpPr>
              <a:spLocks noChangeAspect="1" noChangeArrowheads="1" noTextEdit="1"/>
            </p:cNvSpPr>
            <p:nvPr/>
          </p:nvSpPr>
          <p:spPr bwMode="auto">
            <a:xfrm>
              <a:off x="-89" y="3894"/>
              <a:ext cx="3356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0" y="4275"/>
              <a:ext cx="3355" cy="123"/>
            </a:xfrm>
            <a:custGeom>
              <a:avLst/>
              <a:gdLst>
                <a:gd name="T0" fmla="*/ 2196 w 2381"/>
                <a:gd name="T1" fmla="*/ 0 h 86"/>
                <a:gd name="T2" fmla="*/ 2191 w 2381"/>
                <a:gd name="T3" fmla="*/ 0 h 86"/>
                <a:gd name="T4" fmla="*/ 2156 w 2381"/>
                <a:gd name="T5" fmla="*/ 17 h 86"/>
                <a:gd name="T6" fmla="*/ 2107 w 2381"/>
                <a:gd name="T7" fmla="*/ 72 h 86"/>
                <a:gd name="T8" fmla="*/ 2104 w 2381"/>
                <a:gd name="T9" fmla="*/ 79 h 86"/>
                <a:gd name="T10" fmla="*/ 2100 w 2381"/>
                <a:gd name="T11" fmla="*/ 83 h 86"/>
                <a:gd name="T12" fmla="*/ 2094 w 2381"/>
                <a:gd name="T13" fmla="*/ 83 h 86"/>
                <a:gd name="T14" fmla="*/ 0 w 2381"/>
                <a:gd name="T15" fmla="*/ 83 h 86"/>
                <a:gd name="T16" fmla="*/ 0 w 2381"/>
                <a:gd name="T17" fmla="*/ 86 h 86"/>
                <a:gd name="T18" fmla="*/ 2381 w 2381"/>
                <a:gd name="T19" fmla="*/ 86 h 86"/>
                <a:gd name="T20" fmla="*/ 2381 w 2381"/>
                <a:gd name="T21" fmla="*/ 0 h 86"/>
                <a:gd name="T22" fmla="*/ 2196 w 2381"/>
                <a:gd name="T2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1" h="86">
                  <a:moveTo>
                    <a:pt x="2196" y="0"/>
                  </a:moveTo>
                  <a:cubicBezTo>
                    <a:pt x="2194" y="0"/>
                    <a:pt x="2193" y="0"/>
                    <a:pt x="2191" y="0"/>
                  </a:cubicBezTo>
                  <a:cubicBezTo>
                    <a:pt x="2177" y="2"/>
                    <a:pt x="2165" y="7"/>
                    <a:pt x="2156" y="17"/>
                  </a:cubicBezTo>
                  <a:cubicBezTo>
                    <a:pt x="2140" y="35"/>
                    <a:pt x="2123" y="54"/>
                    <a:pt x="2107" y="72"/>
                  </a:cubicBezTo>
                  <a:cubicBezTo>
                    <a:pt x="2105" y="74"/>
                    <a:pt x="2103" y="76"/>
                    <a:pt x="2104" y="79"/>
                  </a:cubicBezTo>
                  <a:cubicBezTo>
                    <a:pt x="2104" y="83"/>
                    <a:pt x="2103" y="83"/>
                    <a:pt x="2100" y="83"/>
                  </a:cubicBezTo>
                  <a:cubicBezTo>
                    <a:pt x="2098" y="83"/>
                    <a:pt x="2096" y="83"/>
                    <a:pt x="2094" y="83"/>
                  </a:cubicBezTo>
                  <a:cubicBezTo>
                    <a:pt x="1396" y="83"/>
                    <a:pt x="698" y="83"/>
                    <a:pt x="0" y="8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794" y="86"/>
                    <a:pt x="1587" y="86"/>
                    <a:pt x="2381" y="86"/>
                  </a:cubicBezTo>
                  <a:cubicBezTo>
                    <a:pt x="2381" y="0"/>
                    <a:pt x="2381" y="0"/>
                    <a:pt x="2381" y="0"/>
                  </a:cubicBezTo>
                  <a:cubicBezTo>
                    <a:pt x="2320" y="0"/>
                    <a:pt x="2258" y="0"/>
                    <a:pt x="2196" y="0"/>
                  </a:cubicBez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" name="Subtitle 2"/>
          <p:cNvSpPr txBox="1">
            <a:spLocks/>
          </p:cNvSpPr>
          <p:nvPr/>
        </p:nvSpPr>
        <p:spPr>
          <a:xfrm>
            <a:off x="442726" y="339330"/>
            <a:ext cx="2896910" cy="2428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365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272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909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545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182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818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64553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91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A7A9AC"/>
                </a:solidFill>
                <a:latin typeface="Century Gothic" panose="020B0502020202020204" pitchFamily="34" charset="0"/>
              </a:rPr>
              <a:t>Как получить статус социального предприятия</a:t>
            </a:r>
            <a:endParaRPr lang="en-US" dirty="0">
              <a:solidFill>
                <a:srgbClr val="A7A9AC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877906"/>
            <a:ext cx="5337244" cy="0"/>
          </a:xfrm>
          <a:prstGeom prst="line">
            <a:avLst/>
          </a:prstGeom>
          <a:ln w="38100">
            <a:solidFill>
              <a:srgbClr val="C0DD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4814">
            <a:off x="751533" y="5092123"/>
            <a:ext cx="1333045" cy="13550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708">
            <a:off x="755635" y="3553350"/>
            <a:ext cx="1333045" cy="1355069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0" y="6877906"/>
            <a:ext cx="5337244" cy="0"/>
          </a:xfrm>
          <a:prstGeom prst="line">
            <a:avLst/>
          </a:prstGeom>
          <a:ln w="38100">
            <a:solidFill>
              <a:srgbClr val="C0DD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7EB80C9-D3F5-4F7E-B3C8-458937137E2A}"/>
              </a:ext>
            </a:extLst>
          </p:cNvPr>
          <p:cNvSpPr txBox="1"/>
          <p:nvPr/>
        </p:nvSpPr>
        <p:spPr>
          <a:xfrm>
            <a:off x="477136" y="2340083"/>
            <a:ext cx="2050469" cy="1095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87"/>
              </a:spcAft>
            </a:pPr>
            <a:r>
              <a:rPr lang="ru-RU" sz="1000" b="1" dirty="0">
                <a:latin typeface="Century Gothic" panose="020B0502020202020204" pitchFamily="34" charset="0"/>
              </a:rPr>
              <a:t>Каким условиям должны соответствовать такие заявители? </a:t>
            </a:r>
          </a:p>
          <a:p>
            <a:pPr>
              <a:spcAft>
                <a:spcPts val="787"/>
              </a:spcAft>
            </a:pPr>
            <a:r>
              <a:rPr lang="ru-RU" sz="950" dirty="0">
                <a:latin typeface="Century Gothic" panose="020B0502020202020204" pitchFamily="34" charset="0"/>
              </a:rPr>
              <a:t>По итогам года, предшествующего году подачи заявки:</a:t>
            </a:r>
            <a:endParaRPr lang="ru-RU" sz="950" b="1" dirty="0"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EB80C9-D3F5-4F7E-B3C8-458937137E2A}"/>
              </a:ext>
            </a:extLst>
          </p:cNvPr>
          <p:cNvSpPr txBox="1"/>
          <p:nvPr/>
        </p:nvSpPr>
        <p:spPr>
          <a:xfrm>
            <a:off x="1413075" y="3888011"/>
            <a:ext cx="680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87"/>
              </a:spcAft>
            </a:pP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50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53296" y="4026021"/>
            <a:ext cx="27037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spcAft>
                <a:spcPts val="787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latin typeface="Century Gothic" panose="020B0502020202020204" pitchFamily="34" charset="0"/>
              </a:rPr>
              <a:t>Не менее 50% доходов – от деятельности по производству товаров (работ, услуг), предназначенных для граждан, отнесенных к категориям социально уязвимых.</a:t>
            </a:r>
            <a:endParaRPr lang="ru-RU" sz="900" i="1" dirty="0">
              <a:highlight>
                <a:srgbClr val="FF0000"/>
              </a:highlight>
              <a:latin typeface="Century Gothic" panose="020B0502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45184" y="4998380"/>
            <a:ext cx="3182466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spcAft>
                <a:spcPts val="787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latin typeface="Century Gothic" panose="020B0502020202020204" pitchFamily="34" charset="0"/>
              </a:rPr>
              <a:t>Не менее 50% полученной прибыли направлено на осуществление такой деятельности в текущем году</a:t>
            </a:r>
            <a:r>
              <a:rPr lang="ru-RU" sz="900" i="1" dirty="0">
                <a:latin typeface="Century Gothic" panose="020B0502020202020204" pitchFamily="34" charset="0"/>
              </a:rPr>
              <a:t>.</a:t>
            </a:r>
            <a:r>
              <a:rPr lang="en-US" sz="900" i="1" dirty="0">
                <a:latin typeface="Century Gothic" panose="020B0502020202020204" pitchFamily="34" charset="0"/>
              </a:rPr>
              <a:t> </a:t>
            </a:r>
            <a:br>
              <a:rPr lang="ru-RU" sz="900" i="1" dirty="0">
                <a:latin typeface="Century Gothic" panose="020B0502020202020204" pitchFamily="34" charset="0"/>
              </a:rPr>
            </a:br>
            <a:br>
              <a:rPr lang="en-US" sz="200" i="1" dirty="0">
                <a:latin typeface="Century Gothic" panose="020B0502020202020204" pitchFamily="34" charset="0"/>
              </a:rPr>
            </a:br>
            <a:br>
              <a:rPr lang="ru-RU" sz="200" i="1" dirty="0">
                <a:latin typeface="Century Gothic" panose="020B0502020202020204" pitchFamily="34" charset="0"/>
              </a:rPr>
            </a:br>
            <a:r>
              <a:rPr lang="ru-RU" sz="900" i="1" dirty="0" err="1"/>
              <a:t>Справочно</a:t>
            </a:r>
            <a:r>
              <a:rPr lang="ru-RU" sz="900" i="1" dirty="0"/>
              <a:t>: условие по прибыли применяется только к организациям (прибыль не распределена между участниками, а направлена на развитие). К ИП условие не применяется.</a:t>
            </a:r>
            <a:endParaRPr lang="ru-RU" sz="900" i="1" dirty="0"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EB80C9-D3F5-4F7E-B3C8-458937137E2A}"/>
              </a:ext>
            </a:extLst>
          </p:cNvPr>
          <p:cNvSpPr txBox="1"/>
          <p:nvPr/>
        </p:nvSpPr>
        <p:spPr>
          <a:xfrm>
            <a:off x="1390638" y="5457596"/>
            <a:ext cx="680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87"/>
              </a:spcAft>
            </a:pP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50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57352" y="1878429"/>
            <a:ext cx="2214349" cy="1763228"/>
          </a:xfrm>
          <a:prstGeom prst="rect">
            <a:avLst/>
          </a:prstGeom>
          <a:solidFill>
            <a:srgbClr val="74B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5B9A9F-A947-4B09-8E19-A7A7DE7784A2}"/>
              </a:ext>
            </a:extLst>
          </p:cNvPr>
          <p:cNvSpPr txBox="1"/>
          <p:nvPr/>
        </p:nvSpPr>
        <p:spPr>
          <a:xfrm>
            <a:off x="2831898" y="1958524"/>
            <a:ext cx="19100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87"/>
              </a:spcAft>
            </a:pP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Перечень и порядок заполнения документов, которые должны представлять в Уполномоченный орган данные заявители, приведен в Методических материалах и брошюре для заявителей </a:t>
            </a:r>
            <a:b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категории 3</a:t>
            </a:r>
            <a:endParaRPr lang="ru-RU" sz="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07" y="1060717"/>
            <a:ext cx="766356" cy="766356"/>
          </a:xfrm>
          <a:prstGeom prst="rect">
            <a:avLst/>
          </a:prstGeom>
        </p:spPr>
      </p:pic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09A8C072-ABDD-44E4-A39B-41C3C9E48729}"/>
              </a:ext>
            </a:extLst>
          </p:cNvPr>
          <p:cNvSpPr txBox="1">
            <a:spLocks/>
          </p:cNvSpPr>
          <p:nvPr/>
        </p:nvSpPr>
        <p:spPr>
          <a:xfrm>
            <a:off x="4640070" y="282417"/>
            <a:ext cx="425303" cy="35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D1B7EA-F5D2-4488-80D0-F6195ACF024F}" type="slidenum">
              <a:rPr lang="ru-RU" sz="1100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8</a:t>
            </a:fld>
            <a:endParaRPr lang="ru-RU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F493059-DEC0-489B-BC6E-896002104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136" y="824415"/>
            <a:ext cx="2833925" cy="334689"/>
          </a:xfrm>
        </p:spPr>
        <p:txBody>
          <a:bodyPr vert="horz" lIns="53277" tIns="26638" rIns="53277" bIns="26638" rtlCol="0" anchor="ctr">
            <a:no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ВЫБОР КАТЕГОРИИ СОЦИАЛЬНОГО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ПРЕДПРИЯТИЯ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506949-02AC-462B-865B-FAC1C2D5BC62}"/>
              </a:ext>
            </a:extLst>
          </p:cNvPr>
          <p:cNvSpPr txBox="1"/>
          <p:nvPr/>
        </p:nvSpPr>
        <p:spPr>
          <a:xfrm>
            <a:off x="460961" y="1318769"/>
            <a:ext cx="267369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87"/>
              </a:spcAft>
            </a:pPr>
            <a:r>
              <a:rPr lang="ru-RU" sz="1000" b="1" dirty="0">
                <a:latin typeface="Century Gothic" panose="020B0502020202020204" pitchFamily="34" charset="0"/>
              </a:rPr>
              <a:t>Категория 3: производство товаров </a:t>
            </a:r>
            <a:br>
              <a:rPr lang="ru-RU" sz="1000" b="1" dirty="0">
                <a:latin typeface="Century Gothic" panose="020B0502020202020204" pitchFamily="34" charset="0"/>
              </a:rPr>
            </a:br>
            <a:r>
              <a:rPr lang="ru-RU" sz="1000" b="1" dirty="0">
                <a:latin typeface="Century Gothic" panose="020B0502020202020204" pitchFamily="34" charset="0"/>
              </a:rPr>
              <a:t>(работ, услуг), предназначенных </a:t>
            </a:r>
            <a:br>
              <a:rPr lang="ru-RU" sz="1000" b="1" dirty="0">
                <a:latin typeface="Century Gothic" panose="020B0502020202020204" pitchFamily="34" charset="0"/>
              </a:rPr>
            </a:br>
            <a:r>
              <a:rPr lang="ru-RU" sz="1000" b="1" dirty="0">
                <a:latin typeface="Century Gothic" panose="020B0502020202020204" pitchFamily="34" charset="0"/>
              </a:rPr>
              <a:t>для граждан, отнесенных к </a:t>
            </a:r>
            <a:br>
              <a:rPr lang="ru-RU" sz="1000" b="1" dirty="0">
                <a:latin typeface="Century Gothic" panose="020B0502020202020204" pitchFamily="34" charset="0"/>
              </a:rPr>
            </a:br>
            <a:r>
              <a:rPr lang="ru-RU" sz="1000" b="1" dirty="0">
                <a:latin typeface="Century Gothic" panose="020B0502020202020204" pitchFamily="34" charset="0"/>
              </a:rPr>
              <a:t>категориям социально </a:t>
            </a:r>
            <a:br>
              <a:rPr lang="ru-RU" sz="1000" b="1" dirty="0">
                <a:latin typeface="Century Gothic" panose="020B0502020202020204" pitchFamily="34" charset="0"/>
              </a:rPr>
            </a:br>
            <a:r>
              <a:rPr lang="ru-RU" sz="1000" b="1" dirty="0">
                <a:latin typeface="Century Gothic" panose="020B0502020202020204" pitchFamily="34" charset="0"/>
              </a:rPr>
              <a:t>уязвимых </a:t>
            </a:r>
            <a:br>
              <a:rPr lang="ru-RU" sz="1000" b="1" i="1" dirty="0">
                <a:latin typeface="Century Gothic" panose="020B0502020202020204" pitchFamily="34" charset="0"/>
              </a:rPr>
            </a:br>
            <a:endParaRPr lang="ru-RU" sz="100" b="1" i="1" dirty="0"/>
          </a:p>
        </p:txBody>
      </p:sp>
    </p:spTree>
    <p:extLst>
      <p:ext uri="{BB962C8B-B14F-4D97-AF65-F5344CB8AC3E}">
        <p14:creationId xmlns:p14="http://schemas.microsoft.com/office/powerpoint/2010/main" val="94342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AA16536F-94B3-4929-A2F6-B3150AC1F88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22946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Слайд think-cell" r:id="rId6" imgW="473" imgH="473" progId="TCLayout.ActiveDocument.1">
                  <p:embed/>
                </p:oleObj>
              </mc:Choice>
              <mc:Fallback>
                <p:oleObj name="Слайд think-cell" r:id="rId6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id="{646C80D9-AFCD-4CD8-A0BE-AD84E701EFD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200" dirty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15816" y="5027367"/>
            <a:ext cx="162000" cy="162000"/>
          </a:xfrm>
          <a:prstGeom prst="rect">
            <a:avLst/>
          </a:prstGeom>
          <a:solidFill>
            <a:srgbClr val="5BA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Rectangle 39"/>
          <p:cNvSpPr/>
          <p:nvPr/>
        </p:nvSpPr>
        <p:spPr>
          <a:xfrm>
            <a:off x="2915816" y="3823858"/>
            <a:ext cx="162000" cy="162000"/>
          </a:xfrm>
          <a:prstGeom prst="rect">
            <a:avLst/>
          </a:prstGeom>
          <a:solidFill>
            <a:srgbClr val="5BA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Rectangle 43"/>
          <p:cNvSpPr/>
          <p:nvPr/>
        </p:nvSpPr>
        <p:spPr>
          <a:xfrm>
            <a:off x="2915816" y="3317169"/>
            <a:ext cx="162000" cy="162000"/>
          </a:xfrm>
          <a:prstGeom prst="rect">
            <a:avLst/>
          </a:prstGeom>
          <a:solidFill>
            <a:srgbClr val="5BA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Rectangle 44"/>
          <p:cNvSpPr/>
          <p:nvPr/>
        </p:nvSpPr>
        <p:spPr>
          <a:xfrm>
            <a:off x="542290" y="3332652"/>
            <a:ext cx="162000" cy="162000"/>
          </a:xfrm>
          <a:prstGeom prst="rect">
            <a:avLst/>
          </a:prstGeom>
          <a:solidFill>
            <a:srgbClr val="5BA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Rectangle 45"/>
          <p:cNvSpPr/>
          <p:nvPr/>
        </p:nvSpPr>
        <p:spPr>
          <a:xfrm>
            <a:off x="537855" y="4116615"/>
            <a:ext cx="162000" cy="162000"/>
          </a:xfrm>
          <a:prstGeom prst="rect">
            <a:avLst/>
          </a:prstGeom>
          <a:solidFill>
            <a:srgbClr val="5BA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Rectangle 46"/>
          <p:cNvSpPr/>
          <p:nvPr/>
        </p:nvSpPr>
        <p:spPr>
          <a:xfrm>
            <a:off x="537855" y="4458490"/>
            <a:ext cx="162000" cy="162000"/>
          </a:xfrm>
          <a:prstGeom prst="rect">
            <a:avLst/>
          </a:prstGeom>
          <a:solidFill>
            <a:srgbClr val="5BA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Rectangle 47"/>
          <p:cNvSpPr/>
          <p:nvPr/>
        </p:nvSpPr>
        <p:spPr>
          <a:xfrm>
            <a:off x="543234" y="5093531"/>
            <a:ext cx="162000" cy="162000"/>
          </a:xfrm>
          <a:prstGeom prst="rect">
            <a:avLst/>
          </a:prstGeom>
          <a:solidFill>
            <a:srgbClr val="5BA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Rectangle 48"/>
          <p:cNvSpPr/>
          <p:nvPr/>
        </p:nvSpPr>
        <p:spPr>
          <a:xfrm>
            <a:off x="537855" y="5560563"/>
            <a:ext cx="162000" cy="162000"/>
          </a:xfrm>
          <a:prstGeom prst="rect">
            <a:avLst/>
          </a:prstGeom>
          <a:solidFill>
            <a:srgbClr val="5BA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2880099" y="-4"/>
            <a:ext cx="2473839" cy="2142067"/>
          </a:xfrm>
          <a:custGeom>
            <a:avLst/>
            <a:gdLst>
              <a:gd name="connsiteX0" fmla="*/ 0 w 2667459"/>
              <a:gd name="connsiteY0" fmla="*/ 0 h 5818909"/>
              <a:gd name="connsiteX1" fmla="*/ 2667459 w 2667459"/>
              <a:gd name="connsiteY1" fmla="*/ 0 h 5818909"/>
              <a:gd name="connsiteX2" fmla="*/ 2667459 w 2667459"/>
              <a:gd name="connsiteY2" fmla="*/ 5818909 h 5818909"/>
              <a:gd name="connsiteX3" fmla="*/ 0 w 2667459"/>
              <a:gd name="connsiteY3" fmla="*/ 5818909 h 5818909"/>
              <a:gd name="connsiteX4" fmla="*/ 0 w 2667459"/>
              <a:gd name="connsiteY4" fmla="*/ 0 h 5818909"/>
              <a:gd name="connsiteX0" fmla="*/ 0 w 2667459"/>
              <a:gd name="connsiteY0" fmla="*/ 12032 h 5830941"/>
              <a:gd name="connsiteX1" fmla="*/ 1129756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2032 h 5830941"/>
              <a:gd name="connsiteX0" fmla="*/ 0 w 2667459"/>
              <a:gd name="connsiteY0" fmla="*/ 1792706 h 5830941"/>
              <a:gd name="connsiteX1" fmla="*/ 1129756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67459 w 2667459"/>
              <a:gd name="connsiteY2" fmla="*/ 12032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49352 w 2667459"/>
              <a:gd name="connsiteY2" fmla="*/ 2979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67459"/>
              <a:gd name="connsiteY0" fmla="*/ 1792706 h 5830941"/>
              <a:gd name="connsiteX1" fmla="*/ 1045535 w 2667459"/>
              <a:gd name="connsiteY1" fmla="*/ 0 h 5830941"/>
              <a:gd name="connsiteX2" fmla="*/ 2622192 w 2667459"/>
              <a:gd name="connsiteY2" fmla="*/ 2979 h 5830941"/>
              <a:gd name="connsiteX3" fmla="*/ 2667459 w 2667459"/>
              <a:gd name="connsiteY3" fmla="*/ 5830941 h 5830941"/>
              <a:gd name="connsiteX4" fmla="*/ 0 w 2667459"/>
              <a:gd name="connsiteY4" fmla="*/ 5830941 h 5830941"/>
              <a:gd name="connsiteX5" fmla="*/ 0 w 2667459"/>
              <a:gd name="connsiteY5" fmla="*/ 1792706 h 5830941"/>
              <a:gd name="connsiteX0" fmla="*/ 0 w 2622344"/>
              <a:gd name="connsiteY0" fmla="*/ 1792706 h 5830941"/>
              <a:gd name="connsiteX1" fmla="*/ 1045535 w 2622344"/>
              <a:gd name="connsiteY1" fmla="*/ 0 h 5830941"/>
              <a:gd name="connsiteX2" fmla="*/ 2622192 w 2622344"/>
              <a:gd name="connsiteY2" fmla="*/ 2979 h 5830941"/>
              <a:gd name="connsiteX3" fmla="*/ 2459230 w 2622344"/>
              <a:gd name="connsiteY3" fmla="*/ 5812834 h 5830941"/>
              <a:gd name="connsiteX4" fmla="*/ 0 w 2622344"/>
              <a:gd name="connsiteY4" fmla="*/ 5830941 h 5830941"/>
              <a:gd name="connsiteX5" fmla="*/ 0 w 2622344"/>
              <a:gd name="connsiteY5" fmla="*/ 1792706 h 5830941"/>
              <a:gd name="connsiteX0" fmla="*/ 0 w 2622352"/>
              <a:gd name="connsiteY0" fmla="*/ 1792706 h 5839995"/>
              <a:gd name="connsiteX1" fmla="*/ 1045535 w 2622352"/>
              <a:gd name="connsiteY1" fmla="*/ 0 h 5839995"/>
              <a:gd name="connsiteX2" fmla="*/ 2622192 w 2622352"/>
              <a:gd name="connsiteY2" fmla="*/ 2979 h 5839995"/>
              <a:gd name="connsiteX3" fmla="*/ 2468283 w 2622352"/>
              <a:gd name="connsiteY3" fmla="*/ 5839995 h 5839995"/>
              <a:gd name="connsiteX4" fmla="*/ 0 w 2622352"/>
              <a:gd name="connsiteY4" fmla="*/ 5830941 h 5839995"/>
              <a:gd name="connsiteX5" fmla="*/ 0 w 2622352"/>
              <a:gd name="connsiteY5" fmla="*/ 1792706 h 5839995"/>
              <a:gd name="connsiteX0" fmla="*/ 0 w 2468283"/>
              <a:gd name="connsiteY0" fmla="*/ 1792706 h 5839995"/>
              <a:gd name="connsiteX1" fmla="*/ 1045535 w 2468283"/>
              <a:gd name="connsiteY1" fmla="*/ 0 h 5839995"/>
              <a:gd name="connsiteX2" fmla="*/ 2305321 w 2468283"/>
              <a:gd name="connsiteY2" fmla="*/ 2979 h 5839995"/>
              <a:gd name="connsiteX3" fmla="*/ 2468283 w 2468283"/>
              <a:gd name="connsiteY3" fmla="*/ 5839995 h 5839995"/>
              <a:gd name="connsiteX4" fmla="*/ 0 w 2468283"/>
              <a:gd name="connsiteY4" fmla="*/ 5830941 h 5839995"/>
              <a:gd name="connsiteX5" fmla="*/ 0 w 2468283"/>
              <a:gd name="connsiteY5" fmla="*/ 1792706 h 5839995"/>
              <a:gd name="connsiteX0" fmla="*/ 0 w 2487192"/>
              <a:gd name="connsiteY0" fmla="*/ 1792706 h 5839995"/>
              <a:gd name="connsiteX1" fmla="*/ 1045535 w 2487192"/>
              <a:gd name="connsiteY1" fmla="*/ 0 h 5839995"/>
              <a:gd name="connsiteX2" fmla="*/ 2486390 w 2487192"/>
              <a:gd name="connsiteY2" fmla="*/ 2979 h 5839995"/>
              <a:gd name="connsiteX3" fmla="*/ 2468283 w 2487192"/>
              <a:gd name="connsiteY3" fmla="*/ 5839995 h 5839995"/>
              <a:gd name="connsiteX4" fmla="*/ 0 w 2487192"/>
              <a:gd name="connsiteY4" fmla="*/ 5830941 h 5839995"/>
              <a:gd name="connsiteX5" fmla="*/ 0 w 2487192"/>
              <a:gd name="connsiteY5" fmla="*/ 1792706 h 5839995"/>
              <a:gd name="connsiteX0" fmla="*/ 0 w 2487192"/>
              <a:gd name="connsiteY0" fmla="*/ 1792706 h 5839995"/>
              <a:gd name="connsiteX1" fmla="*/ 1045535 w 2487192"/>
              <a:gd name="connsiteY1" fmla="*/ 0 h 5839995"/>
              <a:gd name="connsiteX2" fmla="*/ 2486390 w 2487192"/>
              <a:gd name="connsiteY2" fmla="*/ 2979 h 5839995"/>
              <a:gd name="connsiteX3" fmla="*/ 2468283 w 2487192"/>
              <a:gd name="connsiteY3" fmla="*/ 5839995 h 5839995"/>
              <a:gd name="connsiteX4" fmla="*/ 0 w 2487192"/>
              <a:gd name="connsiteY4" fmla="*/ 5830941 h 5839995"/>
              <a:gd name="connsiteX5" fmla="*/ 0 w 2487192"/>
              <a:gd name="connsiteY5" fmla="*/ 1792706 h 5839995"/>
              <a:gd name="connsiteX0" fmla="*/ 0 w 2478433"/>
              <a:gd name="connsiteY0" fmla="*/ 1792706 h 5839995"/>
              <a:gd name="connsiteX1" fmla="*/ 1045535 w 2478433"/>
              <a:gd name="connsiteY1" fmla="*/ 0 h 5839995"/>
              <a:gd name="connsiteX2" fmla="*/ 2477337 w 2478433"/>
              <a:gd name="connsiteY2" fmla="*/ 2979 h 5839995"/>
              <a:gd name="connsiteX3" fmla="*/ 2468283 w 2478433"/>
              <a:gd name="connsiteY3" fmla="*/ 5839995 h 5839995"/>
              <a:gd name="connsiteX4" fmla="*/ 0 w 2478433"/>
              <a:gd name="connsiteY4" fmla="*/ 5830941 h 5839995"/>
              <a:gd name="connsiteX5" fmla="*/ 0 w 2478433"/>
              <a:gd name="connsiteY5" fmla="*/ 1792706 h 5839995"/>
              <a:gd name="connsiteX0" fmla="*/ 12031 w 2490464"/>
              <a:gd name="connsiteY0" fmla="*/ 1792706 h 5839995"/>
              <a:gd name="connsiteX1" fmla="*/ 1057566 w 2490464"/>
              <a:gd name="connsiteY1" fmla="*/ 0 h 5839995"/>
              <a:gd name="connsiteX2" fmla="*/ 2489368 w 2490464"/>
              <a:gd name="connsiteY2" fmla="*/ 2979 h 5839995"/>
              <a:gd name="connsiteX3" fmla="*/ 2480314 w 2490464"/>
              <a:gd name="connsiteY3" fmla="*/ 5839995 h 5839995"/>
              <a:gd name="connsiteX4" fmla="*/ 0 w 2490464"/>
              <a:gd name="connsiteY4" fmla="*/ 5469993 h 5839995"/>
              <a:gd name="connsiteX5" fmla="*/ 12031 w 2490464"/>
              <a:gd name="connsiteY5" fmla="*/ 1792706 h 5839995"/>
              <a:gd name="connsiteX0" fmla="*/ 12031 w 2492346"/>
              <a:gd name="connsiteY0" fmla="*/ 1792706 h 5491079"/>
              <a:gd name="connsiteX1" fmla="*/ 1057566 w 2492346"/>
              <a:gd name="connsiteY1" fmla="*/ 0 h 5491079"/>
              <a:gd name="connsiteX2" fmla="*/ 2489368 w 2492346"/>
              <a:gd name="connsiteY2" fmla="*/ 2979 h 5491079"/>
              <a:gd name="connsiteX3" fmla="*/ 2492346 w 2492346"/>
              <a:gd name="connsiteY3" fmla="*/ 5491079 h 5491079"/>
              <a:gd name="connsiteX4" fmla="*/ 0 w 2492346"/>
              <a:gd name="connsiteY4" fmla="*/ 5469993 h 5491079"/>
              <a:gd name="connsiteX5" fmla="*/ 12031 w 2492346"/>
              <a:gd name="connsiteY5" fmla="*/ 1792706 h 5491079"/>
              <a:gd name="connsiteX0" fmla="*/ 12031 w 2490464"/>
              <a:gd name="connsiteY0" fmla="*/ 1792706 h 5479047"/>
              <a:gd name="connsiteX1" fmla="*/ 1057566 w 2490464"/>
              <a:gd name="connsiteY1" fmla="*/ 0 h 5479047"/>
              <a:gd name="connsiteX2" fmla="*/ 2489368 w 2490464"/>
              <a:gd name="connsiteY2" fmla="*/ 2979 h 5479047"/>
              <a:gd name="connsiteX3" fmla="*/ 2480314 w 2490464"/>
              <a:gd name="connsiteY3" fmla="*/ 5479047 h 5479047"/>
              <a:gd name="connsiteX4" fmla="*/ 0 w 2490464"/>
              <a:gd name="connsiteY4" fmla="*/ 5469993 h 5479047"/>
              <a:gd name="connsiteX5" fmla="*/ 12031 w 2490464"/>
              <a:gd name="connsiteY5" fmla="*/ 1792706 h 5479047"/>
              <a:gd name="connsiteX0" fmla="*/ 12031 w 2490464"/>
              <a:gd name="connsiteY0" fmla="*/ 1792706 h 5469993"/>
              <a:gd name="connsiteX1" fmla="*/ 1057566 w 2490464"/>
              <a:gd name="connsiteY1" fmla="*/ 0 h 5469993"/>
              <a:gd name="connsiteX2" fmla="*/ 2489368 w 2490464"/>
              <a:gd name="connsiteY2" fmla="*/ 2979 h 5469993"/>
              <a:gd name="connsiteX3" fmla="*/ 2480314 w 2490464"/>
              <a:gd name="connsiteY3" fmla="*/ 5442952 h 5469993"/>
              <a:gd name="connsiteX4" fmla="*/ 0 w 2490464"/>
              <a:gd name="connsiteY4" fmla="*/ 5469993 h 5469993"/>
              <a:gd name="connsiteX5" fmla="*/ 12031 w 2490464"/>
              <a:gd name="connsiteY5" fmla="*/ 1792706 h 5469993"/>
              <a:gd name="connsiteX0" fmla="*/ 12031 w 2490464"/>
              <a:gd name="connsiteY0" fmla="*/ 1792706 h 5469993"/>
              <a:gd name="connsiteX1" fmla="*/ 1057566 w 2490464"/>
              <a:gd name="connsiteY1" fmla="*/ 0 h 5469993"/>
              <a:gd name="connsiteX2" fmla="*/ 2489368 w 2490464"/>
              <a:gd name="connsiteY2" fmla="*/ 2979 h 5469993"/>
              <a:gd name="connsiteX3" fmla="*/ 2480314 w 2490464"/>
              <a:gd name="connsiteY3" fmla="*/ 5467015 h 5469993"/>
              <a:gd name="connsiteX4" fmla="*/ 0 w 2490464"/>
              <a:gd name="connsiteY4" fmla="*/ 5469993 h 5469993"/>
              <a:gd name="connsiteX5" fmla="*/ 12031 w 2490464"/>
              <a:gd name="connsiteY5" fmla="*/ 1792706 h 5469993"/>
              <a:gd name="connsiteX0" fmla="*/ 12031 w 2490464"/>
              <a:gd name="connsiteY0" fmla="*/ 1792706 h 5469993"/>
              <a:gd name="connsiteX1" fmla="*/ 1057566 w 2490464"/>
              <a:gd name="connsiteY1" fmla="*/ 0 h 5469993"/>
              <a:gd name="connsiteX2" fmla="*/ 2489368 w 2490464"/>
              <a:gd name="connsiteY2" fmla="*/ 2979 h 5469993"/>
              <a:gd name="connsiteX3" fmla="*/ 2480314 w 2490464"/>
              <a:gd name="connsiteY3" fmla="*/ 5069973 h 5469993"/>
              <a:gd name="connsiteX4" fmla="*/ 0 w 2490464"/>
              <a:gd name="connsiteY4" fmla="*/ 5469993 h 5469993"/>
              <a:gd name="connsiteX5" fmla="*/ 12031 w 2490464"/>
              <a:gd name="connsiteY5" fmla="*/ 1792706 h 5469993"/>
              <a:gd name="connsiteX0" fmla="*/ 12031 w 2490464"/>
              <a:gd name="connsiteY0" fmla="*/ 1792706 h 5069973"/>
              <a:gd name="connsiteX1" fmla="*/ 1057566 w 2490464"/>
              <a:gd name="connsiteY1" fmla="*/ 0 h 5069973"/>
              <a:gd name="connsiteX2" fmla="*/ 2489368 w 2490464"/>
              <a:gd name="connsiteY2" fmla="*/ 2979 h 5069973"/>
              <a:gd name="connsiteX3" fmla="*/ 2480314 w 2490464"/>
              <a:gd name="connsiteY3" fmla="*/ 5069973 h 5069973"/>
              <a:gd name="connsiteX4" fmla="*/ 0 w 2490464"/>
              <a:gd name="connsiteY4" fmla="*/ 5060920 h 5069973"/>
              <a:gd name="connsiteX5" fmla="*/ 12031 w 2490464"/>
              <a:gd name="connsiteY5" fmla="*/ 1792706 h 5069973"/>
              <a:gd name="connsiteX0" fmla="*/ 24062 w 2502495"/>
              <a:gd name="connsiteY0" fmla="*/ 1792706 h 5084983"/>
              <a:gd name="connsiteX1" fmla="*/ 1069597 w 2502495"/>
              <a:gd name="connsiteY1" fmla="*/ 0 h 5084983"/>
              <a:gd name="connsiteX2" fmla="*/ 2501399 w 2502495"/>
              <a:gd name="connsiteY2" fmla="*/ 2979 h 5084983"/>
              <a:gd name="connsiteX3" fmla="*/ 2492345 w 2502495"/>
              <a:gd name="connsiteY3" fmla="*/ 5069973 h 5084983"/>
              <a:gd name="connsiteX4" fmla="*/ 0 w 2502495"/>
              <a:gd name="connsiteY4" fmla="*/ 5084983 h 5084983"/>
              <a:gd name="connsiteX5" fmla="*/ 24062 w 2502495"/>
              <a:gd name="connsiteY5" fmla="*/ 1792706 h 5084983"/>
              <a:gd name="connsiteX0" fmla="*/ 24062 w 2502495"/>
              <a:gd name="connsiteY0" fmla="*/ 1792706 h 5069973"/>
              <a:gd name="connsiteX1" fmla="*/ 1069597 w 2502495"/>
              <a:gd name="connsiteY1" fmla="*/ 0 h 5069973"/>
              <a:gd name="connsiteX2" fmla="*/ 2501399 w 2502495"/>
              <a:gd name="connsiteY2" fmla="*/ 2979 h 5069973"/>
              <a:gd name="connsiteX3" fmla="*/ 2492345 w 2502495"/>
              <a:gd name="connsiteY3" fmla="*/ 5069973 h 5069973"/>
              <a:gd name="connsiteX4" fmla="*/ 0 w 2502495"/>
              <a:gd name="connsiteY4" fmla="*/ 5060920 h 5069973"/>
              <a:gd name="connsiteX5" fmla="*/ 24062 w 2502495"/>
              <a:gd name="connsiteY5" fmla="*/ 1792706 h 5069973"/>
              <a:gd name="connsiteX0" fmla="*/ 24062 w 2502495"/>
              <a:gd name="connsiteY0" fmla="*/ 1792706 h 5084983"/>
              <a:gd name="connsiteX1" fmla="*/ 1069597 w 2502495"/>
              <a:gd name="connsiteY1" fmla="*/ 0 h 5084983"/>
              <a:gd name="connsiteX2" fmla="*/ 2501399 w 2502495"/>
              <a:gd name="connsiteY2" fmla="*/ 2979 h 5084983"/>
              <a:gd name="connsiteX3" fmla="*/ 2492345 w 2502495"/>
              <a:gd name="connsiteY3" fmla="*/ 5069973 h 5084983"/>
              <a:gd name="connsiteX4" fmla="*/ 0 w 2502495"/>
              <a:gd name="connsiteY4" fmla="*/ 5084983 h 5084983"/>
              <a:gd name="connsiteX5" fmla="*/ 24062 w 2502495"/>
              <a:gd name="connsiteY5" fmla="*/ 1792706 h 5084983"/>
              <a:gd name="connsiteX0" fmla="*/ 12030 w 2490463"/>
              <a:gd name="connsiteY0" fmla="*/ 1792706 h 5072951"/>
              <a:gd name="connsiteX1" fmla="*/ 1057565 w 2490463"/>
              <a:gd name="connsiteY1" fmla="*/ 0 h 5072951"/>
              <a:gd name="connsiteX2" fmla="*/ 2489367 w 2490463"/>
              <a:gd name="connsiteY2" fmla="*/ 2979 h 5072951"/>
              <a:gd name="connsiteX3" fmla="*/ 2480313 w 2490463"/>
              <a:gd name="connsiteY3" fmla="*/ 5069973 h 5072951"/>
              <a:gd name="connsiteX4" fmla="*/ 0 w 2490463"/>
              <a:gd name="connsiteY4" fmla="*/ 5072951 h 5072951"/>
              <a:gd name="connsiteX5" fmla="*/ 12030 w 2490463"/>
              <a:gd name="connsiteY5" fmla="*/ 1792706 h 5072951"/>
              <a:gd name="connsiteX0" fmla="*/ 12030 w 2491109"/>
              <a:gd name="connsiteY0" fmla="*/ 1792706 h 5072951"/>
              <a:gd name="connsiteX1" fmla="*/ 1057565 w 2491109"/>
              <a:gd name="connsiteY1" fmla="*/ 0 h 5072951"/>
              <a:gd name="connsiteX2" fmla="*/ 2489367 w 2491109"/>
              <a:gd name="connsiteY2" fmla="*/ 2979 h 5072951"/>
              <a:gd name="connsiteX3" fmla="*/ 2489367 w 2491109"/>
              <a:gd name="connsiteY3" fmla="*/ 4590139 h 5072951"/>
              <a:gd name="connsiteX4" fmla="*/ 0 w 2491109"/>
              <a:gd name="connsiteY4" fmla="*/ 5072951 h 5072951"/>
              <a:gd name="connsiteX5" fmla="*/ 12030 w 2491109"/>
              <a:gd name="connsiteY5" fmla="*/ 1792706 h 5072951"/>
              <a:gd name="connsiteX0" fmla="*/ 12030 w 2491109"/>
              <a:gd name="connsiteY0" fmla="*/ 1792706 h 4590139"/>
              <a:gd name="connsiteX1" fmla="*/ 1057565 w 2491109"/>
              <a:gd name="connsiteY1" fmla="*/ 0 h 4590139"/>
              <a:gd name="connsiteX2" fmla="*/ 2489367 w 2491109"/>
              <a:gd name="connsiteY2" fmla="*/ 2979 h 4590139"/>
              <a:gd name="connsiteX3" fmla="*/ 2489367 w 2491109"/>
              <a:gd name="connsiteY3" fmla="*/ 4590139 h 4590139"/>
              <a:gd name="connsiteX4" fmla="*/ 0 w 2491109"/>
              <a:gd name="connsiteY4" fmla="*/ 4584064 h 4590139"/>
              <a:gd name="connsiteX5" fmla="*/ 12030 w 2491109"/>
              <a:gd name="connsiteY5" fmla="*/ 1792706 h 4590139"/>
              <a:gd name="connsiteX0" fmla="*/ 21084 w 2500163"/>
              <a:gd name="connsiteY0" fmla="*/ 1792706 h 4611224"/>
              <a:gd name="connsiteX1" fmla="*/ 1066619 w 2500163"/>
              <a:gd name="connsiteY1" fmla="*/ 0 h 4611224"/>
              <a:gd name="connsiteX2" fmla="*/ 2498421 w 2500163"/>
              <a:gd name="connsiteY2" fmla="*/ 2979 h 4611224"/>
              <a:gd name="connsiteX3" fmla="*/ 2498421 w 2500163"/>
              <a:gd name="connsiteY3" fmla="*/ 4590139 h 4611224"/>
              <a:gd name="connsiteX4" fmla="*/ 0 w 2500163"/>
              <a:gd name="connsiteY4" fmla="*/ 4611224 h 4611224"/>
              <a:gd name="connsiteX5" fmla="*/ 21084 w 2500163"/>
              <a:gd name="connsiteY5" fmla="*/ 1792706 h 4611224"/>
              <a:gd name="connsiteX0" fmla="*/ 21084 w 2500163"/>
              <a:gd name="connsiteY0" fmla="*/ 1792706 h 4611224"/>
              <a:gd name="connsiteX1" fmla="*/ 1066619 w 2500163"/>
              <a:gd name="connsiteY1" fmla="*/ 0 h 4611224"/>
              <a:gd name="connsiteX2" fmla="*/ 2498421 w 2500163"/>
              <a:gd name="connsiteY2" fmla="*/ 2979 h 4611224"/>
              <a:gd name="connsiteX3" fmla="*/ 2498421 w 2500163"/>
              <a:gd name="connsiteY3" fmla="*/ 4590139 h 4611224"/>
              <a:gd name="connsiteX4" fmla="*/ 0 w 2500163"/>
              <a:gd name="connsiteY4" fmla="*/ 4611224 h 4611224"/>
              <a:gd name="connsiteX5" fmla="*/ 21084 w 2500163"/>
              <a:gd name="connsiteY5" fmla="*/ 1792706 h 4611224"/>
              <a:gd name="connsiteX0" fmla="*/ 21084 w 2499332"/>
              <a:gd name="connsiteY0" fmla="*/ 1792706 h 4611224"/>
              <a:gd name="connsiteX1" fmla="*/ 1066619 w 2499332"/>
              <a:gd name="connsiteY1" fmla="*/ 0 h 4611224"/>
              <a:gd name="connsiteX2" fmla="*/ 2498421 w 2499332"/>
              <a:gd name="connsiteY2" fmla="*/ 2979 h 4611224"/>
              <a:gd name="connsiteX3" fmla="*/ 2484354 w 2499332"/>
              <a:gd name="connsiteY3" fmla="*/ 4477597 h 4611224"/>
              <a:gd name="connsiteX4" fmla="*/ 0 w 2499332"/>
              <a:gd name="connsiteY4" fmla="*/ 4611224 h 4611224"/>
              <a:gd name="connsiteX5" fmla="*/ 21084 w 2499332"/>
              <a:gd name="connsiteY5" fmla="*/ 1792706 h 4611224"/>
              <a:gd name="connsiteX0" fmla="*/ 21084 w 2505455"/>
              <a:gd name="connsiteY0" fmla="*/ 1792706 h 4611224"/>
              <a:gd name="connsiteX1" fmla="*/ 1066619 w 2505455"/>
              <a:gd name="connsiteY1" fmla="*/ 0 h 4611224"/>
              <a:gd name="connsiteX2" fmla="*/ 2498421 w 2505455"/>
              <a:gd name="connsiteY2" fmla="*/ 2979 h 4611224"/>
              <a:gd name="connsiteX3" fmla="*/ 2505455 w 2505455"/>
              <a:gd name="connsiteY3" fmla="*/ 4477597 h 4611224"/>
              <a:gd name="connsiteX4" fmla="*/ 0 w 2505455"/>
              <a:gd name="connsiteY4" fmla="*/ 4611224 h 4611224"/>
              <a:gd name="connsiteX5" fmla="*/ 21084 w 2505455"/>
              <a:gd name="connsiteY5" fmla="*/ 1792706 h 4611224"/>
              <a:gd name="connsiteX0" fmla="*/ 7016 w 2491387"/>
              <a:gd name="connsiteY0" fmla="*/ 1792706 h 4477597"/>
              <a:gd name="connsiteX1" fmla="*/ 1052551 w 2491387"/>
              <a:gd name="connsiteY1" fmla="*/ 0 h 4477597"/>
              <a:gd name="connsiteX2" fmla="*/ 2484353 w 2491387"/>
              <a:gd name="connsiteY2" fmla="*/ 2979 h 4477597"/>
              <a:gd name="connsiteX3" fmla="*/ 2491387 w 2491387"/>
              <a:gd name="connsiteY3" fmla="*/ 4477597 h 4477597"/>
              <a:gd name="connsiteX4" fmla="*/ 0 w 2491387"/>
              <a:gd name="connsiteY4" fmla="*/ 4477581 h 4477597"/>
              <a:gd name="connsiteX5" fmla="*/ 7016 w 2491387"/>
              <a:gd name="connsiteY5" fmla="*/ 1792706 h 4477597"/>
              <a:gd name="connsiteX0" fmla="*/ 7016 w 2491387"/>
              <a:gd name="connsiteY0" fmla="*/ 1792706 h 4477597"/>
              <a:gd name="connsiteX1" fmla="*/ 1052551 w 2491387"/>
              <a:gd name="connsiteY1" fmla="*/ 0 h 4477597"/>
              <a:gd name="connsiteX2" fmla="*/ 2484353 w 2491387"/>
              <a:gd name="connsiteY2" fmla="*/ 2979 h 4477597"/>
              <a:gd name="connsiteX3" fmla="*/ 2491387 w 2491387"/>
              <a:gd name="connsiteY3" fmla="*/ 4477597 h 4477597"/>
              <a:gd name="connsiteX4" fmla="*/ 0 w 2491387"/>
              <a:gd name="connsiteY4" fmla="*/ 3867981 h 4477597"/>
              <a:gd name="connsiteX5" fmla="*/ 7016 w 2491387"/>
              <a:gd name="connsiteY5" fmla="*/ 1792706 h 4477597"/>
              <a:gd name="connsiteX0" fmla="*/ 7016 w 2491387"/>
              <a:gd name="connsiteY0" fmla="*/ 1792706 h 3877522"/>
              <a:gd name="connsiteX1" fmla="*/ 1052551 w 2491387"/>
              <a:gd name="connsiteY1" fmla="*/ 0 h 3877522"/>
              <a:gd name="connsiteX2" fmla="*/ 2484353 w 2491387"/>
              <a:gd name="connsiteY2" fmla="*/ 2979 h 3877522"/>
              <a:gd name="connsiteX3" fmla="*/ 2491387 w 2491387"/>
              <a:gd name="connsiteY3" fmla="*/ 3877522 h 3877522"/>
              <a:gd name="connsiteX4" fmla="*/ 0 w 2491387"/>
              <a:gd name="connsiteY4" fmla="*/ 3867981 h 3877522"/>
              <a:gd name="connsiteX5" fmla="*/ 7016 w 2491387"/>
              <a:gd name="connsiteY5" fmla="*/ 1792706 h 3877522"/>
              <a:gd name="connsiteX0" fmla="*/ 7016 w 2485850"/>
              <a:gd name="connsiteY0" fmla="*/ 1792706 h 3867997"/>
              <a:gd name="connsiteX1" fmla="*/ 1052551 w 2485850"/>
              <a:gd name="connsiteY1" fmla="*/ 0 h 3867997"/>
              <a:gd name="connsiteX2" fmla="*/ 2484353 w 2485850"/>
              <a:gd name="connsiteY2" fmla="*/ 2979 h 3867997"/>
              <a:gd name="connsiteX3" fmla="*/ 2481862 w 2485850"/>
              <a:gd name="connsiteY3" fmla="*/ 3867997 h 3867997"/>
              <a:gd name="connsiteX4" fmla="*/ 0 w 2485850"/>
              <a:gd name="connsiteY4" fmla="*/ 3867981 h 3867997"/>
              <a:gd name="connsiteX5" fmla="*/ 7016 w 2485850"/>
              <a:gd name="connsiteY5" fmla="*/ 1792706 h 3867997"/>
              <a:gd name="connsiteX0" fmla="*/ 18446 w 2497280"/>
              <a:gd name="connsiteY0" fmla="*/ 1792706 h 3867997"/>
              <a:gd name="connsiteX1" fmla="*/ 1063981 w 2497280"/>
              <a:gd name="connsiteY1" fmla="*/ 0 h 3867997"/>
              <a:gd name="connsiteX2" fmla="*/ 2495783 w 2497280"/>
              <a:gd name="connsiteY2" fmla="*/ 2979 h 3867997"/>
              <a:gd name="connsiteX3" fmla="*/ 2493292 w 2497280"/>
              <a:gd name="connsiteY3" fmla="*/ 3867997 h 3867997"/>
              <a:gd name="connsiteX4" fmla="*/ 0 w 2497280"/>
              <a:gd name="connsiteY4" fmla="*/ 2702121 h 3867997"/>
              <a:gd name="connsiteX5" fmla="*/ 18446 w 2497280"/>
              <a:gd name="connsiteY5" fmla="*/ 1792706 h 3867997"/>
              <a:gd name="connsiteX0" fmla="*/ 18446 w 2497280"/>
              <a:gd name="connsiteY0" fmla="*/ 1792706 h 3867997"/>
              <a:gd name="connsiteX1" fmla="*/ 1063981 w 2497280"/>
              <a:gd name="connsiteY1" fmla="*/ 0 h 3867997"/>
              <a:gd name="connsiteX2" fmla="*/ 2495783 w 2497280"/>
              <a:gd name="connsiteY2" fmla="*/ 2979 h 3867997"/>
              <a:gd name="connsiteX3" fmla="*/ 2493292 w 2497280"/>
              <a:gd name="connsiteY3" fmla="*/ 3867997 h 3867997"/>
              <a:gd name="connsiteX4" fmla="*/ 0 w 2497280"/>
              <a:gd name="connsiteY4" fmla="*/ 2702121 h 3867997"/>
              <a:gd name="connsiteX5" fmla="*/ 18446 w 2497280"/>
              <a:gd name="connsiteY5" fmla="*/ 1792706 h 3867997"/>
              <a:gd name="connsiteX0" fmla="*/ 18446 w 2497280"/>
              <a:gd name="connsiteY0" fmla="*/ 1792706 h 2727406"/>
              <a:gd name="connsiteX1" fmla="*/ 1063981 w 2497280"/>
              <a:gd name="connsiteY1" fmla="*/ 0 h 2727406"/>
              <a:gd name="connsiteX2" fmla="*/ 2495783 w 2497280"/>
              <a:gd name="connsiteY2" fmla="*/ 2979 h 2727406"/>
              <a:gd name="connsiteX3" fmla="*/ 2493292 w 2497280"/>
              <a:gd name="connsiteY3" fmla="*/ 2724997 h 2727406"/>
              <a:gd name="connsiteX4" fmla="*/ 0 w 2497280"/>
              <a:gd name="connsiteY4" fmla="*/ 2702121 h 2727406"/>
              <a:gd name="connsiteX5" fmla="*/ 18446 w 2497280"/>
              <a:gd name="connsiteY5" fmla="*/ 1792706 h 2727406"/>
              <a:gd name="connsiteX0" fmla="*/ 18446 w 2497280"/>
              <a:gd name="connsiteY0" fmla="*/ 1792706 h 2727406"/>
              <a:gd name="connsiteX1" fmla="*/ 1063981 w 2497280"/>
              <a:gd name="connsiteY1" fmla="*/ 0 h 2727406"/>
              <a:gd name="connsiteX2" fmla="*/ 2495783 w 2497280"/>
              <a:gd name="connsiteY2" fmla="*/ 2979 h 2727406"/>
              <a:gd name="connsiteX3" fmla="*/ 2493292 w 2497280"/>
              <a:gd name="connsiteY3" fmla="*/ 2713567 h 2727406"/>
              <a:gd name="connsiteX4" fmla="*/ 0 w 2497280"/>
              <a:gd name="connsiteY4" fmla="*/ 2702121 h 2727406"/>
              <a:gd name="connsiteX5" fmla="*/ 18446 w 2497280"/>
              <a:gd name="connsiteY5" fmla="*/ 1792706 h 2727406"/>
              <a:gd name="connsiteX0" fmla="*/ 18446 w 2497280"/>
              <a:gd name="connsiteY0" fmla="*/ 1792706 h 2727406"/>
              <a:gd name="connsiteX1" fmla="*/ 1063981 w 2497280"/>
              <a:gd name="connsiteY1" fmla="*/ 0 h 2727406"/>
              <a:gd name="connsiteX2" fmla="*/ 2495783 w 2497280"/>
              <a:gd name="connsiteY2" fmla="*/ 2979 h 2727406"/>
              <a:gd name="connsiteX3" fmla="*/ 2493292 w 2497280"/>
              <a:gd name="connsiteY3" fmla="*/ 2702137 h 2727406"/>
              <a:gd name="connsiteX4" fmla="*/ 0 w 2497280"/>
              <a:gd name="connsiteY4" fmla="*/ 2702121 h 2727406"/>
              <a:gd name="connsiteX5" fmla="*/ 18446 w 2497280"/>
              <a:gd name="connsiteY5" fmla="*/ 1792706 h 2727406"/>
              <a:gd name="connsiteX0" fmla="*/ 7016 w 2485850"/>
              <a:gd name="connsiteY0" fmla="*/ 1792706 h 2702137"/>
              <a:gd name="connsiteX1" fmla="*/ 1052551 w 2485850"/>
              <a:gd name="connsiteY1" fmla="*/ 0 h 2702137"/>
              <a:gd name="connsiteX2" fmla="*/ 2484353 w 2485850"/>
              <a:gd name="connsiteY2" fmla="*/ 2979 h 2702137"/>
              <a:gd name="connsiteX3" fmla="*/ 2481862 w 2485850"/>
              <a:gd name="connsiteY3" fmla="*/ 2702137 h 2702137"/>
              <a:gd name="connsiteX4" fmla="*/ 0 w 2485850"/>
              <a:gd name="connsiteY4" fmla="*/ 2633541 h 2702137"/>
              <a:gd name="connsiteX5" fmla="*/ 7016 w 2485850"/>
              <a:gd name="connsiteY5" fmla="*/ 1792706 h 2702137"/>
              <a:gd name="connsiteX0" fmla="*/ 7016 w 2485850"/>
              <a:gd name="connsiteY0" fmla="*/ 1792706 h 2679655"/>
              <a:gd name="connsiteX1" fmla="*/ 1052551 w 2485850"/>
              <a:gd name="connsiteY1" fmla="*/ 0 h 2679655"/>
              <a:gd name="connsiteX2" fmla="*/ 2484353 w 2485850"/>
              <a:gd name="connsiteY2" fmla="*/ 2979 h 2679655"/>
              <a:gd name="connsiteX3" fmla="*/ 2481862 w 2485850"/>
              <a:gd name="connsiteY3" fmla="*/ 2542117 h 2679655"/>
              <a:gd name="connsiteX4" fmla="*/ 0 w 2485850"/>
              <a:gd name="connsiteY4" fmla="*/ 2633541 h 2679655"/>
              <a:gd name="connsiteX5" fmla="*/ 7016 w 2485850"/>
              <a:gd name="connsiteY5" fmla="*/ 1792706 h 2679655"/>
              <a:gd name="connsiteX0" fmla="*/ 7016 w 2485850"/>
              <a:gd name="connsiteY0" fmla="*/ 1792706 h 2622606"/>
              <a:gd name="connsiteX1" fmla="*/ 1052551 w 2485850"/>
              <a:gd name="connsiteY1" fmla="*/ 0 h 2622606"/>
              <a:gd name="connsiteX2" fmla="*/ 2484353 w 2485850"/>
              <a:gd name="connsiteY2" fmla="*/ 2979 h 2622606"/>
              <a:gd name="connsiteX3" fmla="*/ 2481862 w 2485850"/>
              <a:gd name="connsiteY3" fmla="*/ 2542117 h 2622606"/>
              <a:gd name="connsiteX4" fmla="*/ 0 w 2485850"/>
              <a:gd name="connsiteY4" fmla="*/ 2542101 h 2622606"/>
              <a:gd name="connsiteX5" fmla="*/ 7016 w 2485850"/>
              <a:gd name="connsiteY5" fmla="*/ 1792706 h 2622606"/>
              <a:gd name="connsiteX0" fmla="*/ 7016 w 2485850"/>
              <a:gd name="connsiteY0" fmla="*/ 1792706 h 2542117"/>
              <a:gd name="connsiteX1" fmla="*/ 1052551 w 2485850"/>
              <a:gd name="connsiteY1" fmla="*/ 0 h 2542117"/>
              <a:gd name="connsiteX2" fmla="*/ 2484353 w 2485850"/>
              <a:gd name="connsiteY2" fmla="*/ 2979 h 2542117"/>
              <a:gd name="connsiteX3" fmla="*/ 2481862 w 2485850"/>
              <a:gd name="connsiteY3" fmla="*/ 2542117 h 2542117"/>
              <a:gd name="connsiteX4" fmla="*/ 0 w 2485850"/>
              <a:gd name="connsiteY4" fmla="*/ 2256351 h 2542117"/>
              <a:gd name="connsiteX5" fmla="*/ 7016 w 2485850"/>
              <a:gd name="connsiteY5" fmla="*/ 1792706 h 2542117"/>
              <a:gd name="connsiteX0" fmla="*/ 7016 w 2485850"/>
              <a:gd name="connsiteY0" fmla="*/ 1792706 h 2482078"/>
              <a:gd name="connsiteX1" fmla="*/ 1052551 w 2485850"/>
              <a:gd name="connsiteY1" fmla="*/ 0 h 2482078"/>
              <a:gd name="connsiteX2" fmla="*/ 2484353 w 2485850"/>
              <a:gd name="connsiteY2" fmla="*/ 2979 h 2482078"/>
              <a:gd name="connsiteX3" fmla="*/ 2481862 w 2485850"/>
              <a:gd name="connsiteY3" fmla="*/ 2233507 h 2482078"/>
              <a:gd name="connsiteX4" fmla="*/ 0 w 2485850"/>
              <a:gd name="connsiteY4" fmla="*/ 2256351 h 2482078"/>
              <a:gd name="connsiteX5" fmla="*/ 7016 w 2485850"/>
              <a:gd name="connsiteY5" fmla="*/ 1792706 h 2482078"/>
              <a:gd name="connsiteX0" fmla="*/ 7016 w 2485269"/>
              <a:gd name="connsiteY0" fmla="*/ 1792706 h 2482078"/>
              <a:gd name="connsiteX1" fmla="*/ 1052551 w 2485269"/>
              <a:gd name="connsiteY1" fmla="*/ 0 h 2482078"/>
              <a:gd name="connsiteX2" fmla="*/ 2484353 w 2485269"/>
              <a:gd name="connsiteY2" fmla="*/ 2979 h 2482078"/>
              <a:gd name="connsiteX3" fmla="*/ 2470432 w 2485269"/>
              <a:gd name="connsiteY3" fmla="*/ 2244937 h 2482078"/>
              <a:gd name="connsiteX4" fmla="*/ 0 w 2485269"/>
              <a:gd name="connsiteY4" fmla="*/ 2256351 h 2482078"/>
              <a:gd name="connsiteX5" fmla="*/ 7016 w 2485269"/>
              <a:gd name="connsiteY5" fmla="*/ 1792706 h 2482078"/>
              <a:gd name="connsiteX0" fmla="*/ 7016 w 2485269"/>
              <a:gd name="connsiteY0" fmla="*/ 1792706 h 2482078"/>
              <a:gd name="connsiteX1" fmla="*/ 1052551 w 2485269"/>
              <a:gd name="connsiteY1" fmla="*/ 0 h 2482078"/>
              <a:gd name="connsiteX2" fmla="*/ 2484353 w 2485269"/>
              <a:gd name="connsiteY2" fmla="*/ 2979 h 2482078"/>
              <a:gd name="connsiteX3" fmla="*/ 2470432 w 2485269"/>
              <a:gd name="connsiteY3" fmla="*/ 2267797 h 2482078"/>
              <a:gd name="connsiteX4" fmla="*/ 0 w 2485269"/>
              <a:gd name="connsiteY4" fmla="*/ 2256351 h 2482078"/>
              <a:gd name="connsiteX5" fmla="*/ 7016 w 2485269"/>
              <a:gd name="connsiteY5" fmla="*/ 1792706 h 2482078"/>
              <a:gd name="connsiteX0" fmla="*/ 7016 w 2485269"/>
              <a:gd name="connsiteY0" fmla="*/ 1792706 h 2482078"/>
              <a:gd name="connsiteX1" fmla="*/ 1052551 w 2485269"/>
              <a:gd name="connsiteY1" fmla="*/ 0 h 2482078"/>
              <a:gd name="connsiteX2" fmla="*/ 2484353 w 2485269"/>
              <a:gd name="connsiteY2" fmla="*/ 2979 h 2482078"/>
              <a:gd name="connsiteX3" fmla="*/ 2470432 w 2485269"/>
              <a:gd name="connsiteY3" fmla="*/ 2256367 h 2482078"/>
              <a:gd name="connsiteX4" fmla="*/ 0 w 2485269"/>
              <a:gd name="connsiteY4" fmla="*/ 2256351 h 2482078"/>
              <a:gd name="connsiteX5" fmla="*/ 7016 w 2485269"/>
              <a:gd name="connsiteY5" fmla="*/ 1792706 h 2482078"/>
              <a:gd name="connsiteX0" fmla="*/ 808 w 2479061"/>
              <a:gd name="connsiteY0" fmla="*/ 1792706 h 2450606"/>
              <a:gd name="connsiteX1" fmla="*/ 1046343 w 2479061"/>
              <a:gd name="connsiteY1" fmla="*/ 0 h 2450606"/>
              <a:gd name="connsiteX2" fmla="*/ 2478145 w 2479061"/>
              <a:gd name="connsiteY2" fmla="*/ 2979 h 2450606"/>
              <a:gd name="connsiteX3" fmla="*/ 2464224 w 2479061"/>
              <a:gd name="connsiteY3" fmla="*/ 2256367 h 2450606"/>
              <a:gd name="connsiteX4" fmla="*/ 5222 w 2479061"/>
              <a:gd name="connsiteY4" fmla="*/ 2176341 h 2450606"/>
              <a:gd name="connsiteX5" fmla="*/ 808 w 2479061"/>
              <a:gd name="connsiteY5" fmla="*/ 1792706 h 2450606"/>
              <a:gd name="connsiteX0" fmla="*/ 808 w 2479061"/>
              <a:gd name="connsiteY0" fmla="*/ 1792706 h 2450606"/>
              <a:gd name="connsiteX1" fmla="*/ 1046343 w 2479061"/>
              <a:gd name="connsiteY1" fmla="*/ 0 h 2450606"/>
              <a:gd name="connsiteX2" fmla="*/ 2478145 w 2479061"/>
              <a:gd name="connsiteY2" fmla="*/ 2979 h 2450606"/>
              <a:gd name="connsiteX3" fmla="*/ 2464224 w 2479061"/>
              <a:gd name="connsiteY3" fmla="*/ 2142067 h 2450606"/>
              <a:gd name="connsiteX4" fmla="*/ 5222 w 2479061"/>
              <a:gd name="connsiteY4" fmla="*/ 2176341 h 2450606"/>
              <a:gd name="connsiteX5" fmla="*/ 808 w 2479061"/>
              <a:gd name="connsiteY5" fmla="*/ 1792706 h 2450606"/>
              <a:gd name="connsiteX0" fmla="*/ 808 w 2479061"/>
              <a:gd name="connsiteY0" fmla="*/ 1792706 h 2446336"/>
              <a:gd name="connsiteX1" fmla="*/ 1046343 w 2479061"/>
              <a:gd name="connsiteY1" fmla="*/ 0 h 2446336"/>
              <a:gd name="connsiteX2" fmla="*/ 2478145 w 2479061"/>
              <a:gd name="connsiteY2" fmla="*/ 2979 h 2446336"/>
              <a:gd name="connsiteX3" fmla="*/ 2464224 w 2479061"/>
              <a:gd name="connsiteY3" fmla="*/ 2142067 h 2446336"/>
              <a:gd name="connsiteX4" fmla="*/ 5222 w 2479061"/>
              <a:gd name="connsiteY4" fmla="*/ 2164911 h 2446336"/>
              <a:gd name="connsiteX5" fmla="*/ 808 w 2479061"/>
              <a:gd name="connsiteY5" fmla="*/ 1792706 h 2446336"/>
              <a:gd name="connsiteX0" fmla="*/ 808 w 2479061"/>
              <a:gd name="connsiteY0" fmla="*/ 1792706 h 2437956"/>
              <a:gd name="connsiteX1" fmla="*/ 1046343 w 2479061"/>
              <a:gd name="connsiteY1" fmla="*/ 0 h 2437956"/>
              <a:gd name="connsiteX2" fmla="*/ 2478145 w 2479061"/>
              <a:gd name="connsiteY2" fmla="*/ 2979 h 2437956"/>
              <a:gd name="connsiteX3" fmla="*/ 2464224 w 2479061"/>
              <a:gd name="connsiteY3" fmla="*/ 2142067 h 2437956"/>
              <a:gd name="connsiteX4" fmla="*/ 5222 w 2479061"/>
              <a:gd name="connsiteY4" fmla="*/ 2142051 h 2437956"/>
              <a:gd name="connsiteX5" fmla="*/ 808 w 2479061"/>
              <a:gd name="connsiteY5" fmla="*/ 1792706 h 2437956"/>
              <a:gd name="connsiteX0" fmla="*/ 44 w 2478297"/>
              <a:gd name="connsiteY0" fmla="*/ 1792706 h 2142067"/>
              <a:gd name="connsiteX1" fmla="*/ 1045579 w 2478297"/>
              <a:gd name="connsiteY1" fmla="*/ 0 h 2142067"/>
              <a:gd name="connsiteX2" fmla="*/ 2477381 w 2478297"/>
              <a:gd name="connsiteY2" fmla="*/ 2979 h 2142067"/>
              <a:gd name="connsiteX3" fmla="*/ 2463460 w 2478297"/>
              <a:gd name="connsiteY3" fmla="*/ 2142067 h 2142067"/>
              <a:gd name="connsiteX4" fmla="*/ 4458 w 2478297"/>
              <a:gd name="connsiteY4" fmla="*/ 2142051 h 2142067"/>
              <a:gd name="connsiteX5" fmla="*/ 44 w 2478297"/>
              <a:gd name="connsiteY5" fmla="*/ 1792706 h 2142067"/>
              <a:gd name="connsiteX0" fmla="*/ 5383 w 2473839"/>
              <a:gd name="connsiteY0" fmla="*/ 1789440 h 2142067"/>
              <a:gd name="connsiteX1" fmla="*/ 1041121 w 2473839"/>
              <a:gd name="connsiteY1" fmla="*/ 0 h 2142067"/>
              <a:gd name="connsiteX2" fmla="*/ 2472923 w 2473839"/>
              <a:gd name="connsiteY2" fmla="*/ 2979 h 2142067"/>
              <a:gd name="connsiteX3" fmla="*/ 2459002 w 2473839"/>
              <a:gd name="connsiteY3" fmla="*/ 2142067 h 2142067"/>
              <a:gd name="connsiteX4" fmla="*/ 0 w 2473839"/>
              <a:gd name="connsiteY4" fmla="*/ 2142051 h 2142067"/>
              <a:gd name="connsiteX5" fmla="*/ 5383 w 2473839"/>
              <a:gd name="connsiteY5" fmla="*/ 1789440 h 2142067"/>
              <a:gd name="connsiteX0" fmla="*/ 2117 w 2473839"/>
              <a:gd name="connsiteY0" fmla="*/ 1792706 h 2142067"/>
              <a:gd name="connsiteX1" fmla="*/ 1041121 w 2473839"/>
              <a:gd name="connsiteY1" fmla="*/ 0 h 2142067"/>
              <a:gd name="connsiteX2" fmla="*/ 2472923 w 2473839"/>
              <a:gd name="connsiteY2" fmla="*/ 2979 h 2142067"/>
              <a:gd name="connsiteX3" fmla="*/ 2459002 w 2473839"/>
              <a:gd name="connsiteY3" fmla="*/ 2142067 h 2142067"/>
              <a:gd name="connsiteX4" fmla="*/ 0 w 2473839"/>
              <a:gd name="connsiteY4" fmla="*/ 2142051 h 2142067"/>
              <a:gd name="connsiteX5" fmla="*/ 2117 w 2473839"/>
              <a:gd name="connsiteY5" fmla="*/ 1792706 h 214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3839" h="2142067">
                <a:moveTo>
                  <a:pt x="2117" y="1792706"/>
                </a:moveTo>
                <a:lnTo>
                  <a:pt x="1041121" y="0"/>
                </a:lnTo>
                <a:lnTo>
                  <a:pt x="2472923" y="2979"/>
                </a:lnTo>
                <a:cubicBezTo>
                  <a:pt x="2478959" y="1945633"/>
                  <a:pt x="2452966" y="199413"/>
                  <a:pt x="2459002" y="2142067"/>
                </a:cubicBezTo>
                <a:lnTo>
                  <a:pt x="0" y="2142051"/>
                </a:lnTo>
                <a:cubicBezTo>
                  <a:pt x="4010" y="2116439"/>
                  <a:pt x="1372" y="1800357"/>
                  <a:pt x="2117" y="1792706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Group 5"/>
          <p:cNvGrpSpPr>
            <a:grpSpLocks noChangeAspect="1"/>
          </p:cNvGrpSpPr>
          <p:nvPr/>
        </p:nvGrpSpPr>
        <p:grpSpPr bwMode="auto">
          <a:xfrm>
            <a:off x="-139701" y="-253335"/>
            <a:ext cx="5467351" cy="800101"/>
            <a:chOff x="-89" y="3894"/>
            <a:chExt cx="3444" cy="504"/>
          </a:xfrm>
        </p:grpSpPr>
        <p:sp>
          <p:nvSpPr>
            <p:cNvPr id="1024" name="AutoShape 4"/>
            <p:cNvSpPr>
              <a:spLocks noChangeAspect="1" noChangeArrowheads="1" noTextEdit="1"/>
            </p:cNvSpPr>
            <p:nvPr/>
          </p:nvSpPr>
          <p:spPr bwMode="auto">
            <a:xfrm>
              <a:off x="-89" y="3894"/>
              <a:ext cx="3356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" name="Freeform 7"/>
            <p:cNvSpPr>
              <a:spLocks/>
            </p:cNvSpPr>
            <p:nvPr/>
          </p:nvSpPr>
          <p:spPr bwMode="auto">
            <a:xfrm>
              <a:off x="0" y="4275"/>
              <a:ext cx="3355" cy="123"/>
            </a:xfrm>
            <a:custGeom>
              <a:avLst/>
              <a:gdLst>
                <a:gd name="T0" fmla="*/ 2196 w 2381"/>
                <a:gd name="T1" fmla="*/ 0 h 86"/>
                <a:gd name="T2" fmla="*/ 2191 w 2381"/>
                <a:gd name="T3" fmla="*/ 0 h 86"/>
                <a:gd name="T4" fmla="*/ 2156 w 2381"/>
                <a:gd name="T5" fmla="*/ 17 h 86"/>
                <a:gd name="T6" fmla="*/ 2107 w 2381"/>
                <a:gd name="T7" fmla="*/ 72 h 86"/>
                <a:gd name="T8" fmla="*/ 2104 w 2381"/>
                <a:gd name="T9" fmla="*/ 79 h 86"/>
                <a:gd name="T10" fmla="*/ 2100 w 2381"/>
                <a:gd name="T11" fmla="*/ 83 h 86"/>
                <a:gd name="T12" fmla="*/ 2094 w 2381"/>
                <a:gd name="T13" fmla="*/ 83 h 86"/>
                <a:gd name="T14" fmla="*/ 0 w 2381"/>
                <a:gd name="T15" fmla="*/ 83 h 86"/>
                <a:gd name="T16" fmla="*/ 0 w 2381"/>
                <a:gd name="T17" fmla="*/ 86 h 86"/>
                <a:gd name="T18" fmla="*/ 2381 w 2381"/>
                <a:gd name="T19" fmla="*/ 86 h 86"/>
                <a:gd name="T20" fmla="*/ 2381 w 2381"/>
                <a:gd name="T21" fmla="*/ 0 h 86"/>
                <a:gd name="T22" fmla="*/ 2196 w 2381"/>
                <a:gd name="T2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1" h="86">
                  <a:moveTo>
                    <a:pt x="2196" y="0"/>
                  </a:moveTo>
                  <a:cubicBezTo>
                    <a:pt x="2194" y="0"/>
                    <a:pt x="2193" y="0"/>
                    <a:pt x="2191" y="0"/>
                  </a:cubicBezTo>
                  <a:cubicBezTo>
                    <a:pt x="2177" y="2"/>
                    <a:pt x="2165" y="7"/>
                    <a:pt x="2156" y="17"/>
                  </a:cubicBezTo>
                  <a:cubicBezTo>
                    <a:pt x="2140" y="35"/>
                    <a:pt x="2123" y="54"/>
                    <a:pt x="2107" y="72"/>
                  </a:cubicBezTo>
                  <a:cubicBezTo>
                    <a:pt x="2105" y="74"/>
                    <a:pt x="2103" y="76"/>
                    <a:pt x="2104" y="79"/>
                  </a:cubicBezTo>
                  <a:cubicBezTo>
                    <a:pt x="2104" y="83"/>
                    <a:pt x="2103" y="83"/>
                    <a:pt x="2100" y="83"/>
                  </a:cubicBezTo>
                  <a:cubicBezTo>
                    <a:pt x="2098" y="83"/>
                    <a:pt x="2096" y="83"/>
                    <a:pt x="2094" y="83"/>
                  </a:cubicBezTo>
                  <a:cubicBezTo>
                    <a:pt x="1396" y="83"/>
                    <a:pt x="698" y="83"/>
                    <a:pt x="0" y="8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794" y="86"/>
                    <a:pt x="1587" y="86"/>
                    <a:pt x="2381" y="86"/>
                  </a:cubicBezTo>
                  <a:cubicBezTo>
                    <a:pt x="2381" y="0"/>
                    <a:pt x="2381" y="0"/>
                    <a:pt x="2381" y="0"/>
                  </a:cubicBezTo>
                  <a:cubicBezTo>
                    <a:pt x="2320" y="0"/>
                    <a:pt x="2258" y="0"/>
                    <a:pt x="2196" y="0"/>
                  </a:cubicBez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53"/>
          <a:stretch/>
        </p:blipFill>
        <p:spPr>
          <a:xfrm>
            <a:off x="7200389" y="582162"/>
            <a:ext cx="5327650" cy="291207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442726" y="339330"/>
            <a:ext cx="2896910" cy="2428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365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272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909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545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182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818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64553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91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A7A9AC"/>
                </a:solidFill>
                <a:latin typeface="Century Gothic" panose="020B0502020202020204" pitchFamily="34" charset="0"/>
              </a:rPr>
              <a:t>Как получить статус социального предприятия</a:t>
            </a:r>
            <a:endParaRPr lang="en-US" dirty="0">
              <a:solidFill>
                <a:srgbClr val="A7A9AC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6983413"/>
            <a:ext cx="5337244" cy="0"/>
          </a:xfrm>
          <a:prstGeom prst="line">
            <a:avLst/>
          </a:prstGeom>
          <a:ln w="38100">
            <a:solidFill>
              <a:srgbClr val="C0DD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07" y="1060717"/>
            <a:ext cx="766356" cy="76635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ECAC4B2-7058-4BBF-B459-78F0A15C1DB5}"/>
              </a:ext>
            </a:extLst>
          </p:cNvPr>
          <p:cNvSpPr txBox="1"/>
          <p:nvPr/>
        </p:nvSpPr>
        <p:spPr>
          <a:xfrm>
            <a:off x="460961" y="3038662"/>
            <a:ext cx="4514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87"/>
              </a:spcAft>
            </a:pPr>
            <a:r>
              <a:rPr lang="ru-RU" sz="1000" b="1" dirty="0">
                <a:latin typeface="Century Gothic" panose="020B0502020202020204" pitchFamily="34" charset="0"/>
              </a:rPr>
              <a:t>Какие направления деятельности относятся к данной категории?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EB80C9-D3F5-4F7E-B3C8-458937137E2A}"/>
              </a:ext>
            </a:extLst>
          </p:cNvPr>
          <p:cNvSpPr txBox="1"/>
          <p:nvPr/>
        </p:nvSpPr>
        <p:spPr>
          <a:xfrm>
            <a:off x="454007" y="1210669"/>
            <a:ext cx="4493132" cy="1710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87"/>
              </a:spcAft>
            </a:pPr>
            <a:r>
              <a:rPr lang="ru-RU" sz="1000" b="1" dirty="0">
                <a:latin typeface="Century Gothic" panose="020B0502020202020204" pitchFamily="34" charset="0"/>
              </a:rPr>
              <a:t>Категория 4: деятельность, </a:t>
            </a:r>
            <a:br>
              <a:rPr lang="ru-RU" sz="1000" b="1" dirty="0">
                <a:latin typeface="Century Gothic" panose="020B0502020202020204" pitchFamily="34" charset="0"/>
              </a:rPr>
            </a:br>
            <a:r>
              <a:rPr lang="ru-RU" sz="1000" b="1" dirty="0">
                <a:latin typeface="Century Gothic" panose="020B0502020202020204" pitchFamily="34" charset="0"/>
              </a:rPr>
              <a:t>направленная на достижение </a:t>
            </a:r>
            <a:br>
              <a:rPr lang="ru-RU" sz="1000" b="1" dirty="0">
                <a:latin typeface="Century Gothic" panose="020B0502020202020204" pitchFamily="34" charset="0"/>
              </a:rPr>
            </a:br>
            <a:r>
              <a:rPr lang="ru-RU" sz="1000" b="1" dirty="0">
                <a:latin typeface="Century Gothic" panose="020B0502020202020204" pitchFamily="34" charset="0"/>
              </a:rPr>
              <a:t>общественно полезных целей </a:t>
            </a:r>
            <a:br>
              <a:rPr lang="ru-RU" sz="1000" b="1" dirty="0">
                <a:latin typeface="Century Gothic" panose="020B0502020202020204" pitchFamily="34" charset="0"/>
              </a:rPr>
            </a:br>
            <a:r>
              <a:rPr lang="ru-RU" sz="1000" b="1" dirty="0">
                <a:latin typeface="Century Gothic" panose="020B0502020202020204" pitchFamily="34" charset="0"/>
              </a:rPr>
              <a:t>и решение социальных проблем </a:t>
            </a:r>
            <a:br>
              <a:rPr lang="ru-RU" sz="1000" b="1" dirty="0">
                <a:latin typeface="Century Gothic" panose="020B0502020202020204" pitchFamily="34" charset="0"/>
              </a:rPr>
            </a:br>
            <a:r>
              <a:rPr lang="ru-RU" sz="1000" b="1" dirty="0">
                <a:latin typeface="Century Gothic" panose="020B0502020202020204" pitchFamily="34" charset="0"/>
              </a:rPr>
              <a:t>общества</a:t>
            </a:r>
            <a:br>
              <a:rPr lang="ru-RU" sz="1000" b="1" dirty="0">
                <a:latin typeface="Century Gothic" panose="020B0502020202020204" pitchFamily="34" charset="0"/>
              </a:rPr>
            </a:br>
            <a:br>
              <a:rPr lang="ru-RU" sz="1000" b="1" dirty="0">
                <a:latin typeface="Century Gothic" panose="020B0502020202020204" pitchFamily="34" charset="0"/>
              </a:rPr>
            </a:br>
            <a:r>
              <a:rPr lang="ru-RU" sz="1000" b="1" dirty="0">
                <a:latin typeface="Century Gothic" panose="020B0502020202020204" pitchFamily="34" charset="0"/>
              </a:rPr>
              <a:t>Кому подходит данная категория?</a:t>
            </a:r>
          </a:p>
          <a:p>
            <a:pPr>
              <a:spcAft>
                <a:spcPts val="787"/>
              </a:spcAft>
            </a:pPr>
            <a:r>
              <a:rPr lang="ru-RU" sz="950" dirty="0">
                <a:latin typeface="Century Gothic" panose="020B0502020202020204" pitchFamily="34" charset="0"/>
              </a:rPr>
              <a:t>Заявителям, осуществляющим социально значимую деятельность, приносящую пользу не только гражданам, отнесенным к категориям социально уязвимых, но и другим членам общества.</a:t>
            </a:r>
            <a:endParaRPr lang="ru-RU" sz="1000" b="1" dirty="0">
              <a:latin typeface="Century Gothic" panose="020B0502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05C16B-5B18-4FD1-844B-DE7BEA5266D2}"/>
              </a:ext>
            </a:extLst>
          </p:cNvPr>
          <p:cNvSpPr txBox="1"/>
          <p:nvPr/>
        </p:nvSpPr>
        <p:spPr>
          <a:xfrm>
            <a:off x="2881531" y="3289368"/>
            <a:ext cx="2116541" cy="2680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Aft>
                <a:spcPts val="350"/>
              </a:spcAft>
              <a:buClr>
                <a:schemeClr val="bg1"/>
              </a:buClr>
              <a:buFont typeface="+mj-lt"/>
              <a:buAutoNum type="arabicPeriod" startAt="6"/>
            </a:pPr>
            <a:r>
              <a:rPr lang="ru-RU" sz="950" dirty="0">
                <a:latin typeface="Century Gothic" panose="020B0502020202020204" pitchFamily="34" charset="0"/>
              </a:rPr>
              <a:t>Культурно-просветительская деятельность;</a:t>
            </a:r>
          </a:p>
          <a:p>
            <a:pPr marL="216000" indent="-216000">
              <a:spcAft>
                <a:spcPts val="350"/>
              </a:spcAft>
              <a:buClr>
                <a:schemeClr val="bg1"/>
              </a:buClr>
              <a:buFont typeface="+mj-lt"/>
              <a:buAutoNum type="arabicPeriod" startAt="6"/>
            </a:pPr>
            <a:r>
              <a:rPr lang="ru-RU" sz="950" dirty="0">
                <a:latin typeface="Century Gothic" panose="020B0502020202020204" pitchFamily="34" charset="0"/>
              </a:rPr>
              <a:t>Услуги, направленные на развитие межнационального сотрудничества, сохранение и защиту самобытности, культуры, языков и традиций народов России;</a:t>
            </a:r>
          </a:p>
          <a:p>
            <a:pPr marL="216000" indent="-216000">
              <a:spcAft>
                <a:spcPts val="350"/>
              </a:spcAft>
              <a:buClr>
                <a:schemeClr val="bg1"/>
              </a:buClr>
              <a:buFont typeface="+mj-lt"/>
              <a:buAutoNum type="arabicPeriod" startAt="6"/>
            </a:pPr>
            <a:r>
              <a:rPr lang="ru-RU" sz="950" dirty="0">
                <a:latin typeface="Century Gothic" panose="020B0502020202020204" pitchFamily="34" charset="0"/>
              </a:rPr>
              <a:t>Выпуск периодических печатных изданий и книжной продукции, связанной с образованием, наукой и культурой.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D2D1B2-B99E-4AA9-8236-99D8F3227E8A}"/>
              </a:ext>
            </a:extLst>
          </p:cNvPr>
          <p:cNvSpPr txBox="1"/>
          <p:nvPr/>
        </p:nvSpPr>
        <p:spPr>
          <a:xfrm>
            <a:off x="483221" y="3289368"/>
            <a:ext cx="2322733" cy="2782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Aft>
                <a:spcPts val="35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ru-RU" sz="950" dirty="0">
                <a:latin typeface="Century Gothic" panose="020B0502020202020204" pitchFamily="34" charset="0"/>
              </a:rPr>
              <a:t>Услуги, направленные на укрепление семьи, обеспечение семейного воспитания детей и поддержку материнства и детства;</a:t>
            </a:r>
          </a:p>
          <a:p>
            <a:pPr marL="216000" indent="-216000">
              <a:spcAft>
                <a:spcPts val="35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ru-RU" sz="950" dirty="0">
                <a:latin typeface="Century Gothic" panose="020B0502020202020204" pitchFamily="34" charset="0"/>
              </a:rPr>
              <a:t>Организация отдыха и оздоровления детей;</a:t>
            </a:r>
          </a:p>
          <a:p>
            <a:pPr marL="216000" indent="-216000">
              <a:spcAft>
                <a:spcPts val="35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ru-RU" sz="950" dirty="0">
                <a:latin typeface="Century Gothic" panose="020B0502020202020204" pitchFamily="34" charset="0"/>
              </a:rPr>
              <a:t>Услуги в сфере дошкольного и общего образования, дополнительного образования детей;</a:t>
            </a:r>
          </a:p>
          <a:p>
            <a:pPr marL="216000" indent="-216000">
              <a:spcAft>
                <a:spcPts val="35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ru-RU" sz="950" dirty="0">
                <a:latin typeface="Century Gothic" panose="020B0502020202020204" pitchFamily="34" charset="0"/>
              </a:rPr>
              <a:t>Психолого-педагогическая, медицинская и социальная помощь обучающимся;</a:t>
            </a:r>
          </a:p>
          <a:p>
            <a:pPr marL="216000" indent="-216000">
              <a:spcAft>
                <a:spcPts val="35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ru-RU" sz="950" dirty="0">
                <a:latin typeface="Century Gothic" panose="020B0502020202020204" pitchFamily="34" charset="0"/>
              </a:rPr>
              <a:t>Обучение волонтеров социально ориентированных НКО;</a:t>
            </a:r>
          </a:p>
        </p:txBody>
      </p:sp>
      <p:sp>
        <p:nvSpPr>
          <p:cNvPr id="42" name="Slide Number Placeholder 3">
            <a:extLst>
              <a:ext uri="{FF2B5EF4-FFF2-40B4-BE49-F238E27FC236}">
                <a16:creationId xmlns:a16="http://schemas.microsoft.com/office/drawing/2014/main" id="{09A8C072-ABDD-44E4-A39B-41C3C9E48729}"/>
              </a:ext>
            </a:extLst>
          </p:cNvPr>
          <p:cNvSpPr txBox="1">
            <a:spLocks/>
          </p:cNvSpPr>
          <p:nvPr/>
        </p:nvSpPr>
        <p:spPr>
          <a:xfrm>
            <a:off x="4689308" y="282417"/>
            <a:ext cx="425303" cy="35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D1B7EA-F5D2-4488-80D0-F6195ACF024F}" type="slidenum">
              <a:rPr lang="ru-RU" sz="1100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9</a:t>
            </a:fld>
            <a:endParaRPr lang="ru-RU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B4F9B08-E3A7-4743-9FBE-A40F6753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136" y="824415"/>
            <a:ext cx="2833925" cy="334689"/>
          </a:xfrm>
        </p:spPr>
        <p:txBody>
          <a:bodyPr vert="horz" lIns="53277" tIns="26638" rIns="53277" bIns="26638" rtlCol="0" anchor="ctr">
            <a:no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ВЫБОР КАТЕГОРИИ СОЦИАЛЬНОГО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ПРЕДПРИЯТИЯ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213BE1-4F9B-4D76-96C2-2C38545D6BA3}"/>
              </a:ext>
            </a:extLst>
          </p:cNvPr>
          <p:cNvGrpSpPr/>
          <p:nvPr/>
        </p:nvGrpSpPr>
        <p:grpSpPr>
          <a:xfrm>
            <a:off x="414337" y="6301987"/>
            <a:ext cx="4459971" cy="679267"/>
            <a:chOff x="414337" y="6211571"/>
            <a:chExt cx="4459971" cy="77206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2972B66-88F4-4083-A986-65C44F7CC964}"/>
                </a:ext>
              </a:extLst>
            </p:cNvPr>
            <p:cNvSpPr/>
            <p:nvPr/>
          </p:nvSpPr>
          <p:spPr>
            <a:xfrm>
              <a:off x="414337" y="6211571"/>
              <a:ext cx="4459971" cy="752314"/>
            </a:xfrm>
            <a:prstGeom prst="rect">
              <a:avLst/>
            </a:prstGeom>
            <a:solidFill>
              <a:srgbClr val="74B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73AA8E3-5F23-4F5C-AAF7-037824467835}"/>
                </a:ext>
              </a:extLst>
            </p:cNvPr>
            <p:cNvSpPr/>
            <p:nvPr/>
          </p:nvSpPr>
          <p:spPr>
            <a:xfrm>
              <a:off x="453341" y="6214025"/>
              <a:ext cx="4345391" cy="769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787"/>
                </a:spcAft>
              </a:pPr>
              <a:r>
                <a:rPr lang="ru-RU" sz="95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У организации/ИП в ЕГРЮЛ/ЕГРИП должны быть указаны ОКВЭД2, относящиеся к указанным направлениям деятельности (примеры приведены в методических материалах и брошюре для заявителей категории 4).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29029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.qNQKfNME6fOO5Fxops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8o.bwmiaKxfFg4aMXhI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dNN5eR92t_mSqxQSQu6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I6cBkYo1.ChTRWXN16r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ccJGLc87v.WT2tUNQIJ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dolD72stdw4Ht3TPmvX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qRPEQBGXrS8r0XZ8DbQ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5hfEQhJtP7.88qEdKTQx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23QFd2a3n3eyNA231.9Xw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21461</TotalTime>
  <Words>1468</Words>
  <Application>Microsoft Office PowerPoint</Application>
  <PresentationFormat>Произвольный</PresentationFormat>
  <Paragraphs>245</Paragraphs>
  <Slides>16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Century Gothic</vt:lpstr>
      <vt:lpstr>Office Theme</vt:lpstr>
      <vt:lpstr>Слайд think-cell</vt:lpstr>
      <vt:lpstr>КАК ПОЛУЧИТЬ СТАТУС СОЦИАЛЬНОГО ПРЕДПРИЯТИЯ</vt:lpstr>
      <vt:lpstr>ЧТО ТАКОЕ СОЦИАЛЬНОЕ ПРЕДПРИЯТИЕ?</vt:lpstr>
      <vt:lpstr>КАКИЕ СУБЪЕКТЫ МСП  МОГУТ ПОЛУЧИТЬ СТАТУС  СОЦИАЛЬНОГО ПРЕДПРИЯТИЯ?</vt:lpstr>
      <vt:lpstr>ЧТО НУЖНО СДЕЛАТЬ,  ЧТОБЫ ПОЛУЧИТЬ СТАТУС СОЦИАЛЬНОГО ПРЕДПРИЯТИЯ?</vt:lpstr>
      <vt:lpstr>ВЫБОР КАТЕГОРИИ СОЦИАЛЬНОГО ПРЕДПРИЯТИЯ</vt:lpstr>
      <vt:lpstr>ВЫБОР КАТЕГОРИИ СОЦИАЛЬНОГО ПРЕДПРИЯТИЯ</vt:lpstr>
      <vt:lpstr>ВЫБОР КАТЕГОРИИ СОЦИАЛЬНОГО ПРЕДПРИЯТИЯ</vt:lpstr>
      <vt:lpstr>ВЫБОР КАТЕГОРИИ СОЦИАЛЬНОГО ПРЕДПРИЯТИЯ</vt:lpstr>
      <vt:lpstr>ВЫБОР КАТЕГОРИИ СОЦИАЛЬНОГО ПРЕДПРИЯТИЯ</vt:lpstr>
      <vt:lpstr>ВЫБОР КАТЕГОРИИ СОЦИАЛЬНОГО ПРЕДПРИЯТИЯ</vt:lpstr>
      <vt:lpstr>Презентация PowerPoint</vt:lpstr>
      <vt:lpstr>КАКИЕ ДОКУМЕНТЫ НЕОБХОДИМО ПРЕДОСТАВИТЬ В УПОЛНОМОЧЕННЫЙ ОРГАН ДЛЯ ПОЛУЧЕНИЯ СТАТУСА СОЦИАЛЬНОГО ПРЕДПРИЯТИЯ?</vt:lpstr>
      <vt:lpstr>ЧТО БУДЕТ ПРОИСХОДИТЬ ПОСЛЕ ПОДАЧИ ДОКУМЕНТОВ В УПОЛНОМОЧЕННЫЙ ОРГАН?</vt:lpstr>
      <vt:lpstr>МОЖЕТ ЛИ УПОЛНОМОЧЕННЫЙ ОРГАН ОТКАЗАТЬ В ПРИЗНАНИИ СОЦИАЛЬНЫМ  ПРЕДПРИЯТИЕМ?</vt:lpstr>
      <vt:lpstr>ВОПРОСЫ И ОТВЕТЫ</vt:lpstr>
      <vt:lpstr>ВОПРОСЫ И ОТВЕТЫ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для социальных предприятий</dc:title>
  <dc:creator>Irina Gorbunova</dc:creator>
  <cp:lastModifiedBy>Artem Sidorov</cp:lastModifiedBy>
  <cp:revision>237</cp:revision>
  <cp:lastPrinted>2020-02-03T11:42:00Z</cp:lastPrinted>
  <dcterms:created xsi:type="dcterms:W3CDTF">2019-12-02T08:38:12Z</dcterms:created>
  <dcterms:modified xsi:type="dcterms:W3CDTF">2020-02-17T09:13:12Z</dcterms:modified>
</cp:coreProperties>
</file>