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2016224" cy="27275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6632"/>
            <a:ext cx="4958368" cy="8914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Администрация города Нижневартовска</a:t>
            </a:r>
            <a:br>
              <a:rPr lang="ru-RU" sz="1800" dirty="0" smtClean="0"/>
            </a:br>
            <a:r>
              <a:rPr lang="ru-RU" sz="1800" dirty="0" smtClean="0"/>
              <a:t>Департамент экономики</a:t>
            </a:r>
            <a:br>
              <a:rPr lang="ru-RU" sz="1800" dirty="0" smtClean="0"/>
            </a:br>
            <a:r>
              <a:rPr lang="ru-RU" sz="1800" dirty="0" smtClean="0"/>
              <a:t>Отдел труда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920880" cy="416441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проведении</a:t>
            </a:r>
          </a:p>
          <a:p>
            <a:pPr algn="ctr"/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уведомительной регистрации </a:t>
            </a:r>
            <a:endParaRPr lang="ru-RU" sz="3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коллективных 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 </a:t>
            </a:r>
            <a:endParaRPr lang="ru-RU" sz="3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изменений и дополнений к ним</a:t>
            </a: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услуги по проведению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уведомительной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коллективных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 и территориальных соглашений на территории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соответствующего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Ханты-Мансийского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автономного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– Югры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27784" y="5751512"/>
            <a:ext cx="4958368" cy="89148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Город Нижневартовск, 2015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62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РЕЗУЛЬТАТ ОКАЗАНИЯ УСЛУГИ</a:t>
            </a:r>
            <a:endParaRPr lang="ru-RU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699792" y="1196752"/>
            <a:ext cx="4396269" cy="5328592"/>
            <a:chOff x="-189" y="-1326"/>
            <a:chExt cx="6138" cy="6972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-189" y="-1326"/>
              <a:ext cx="6138" cy="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" y="-1326"/>
              <a:ext cx="6144" cy="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458344"/>
            <a:ext cx="1762125" cy="29908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0462233">
            <a:off x="164084" y="4982468"/>
            <a:ext cx="265463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УХУДШАЕТСЯ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ПОЛОЖЕНИЕ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РАБОТНИКА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45456" y="694436"/>
            <a:ext cx="2299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 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764704"/>
            <a:ext cx="24482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В случае выявления при проведении экспертизы  коллективного договора (соглашения) положений ухудшающих права и интересы работников  по сравнению с Трудовым кодексом Российской Федерации, законами, иными нормативными правовыми актами, содержащими нормы трудового права, орган местного самоуправления информирует Государственную инспекцию труда в Ханты-Мансийском автономном округе – </a:t>
            </a:r>
            <a:r>
              <a:rPr lang="ru-RU" sz="1400" b="1" dirty="0" smtClean="0">
                <a:solidFill>
                  <a:srgbClr val="FF0000"/>
                </a:solidFill>
              </a:rPr>
              <a:t>Югре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РЕЗУЛЬТАТ ОКАЗАНИЯ УСЛУГИ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48662" y="694436"/>
            <a:ext cx="2292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 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123728" y="1333127"/>
            <a:ext cx="4872711" cy="4912367"/>
            <a:chOff x="-69" y="-813"/>
            <a:chExt cx="5898" cy="5946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-69" y="-813"/>
              <a:ext cx="5898" cy="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" y="-813"/>
              <a:ext cx="5904" cy="5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 rot="20462233">
            <a:off x="145624" y="4982468"/>
            <a:ext cx="292631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УХУДШАЮЩИХ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УСЛОВИЙ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ВЫЯВЛЕНО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98" y="3717032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30100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ВОЗВРАЩЕНИЕ КОЛЛЕКТИВНОГО ДОГОВОРА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58231"/>
              </p:ext>
            </p:extLst>
          </p:nvPr>
        </p:nvGraphicFramePr>
        <p:xfrm>
          <a:off x="1763688" y="2060848"/>
          <a:ext cx="6096000" cy="27232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СПОСОБ ПОДАЧИ ЗАПРОСА</a:t>
                      </a:r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ПРОЦЕДУРА ВОЗВРАЩЕНИЯ</a:t>
                      </a:r>
                      <a:endParaRPr lang="ru-RU" b="1" dirty="0"/>
                    </a:p>
                  </a:txBody>
                  <a:tcPr/>
                </a:tc>
              </a:tr>
              <a:tr h="10887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 ЛИЧНОМ ОБРАЩЕНИИ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лично </a:t>
                      </a:r>
                      <a:r>
                        <a:rPr lang="ru-RU" dirty="0" smtClean="0"/>
                        <a:t>заявителю</a:t>
                      </a:r>
                      <a:endParaRPr lang="ru-RU" dirty="0"/>
                    </a:p>
                  </a:txBody>
                  <a:tcPr/>
                </a:tc>
              </a:tr>
              <a:tr h="63079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ПОЧТОВОЙ СВЯЗЬЮ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способ отправки </a:t>
                      </a:r>
                      <a:r>
                        <a:rPr lang="ru-RU" b="1" dirty="0" smtClean="0"/>
                        <a:t>согласовывается</a:t>
                      </a:r>
                      <a:r>
                        <a:rPr lang="ru-RU" dirty="0" smtClean="0"/>
                        <a:t> с заявителем по телефону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7585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Один экземпляр соглашения или коллективного договора остается в органе местного самоуправления и </a:t>
            </a:r>
            <a:r>
              <a:rPr lang="ru-RU" b="1" dirty="0"/>
              <a:t>хранится в течение срока его </a:t>
            </a:r>
            <a:r>
              <a:rPr lang="ru-RU" b="1" dirty="0" smtClean="0"/>
              <a:t>действия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12" y="5106791"/>
            <a:ext cx="1301130" cy="13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0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8064896" cy="5544616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ru-RU" b="1" dirty="0"/>
              <a:t>Отдел труда</a:t>
            </a:r>
          </a:p>
          <a:p>
            <a:pPr marL="82296" indent="0" algn="ctr">
              <a:buNone/>
            </a:pPr>
            <a:r>
              <a:rPr lang="ru-RU" b="1" dirty="0"/>
              <a:t>департамента экономики</a:t>
            </a:r>
          </a:p>
          <a:p>
            <a:pPr marL="82296" indent="0" algn="ctr">
              <a:buNone/>
            </a:pPr>
            <a:r>
              <a:rPr lang="ru-RU" b="1" dirty="0"/>
              <a:t> администрации города Нижневартовска:</a:t>
            </a:r>
          </a:p>
          <a:p>
            <a:pPr marL="82296" indent="0" algn="ctr">
              <a:buNone/>
            </a:pPr>
            <a:endParaRPr lang="ru-RU" dirty="0"/>
          </a:p>
          <a:p>
            <a:pPr marL="82296" indent="0" algn="ctr">
              <a:buNone/>
            </a:pPr>
            <a:r>
              <a:rPr lang="ru-RU" dirty="0"/>
              <a:t>Начальник отдела:</a:t>
            </a:r>
          </a:p>
          <a:p>
            <a:pPr marL="82296" indent="0" algn="ctr">
              <a:buNone/>
            </a:pPr>
            <a:r>
              <a:rPr lang="ru-RU" dirty="0"/>
              <a:t>Громова Галина Васильевна 41-42-52</a:t>
            </a:r>
          </a:p>
          <a:p>
            <a:pPr marL="82296" indent="0" algn="ctr">
              <a:buNone/>
            </a:pPr>
            <a:r>
              <a:rPr lang="ru-RU" dirty="0" smtClean="0"/>
              <a:t>Главный специалист:</a:t>
            </a:r>
            <a:endParaRPr lang="ru-RU" dirty="0"/>
          </a:p>
          <a:p>
            <a:pPr marL="82296" indent="0" algn="ctr">
              <a:buNone/>
            </a:pPr>
            <a:r>
              <a:rPr lang="ru-RU" dirty="0" smtClean="0"/>
              <a:t>Доморацкая Юлия Витальевна 41-55-30</a:t>
            </a:r>
            <a:endParaRPr lang="ru-RU" dirty="0"/>
          </a:p>
          <a:p>
            <a:pPr marL="82296" indent="0" algn="ctr">
              <a:buNone/>
            </a:pPr>
            <a:r>
              <a:rPr lang="ru-RU" dirty="0"/>
              <a:t>Главный специалист:</a:t>
            </a:r>
          </a:p>
          <a:p>
            <a:pPr marL="82296" indent="0" algn="ctr">
              <a:buNone/>
            </a:pPr>
            <a:r>
              <a:rPr lang="ru-RU" dirty="0" smtClean="0"/>
              <a:t>Симанова Марина Николаевна 41-55-30</a:t>
            </a:r>
            <a:endParaRPr lang="ru-RU" dirty="0"/>
          </a:p>
          <a:p>
            <a:pPr marL="82296" indent="0" algn="ctr">
              <a:buNone/>
            </a:pPr>
            <a:endParaRPr lang="ru-RU" dirty="0"/>
          </a:p>
          <a:p>
            <a:pPr marL="82296" indent="0" algn="ctr">
              <a:buNone/>
            </a:pPr>
            <a:r>
              <a:rPr lang="ru-RU" b="1" dirty="0"/>
              <a:t>otrud@n-vartovsk.ru</a:t>
            </a:r>
          </a:p>
          <a:p>
            <a:pPr marL="82296" indent="0" algn="ctr">
              <a:buNone/>
            </a:pPr>
            <a:r>
              <a:rPr lang="ru-RU" b="1" dirty="0"/>
              <a:t>г. Нижневартовск, ул. 60 лет Октября, 1а, </a:t>
            </a:r>
          </a:p>
          <a:p>
            <a:pPr marL="82296" indent="0" algn="ctr">
              <a:buNone/>
            </a:pPr>
            <a:r>
              <a:rPr lang="ru-RU" b="1" dirty="0"/>
              <a:t>кабинеты </a:t>
            </a:r>
            <a:r>
              <a:rPr lang="ru-RU" b="1" dirty="0" smtClean="0"/>
              <a:t>407,403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13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НОРМАТИВНО-ПРАВОВАЯ БАЗА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034" y="1441578"/>
            <a:ext cx="8172400" cy="522778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500" dirty="0"/>
              <a:t>Трудовой кодекс Российской Федерации </a:t>
            </a:r>
            <a:endParaRPr lang="ru-RU" sz="5500" dirty="0" smtClean="0"/>
          </a:p>
          <a:p>
            <a:pPr algn="ctr"/>
            <a:r>
              <a:rPr lang="ru-RU" sz="5500" dirty="0" smtClean="0"/>
              <a:t>Федеральный </a:t>
            </a:r>
            <a:r>
              <a:rPr lang="ru-RU" sz="5500" dirty="0"/>
              <a:t>закон от 27 июля 2010 года № </a:t>
            </a:r>
            <a:r>
              <a:rPr lang="ru-RU" sz="5500" dirty="0" smtClean="0"/>
              <a:t>210-ФЗ «Об </a:t>
            </a:r>
            <a:r>
              <a:rPr lang="ru-RU" sz="5500" dirty="0"/>
              <a:t>организации предоставления государственных и муниципальных услуг» </a:t>
            </a:r>
            <a:endParaRPr lang="ru-RU" sz="5500" dirty="0" smtClean="0"/>
          </a:p>
          <a:p>
            <a:pPr algn="ctr"/>
            <a:r>
              <a:rPr lang="ru-RU" sz="5500" dirty="0" smtClean="0"/>
              <a:t>Закон </a:t>
            </a:r>
            <a:r>
              <a:rPr lang="ru-RU" sz="5500" dirty="0"/>
              <a:t>Ханты-Мансийского автономного округа – Югры от 11 июня 2010 года № 102-оз «Об административных правонарушениях» </a:t>
            </a:r>
          </a:p>
          <a:p>
            <a:pPr algn="ctr"/>
            <a:r>
              <a:rPr lang="ru-RU" sz="5500" dirty="0" smtClean="0"/>
              <a:t>Закон </a:t>
            </a:r>
            <a:r>
              <a:rPr lang="ru-RU" sz="5500" dirty="0"/>
              <a:t>Ханты-Мансийского автономного округа – </a:t>
            </a:r>
            <a:r>
              <a:rPr lang="ru-RU" sz="5500" dirty="0" smtClean="0"/>
              <a:t>Югры от </a:t>
            </a:r>
            <a:r>
              <a:rPr lang="ru-RU" sz="5500" dirty="0"/>
              <a:t>27 мая 2011 года № 57-оз «О наделении органов местного самоуправления муниципальных образований Ханты-Мансийского автономного округа – Югры отдельными государственными полномочиями в сфере трудовых отношений и государственного управления охраной труда» </a:t>
            </a:r>
          </a:p>
          <a:p>
            <a:pPr algn="ctr"/>
            <a:r>
              <a:rPr lang="ru-RU" sz="5500" dirty="0" smtClean="0"/>
              <a:t>постановление </a:t>
            </a:r>
            <a:r>
              <a:rPr lang="ru-RU" sz="5500" dirty="0"/>
              <a:t>Правительства Ханты-Мансийского автономного округа – Югры от 29 января 2011 года № 23-п «О разработке и утверждении административных регламентов исполнения государственных функций по осуществлению регионального государственного контроля (надзора) и административных регламентов предоставления государственных услуг» </a:t>
            </a:r>
            <a:endParaRPr lang="ru-RU" sz="5500" dirty="0" smtClean="0"/>
          </a:p>
          <a:p>
            <a:pPr algn="ctr"/>
            <a:r>
              <a:rPr lang="ru-RU" sz="5500" dirty="0" smtClean="0"/>
              <a:t>постановление </a:t>
            </a:r>
            <a:r>
              <a:rPr lang="ru-RU" sz="5500" dirty="0"/>
              <a:t>Правительства Ханты-Мансийского автономного округа – Югры от 27 июля 2012 года № 265-п «О Департаменте труда и занятости населения Ханты-Мансийского автономного округа – Югры» </a:t>
            </a:r>
            <a:endParaRPr lang="ru-RU" sz="5500" dirty="0" smtClean="0"/>
          </a:p>
          <a:p>
            <a:pPr algn="ctr"/>
            <a:r>
              <a:rPr lang="ru-RU" sz="5500" dirty="0" smtClean="0"/>
              <a:t>постановление </a:t>
            </a:r>
            <a:r>
              <a:rPr lang="ru-RU" sz="5500" dirty="0"/>
              <a:t>Правительства Ханты-Мансийского автономного округа – Югры от 2 ноября 2012 года № 431-п «О порядке подачи и рассмотрения жалоб на решения и действия (бездействие) исполнительных органов государственной власти Ханты-Мансийского </a:t>
            </a:r>
            <a:r>
              <a:rPr lang="ru-RU" sz="5500" dirty="0" smtClean="0"/>
              <a:t>автономного округа </a:t>
            </a:r>
            <a:r>
              <a:rPr lang="ru-RU" sz="5500" dirty="0"/>
              <a:t>– Югры, предоставляющих государственные </a:t>
            </a:r>
            <a:r>
              <a:rPr lang="ru-RU" sz="5500" dirty="0" smtClean="0"/>
              <a:t>услуги, и </a:t>
            </a:r>
            <a:r>
              <a:rPr lang="ru-RU" sz="5500" dirty="0"/>
              <a:t>их должностных лиц, государственных гражданских </a:t>
            </a:r>
            <a:r>
              <a:rPr lang="ru-RU" sz="5500" dirty="0" smtClean="0"/>
              <a:t>служащих Ханты-Мансийского </a:t>
            </a:r>
            <a:r>
              <a:rPr lang="ru-RU" sz="5500" dirty="0"/>
              <a:t>автономного округа – Югры» </a:t>
            </a:r>
            <a:endParaRPr lang="ru-RU" sz="5500" dirty="0" smtClean="0"/>
          </a:p>
          <a:p>
            <a:pPr algn="ctr"/>
            <a:r>
              <a:rPr lang="ru-RU" sz="5500" b="1" dirty="0" smtClean="0"/>
              <a:t>приказ </a:t>
            </a:r>
            <a:r>
              <a:rPr lang="ru-RU" sz="5500" b="1" dirty="0"/>
              <a:t>Департамента труда и занятости населения ХМАО - Югры от 27.04.2015 N </a:t>
            </a:r>
            <a:r>
              <a:rPr lang="ru-RU" sz="5500" b="1" dirty="0" smtClean="0"/>
              <a:t>6-нп  «Об </a:t>
            </a:r>
            <a:r>
              <a:rPr lang="ru-RU" sz="5500" b="1" dirty="0"/>
              <a:t>утверждении административного регламента предоставления государственной услуги по проведению уведомительной регистрации коллективных договоров и территориальных соглашений на территории соответствующего муниципального образования Ханты-Мансийского автономного округа </a:t>
            </a:r>
            <a:r>
              <a:rPr lang="ru-RU" sz="5500" b="1" dirty="0" smtClean="0"/>
              <a:t>– Югры»</a:t>
            </a:r>
            <a:endParaRPr lang="ru-RU" sz="5500" b="1" dirty="0"/>
          </a:p>
          <a:p>
            <a:endParaRPr lang="ru-RU" sz="5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ПЕРЕЧЕНЬ ДОКУМЕНТОВ</a:t>
            </a:r>
            <a:endParaRPr lang="ru-RU" sz="4000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5580112" y="1340768"/>
            <a:ext cx="3312666" cy="4608785"/>
            <a:chOff x="3243" y="1298"/>
            <a:chExt cx="1633" cy="2638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243" y="1298"/>
              <a:ext cx="1633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298"/>
              <a:ext cx="1634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043608" y="1556792"/>
            <a:ext cx="44644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Для получения государственной услуги </a:t>
            </a:r>
            <a:r>
              <a:rPr lang="ru-RU" sz="2000"/>
              <a:t>заявитель </a:t>
            </a:r>
            <a:r>
              <a:rPr lang="ru-RU" sz="2000" smtClean="0"/>
              <a:t>предоставляет </a:t>
            </a:r>
            <a:r>
              <a:rPr lang="ru-RU" sz="2000" dirty="0"/>
              <a:t>в орган местного самоуправления </a:t>
            </a:r>
            <a:r>
              <a:rPr lang="ru-RU" sz="2000" b="1" dirty="0"/>
              <a:t>З</a:t>
            </a:r>
            <a:r>
              <a:rPr lang="ru-RU" sz="2000" b="1" dirty="0" smtClean="0"/>
              <a:t>апрос по утвержденной форме.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Запрос </a:t>
            </a:r>
            <a:r>
              <a:rPr lang="ru-RU" dirty="0"/>
              <a:t>может быть направлен в форме электронного документа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При обращении заявителя за получением государственной услуги в электронной форме запрос заявителя подписывается простой электронной подписью заявителя в соответствии с законодательством Российской </a:t>
            </a:r>
            <a:r>
              <a:rPr lang="ru-RU" dirty="0" smtClean="0"/>
              <a:t>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4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ЗАПРОСУ ПРИЛАГАЮТСЯ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293568"/>
          </a:xfrm>
        </p:spPr>
        <p:txBody>
          <a:bodyPr>
            <a:normAutofit fontScale="77500" lnSpcReduction="20000"/>
          </a:bodyPr>
          <a:lstStyle/>
          <a:p>
            <a:r>
              <a:rPr lang="ru-RU" sz="3500" b="1" dirty="0" smtClean="0"/>
              <a:t>Соглашение </a:t>
            </a:r>
            <a:r>
              <a:rPr lang="ru-RU" sz="3500" b="1" dirty="0"/>
              <a:t>или коллективный договор </a:t>
            </a:r>
            <a:r>
              <a:rPr lang="ru-RU" sz="3500" dirty="0"/>
              <a:t>на бумажном носителе </a:t>
            </a:r>
            <a:r>
              <a:rPr lang="ru-RU" sz="3500" b="1" dirty="0"/>
              <a:t>в 2 экземплярах (подлинник), пронумерованное, прошитое и скрепленное печатями и подписями сторон </a:t>
            </a:r>
            <a:r>
              <a:rPr lang="ru-RU" sz="3500" dirty="0"/>
              <a:t>соглашения или коллективного </a:t>
            </a:r>
            <a:r>
              <a:rPr lang="ru-RU" sz="3500" dirty="0" smtClean="0"/>
              <a:t>договора</a:t>
            </a:r>
          </a:p>
          <a:p>
            <a:pPr marL="82296" indent="0">
              <a:buNone/>
            </a:pPr>
            <a:endParaRPr lang="ru-RU" sz="3500" dirty="0"/>
          </a:p>
          <a:p>
            <a:r>
              <a:rPr lang="ru-RU" sz="3500" b="1" dirty="0" smtClean="0"/>
              <a:t>Соглашение </a:t>
            </a:r>
            <a:r>
              <a:rPr lang="ru-RU" sz="3500" b="1" dirty="0"/>
              <a:t>или коллективный договор в форме электронного </a:t>
            </a:r>
            <a:r>
              <a:rPr lang="ru-RU" sz="3500" b="1" dirty="0" smtClean="0"/>
              <a:t>документа</a:t>
            </a:r>
          </a:p>
          <a:p>
            <a:pPr marL="82296" indent="0">
              <a:buNone/>
            </a:pPr>
            <a:endParaRPr lang="ru-RU" sz="3500" b="1" dirty="0"/>
          </a:p>
          <a:p>
            <a:r>
              <a:rPr lang="ru-RU" sz="3500" dirty="0"/>
              <a:t>С</a:t>
            </a:r>
            <a:r>
              <a:rPr lang="ru-RU" sz="3500" dirty="0" smtClean="0"/>
              <a:t>ведения </a:t>
            </a:r>
            <a:r>
              <a:rPr lang="ru-RU" sz="3500" dirty="0"/>
              <a:t>о государственной регистрации юридического лица или индивидуального </a:t>
            </a:r>
            <a:r>
              <a:rPr lang="ru-RU" sz="3500" dirty="0" smtClean="0"/>
              <a:t>предпринимателя</a:t>
            </a:r>
            <a:r>
              <a:rPr lang="ru-RU" sz="3500" dirty="0"/>
              <a:t> </a:t>
            </a:r>
            <a:r>
              <a:rPr lang="ru-RU" sz="3500" b="1" dirty="0" smtClean="0"/>
              <a:t>(по инициативе заявителя)</a:t>
            </a:r>
            <a:endParaRPr lang="ru-RU" sz="3500" b="1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02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ПОДАЧИ ЗАПРОСА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6680" y="1903183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</a:t>
            </a:r>
            <a:r>
              <a:rPr lang="ru-RU" sz="2400" b="1" dirty="0" smtClean="0"/>
              <a:t>аявителям </a:t>
            </a:r>
          </a:p>
          <a:p>
            <a:pPr algn="ctr"/>
            <a:r>
              <a:rPr lang="ru-RU" sz="2400" b="1" dirty="0" smtClean="0"/>
              <a:t>обеспечивается </a:t>
            </a:r>
          </a:p>
          <a:p>
            <a:pPr algn="ctr"/>
            <a:r>
              <a:rPr lang="ru-RU" sz="2400" b="1" dirty="0" smtClean="0"/>
              <a:t>возможность </a:t>
            </a:r>
            <a:r>
              <a:rPr lang="ru-RU" sz="2400" b="1" dirty="0"/>
              <a:t>выбора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способа </a:t>
            </a:r>
            <a:r>
              <a:rPr lang="ru-RU" sz="2400" b="1" dirty="0"/>
              <a:t>подачи </a:t>
            </a:r>
            <a:r>
              <a:rPr lang="ru-RU" sz="2400" b="1" dirty="0" smtClean="0"/>
              <a:t>запроса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3830" y="1279212"/>
            <a:ext cx="21707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личном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обращении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1340768"/>
            <a:ext cx="17972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Почтовой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связью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1771" y="4264289"/>
            <a:ext cx="331796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использованием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редств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факсимильной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связи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3861048"/>
            <a:ext cx="26318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электронной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форме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4815155"/>
            <a:ext cx="3861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том числе с использованием федеральной государственной информационной системы «Единый портал государственных и муниципальных услуг (функций)», Портала государственных и муниципальных услуг (функций) Ханты-Мансийского автономного округа – Югры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00579">
            <a:off x="6757374" y="3133185"/>
            <a:ext cx="1285463" cy="112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4843">
            <a:off x="2112326" y="2874056"/>
            <a:ext cx="163353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52885">
            <a:off x="5699644" y="1134433"/>
            <a:ext cx="19875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2002">
            <a:off x="2320715" y="1009814"/>
            <a:ext cx="22320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92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62088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СРОКИ РЕГИСТРАЦИИ ЗАПРОСОВ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35986"/>
              </p:ext>
            </p:extLst>
          </p:nvPr>
        </p:nvGraphicFramePr>
        <p:xfrm>
          <a:off x="1691680" y="2276872"/>
          <a:ext cx="6696744" cy="3298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8372"/>
                <a:gridCol w="3348372"/>
              </a:tblGrid>
              <a:tr h="11045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СПОСОБ ОБРАЩЕНИЯ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СРОК РЕГИСТРАЦИИ</a:t>
                      </a:r>
                      <a:endParaRPr lang="ru-RU" sz="2400" dirty="0"/>
                    </a:p>
                  </a:txBody>
                  <a:tcPr/>
                </a:tc>
              </a:tr>
              <a:tr h="6399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ПРИ ЛИЧНОМ ОБРАЩЕНИИ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15 минут</a:t>
                      </a:r>
                      <a:endParaRPr lang="ru-RU" sz="1800" b="1" dirty="0"/>
                    </a:p>
                  </a:txBody>
                  <a:tcPr/>
                </a:tc>
              </a:tr>
              <a:tr h="6399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ПОЧТОВОЙ СВЯЗЬЮ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 течение </a:t>
                      </a:r>
                      <a:r>
                        <a:rPr lang="ru-RU" sz="1800" b="1" dirty="0" smtClean="0"/>
                        <a:t>1</a:t>
                      </a:r>
                      <a:r>
                        <a:rPr lang="ru-RU" sz="1800" dirty="0" smtClean="0"/>
                        <a:t> рабочего </a:t>
                      </a:r>
                      <a:r>
                        <a:rPr lang="ru-RU" sz="1800" b="1" dirty="0" smtClean="0"/>
                        <a:t>дня</a:t>
                      </a:r>
                      <a:r>
                        <a:rPr lang="ru-RU" sz="1800" dirty="0" smtClean="0"/>
                        <a:t> с момента поступления в орган местного самоуправления</a:t>
                      </a:r>
                      <a:endParaRPr lang="ru-RU" sz="1800" dirty="0"/>
                    </a:p>
                  </a:txBody>
                  <a:tcPr/>
                </a:tc>
              </a:tr>
              <a:tr h="6399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 ЭЛЕКТРОННОЙ ФОРМЕ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 </a:t>
                      </a:r>
                      <a:r>
                        <a:rPr lang="ru-RU" sz="1800" b="1" dirty="0" smtClean="0"/>
                        <a:t>рабочий день, следующий за днем обращения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2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БЛОК-СХЕМА</a:t>
            </a:r>
            <a:endParaRPr lang="ru-RU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auto">
          <a:xfrm>
            <a:off x="2267744" y="1045460"/>
            <a:ext cx="5544616" cy="5665494"/>
            <a:chOff x="-285" y="-1071"/>
            <a:chExt cx="6330" cy="6468"/>
          </a:xfrm>
        </p:grpSpPr>
        <p:sp>
          <p:nvSpPr>
            <p:cNvPr id="9" name="AutoShape 14"/>
            <p:cNvSpPr>
              <a:spLocks noChangeAspect="1" noChangeArrowheads="1" noTextEdit="1"/>
            </p:cNvSpPr>
            <p:nvPr/>
          </p:nvSpPr>
          <p:spPr bwMode="auto">
            <a:xfrm>
              <a:off x="-285" y="-1071"/>
              <a:ext cx="6330" cy="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" y="-1071"/>
              <a:ext cx="6336" cy="6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79512" y="2708920"/>
            <a:ext cx="2248116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СРОК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ОКАЗАНИЯ 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ГОСУДАРСТВЕННОЙ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УСЛУГИ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РАБОЧИХ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ДНЕЙ</a:t>
            </a: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50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РЕЗУЛЬТАТ ОКАЗАНИЯ УСЛУГИ</a:t>
            </a:r>
            <a:endParaRPr lang="ru-RU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217353" y="1484784"/>
            <a:ext cx="5449500" cy="4560398"/>
            <a:chOff x="-393" y="-579"/>
            <a:chExt cx="6546" cy="5478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-393" y="-579"/>
              <a:ext cx="6546" cy="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3" y="-579"/>
              <a:ext cx="6552" cy="5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19" y="4725144"/>
            <a:ext cx="1844824" cy="1844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0462233">
            <a:off x="1022604" y="5185891"/>
            <a:ext cx="2389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ОТКАЗ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017602"/>
            <a:ext cx="2295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 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1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ОСНОВАНИЯ ОТКАЗА</a:t>
            </a:r>
            <a:endParaRPr lang="ru-RU" dirty="0"/>
          </a:p>
        </p:txBody>
      </p:sp>
      <p:sp>
        <p:nvSpPr>
          <p:cNvPr id="3" name="Загнутый угол 2"/>
          <p:cNvSpPr/>
          <p:nvPr/>
        </p:nvSpPr>
        <p:spPr>
          <a:xfrm>
            <a:off x="1259632" y="1628800"/>
            <a:ext cx="2232248" cy="3168352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Заявителем </a:t>
            </a:r>
            <a:r>
              <a:rPr lang="ru-RU" b="1" dirty="0">
                <a:solidFill>
                  <a:schemeClr val="accent5"/>
                </a:solidFill>
              </a:rPr>
              <a:t>не представлены документы</a:t>
            </a:r>
            <a:r>
              <a:rPr lang="ru-RU" dirty="0">
                <a:solidFill>
                  <a:schemeClr val="accent5"/>
                </a:solidFill>
              </a:rPr>
              <a:t>, необходимые для предоставления государственной услуги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28" y="3501008"/>
            <a:ext cx="2255837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38052"/>
            <a:ext cx="22558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02802" y="3781489"/>
            <a:ext cx="22282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Коллективный </a:t>
            </a:r>
            <a:r>
              <a:rPr lang="ru-RU" dirty="0">
                <a:solidFill>
                  <a:schemeClr val="accent5"/>
                </a:solidFill>
              </a:rPr>
              <a:t>договор, соглашение </a:t>
            </a:r>
            <a:r>
              <a:rPr lang="ru-RU" b="1" dirty="0">
                <a:solidFill>
                  <a:schemeClr val="accent5"/>
                </a:solidFill>
              </a:rPr>
              <a:t>не соответствуют </a:t>
            </a:r>
            <a:r>
              <a:rPr lang="ru-RU" b="1" dirty="0" smtClean="0">
                <a:solidFill>
                  <a:schemeClr val="accent5"/>
                </a:solidFill>
              </a:rPr>
              <a:t>требованиям </a:t>
            </a:r>
            <a:r>
              <a:rPr lang="ru-RU" dirty="0" smtClean="0">
                <a:solidFill>
                  <a:schemeClr val="accent5"/>
                </a:solidFill>
              </a:rPr>
              <a:t>предъявляемым </a:t>
            </a:r>
          </a:p>
          <a:p>
            <a:pPr algn="ctr"/>
            <a:r>
              <a:rPr lang="ru-RU" dirty="0" smtClean="0">
                <a:solidFill>
                  <a:schemeClr val="accent5"/>
                </a:solidFill>
              </a:rPr>
              <a:t>к ним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83356" y="1645224"/>
            <a:ext cx="22558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Изменения </a:t>
            </a:r>
            <a:r>
              <a:rPr lang="ru-RU" dirty="0">
                <a:solidFill>
                  <a:schemeClr val="accent5"/>
                </a:solidFill>
              </a:rPr>
              <a:t>и дополнения вносятся </a:t>
            </a:r>
            <a:r>
              <a:rPr lang="ru-RU" b="1" dirty="0">
                <a:solidFill>
                  <a:schemeClr val="accent5"/>
                </a:solidFill>
              </a:rPr>
              <a:t>в недействующий или </a:t>
            </a:r>
            <a:r>
              <a:rPr lang="ru-RU" b="1" dirty="0" smtClean="0">
                <a:solidFill>
                  <a:schemeClr val="accent5"/>
                </a:solidFill>
              </a:rPr>
              <a:t>незарегистрирован-ный </a:t>
            </a:r>
            <a:r>
              <a:rPr lang="ru-RU" b="1" dirty="0">
                <a:solidFill>
                  <a:schemeClr val="accent5"/>
                </a:solidFill>
              </a:rPr>
              <a:t>коллективный договор</a:t>
            </a:r>
            <a:r>
              <a:rPr lang="ru-RU" dirty="0">
                <a:solidFill>
                  <a:schemeClr val="accent5"/>
                </a:solidFill>
              </a:rPr>
              <a:t>, соглашение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02" y="1340768"/>
            <a:ext cx="1949202" cy="19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</TotalTime>
  <Words>699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Администрация города Нижневартовска Департамент экономики Отдел труда</vt:lpstr>
      <vt:lpstr>НОРМАТИВНО-ПРАВОВАЯ БАЗА</vt:lpstr>
      <vt:lpstr>ПЕРЕЧЕНЬ ДОКУМЕНТОВ</vt:lpstr>
      <vt:lpstr>К ЗАПРОСУ ПРИЛАГАЮТСЯ</vt:lpstr>
      <vt:lpstr>ФОРМА ПОДАЧИ ЗАПРОСА</vt:lpstr>
      <vt:lpstr>СРОКИ РЕГИСТРАЦИИ ЗАПРОСОВ</vt:lpstr>
      <vt:lpstr>БЛОК-СХЕМА</vt:lpstr>
      <vt:lpstr>РЕЗУЛЬТАТ ОКАЗАНИЯ УСЛУГИ</vt:lpstr>
      <vt:lpstr>ОСНОВАНИЯ ОТКАЗА</vt:lpstr>
      <vt:lpstr>РЕЗУЛЬТАТ ОКАЗАНИЯ УСЛУГИ</vt:lpstr>
      <vt:lpstr>РЕЗУЛЬТАТ ОКАЗАНИЯ УСЛУГИ</vt:lpstr>
      <vt:lpstr>ВОЗВРАЩЕНИЕ КОЛЛЕКТИВНОГО ДОГОВОРА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Верин Сергей Александрович</dc:creator>
  <cp:lastModifiedBy>Доморацкая Юлия Витальевна</cp:lastModifiedBy>
  <cp:revision>15</cp:revision>
  <dcterms:created xsi:type="dcterms:W3CDTF">2015-11-17T09:48:36Z</dcterms:created>
  <dcterms:modified xsi:type="dcterms:W3CDTF">2015-11-19T04:12:43Z</dcterms:modified>
</cp:coreProperties>
</file>