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2016224" cy="272754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16632"/>
            <a:ext cx="4958368" cy="89148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/>
              <a:t>Администрация города Нижневартовска</a:t>
            </a:r>
            <a:br>
              <a:rPr lang="ru-RU" sz="1800" dirty="0" smtClean="0"/>
            </a:br>
            <a:r>
              <a:rPr lang="ru-RU" sz="1800" dirty="0" smtClean="0"/>
              <a:t>Департамент экономики</a:t>
            </a:r>
            <a:br>
              <a:rPr lang="ru-RU" sz="1800" dirty="0" smtClean="0"/>
            </a:br>
            <a:r>
              <a:rPr lang="ru-RU" sz="1800" dirty="0" smtClean="0"/>
              <a:t>Отдел труда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412776"/>
            <a:ext cx="7920880" cy="4164418"/>
          </a:xfrm>
        </p:spPr>
        <p:txBody>
          <a:bodyPr>
            <a:normAutofit/>
          </a:bodyPr>
          <a:lstStyle/>
          <a:p>
            <a:pPr algn="ctr"/>
            <a:endParaRPr lang="ru-RU" sz="4000" dirty="0" smtClean="0"/>
          </a:p>
          <a:p>
            <a:pPr algn="ctr"/>
            <a:endParaRPr lang="ru-RU" sz="4000" dirty="0"/>
          </a:p>
          <a:p>
            <a:pPr algn="ctr"/>
            <a:r>
              <a:rPr lang="ru-RU" sz="4000" dirty="0" smtClean="0"/>
              <a:t>Типичные </a:t>
            </a:r>
            <a:r>
              <a:rPr lang="ru-RU" sz="4000" dirty="0"/>
              <a:t>ошибки, допускаемые при подготовке коллективных договоров (изменений и дополнений к ним)</a:t>
            </a:r>
          </a:p>
          <a:p>
            <a:pPr algn="ctr"/>
            <a:endParaRPr lang="ru-RU" b="1" dirty="0" smtClean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627784" y="5751512"/>
            <a:ext cx="4958368" cy="891480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1800" smtClean="0"/>
              <a:t>город </a:t>
            </a:r>
            <a:r>
              <a:rPr lang="ru-RU" sz="1800" dirty="0" smtClean="0"/>
              <a:t>Нижневартовск, 2015 год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623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98080" cy="100811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Раздел 6 </a:t>
            </a:r>
            <a:r>
              <a:rPr lang="ru-RU" sz="3600" dirty="0"/>
              <a:t>«Оплата и нормирование труда»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3608" y="16288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85900"/>
            <a:ext cx="3810000" cy="1905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87624" y="4365104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Заработная </a:t>
            </a:r>
            <a:r>
              <a:rPr lang="ru-RU" sz="2400" b="1" dirty="0"/>
              <a:t>плата выплачивается </a:t>
            </a:r>
            <a:r>
              <a:rPr lang="ru-RU" sz="2400" b="1" dirty="0">
                <a:solidFill>
                  <a:srgbClr val="FF0000"/>
                </a:solidFill>
              </a:rPr>
              <a:t>не реже чем каждые полмесяца</a:t>
            </a:r>
            <a:r>
              <a:rPr lang="ru-RU" sz="2400" b="1" dirty="0"/>
              <a:t> в день, установленный правилами внутреннего трудового распорядка, </a:t>
            </a:r>
            <a:r>
              <a:rPr lang="ru-RU" sz="2400" b="1" dirty="0">
                <a:solidFill>
                  <a:srgbClr val="FF0000"/>
                </a:solidFill>
              </a:rPr>
              <a:t>коллективным договором</a:t>
            </a:r>
            <a:r>
              <a:rPr lang="ru-RU" sz="2400" b="1" dirty="0"/>
              <a:t>, трудовым договором.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82799" y="3501008"/>
            <a:ext cx="32200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СТАТЬЯ 136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287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98080" cy="100811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Раздел 7 «Гарантии и компенсации»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043608" y="16288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1412776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Постановления </a:t>
            </a:r>
            <a:r>
              <a:rPr lang="ru-RU" sz="2400" b="1" dirty="0">
                <a:solidFill>
                  <a:srgbClr val="FF0000"/>
                </a:solidFill>
              </a:rPr>
              <a:t>администрации города от 30.01.2014 №130 «Об утверждении Положения о выплатах социального характера работникам муниципальных учреждений»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982436"/>
            <a:ext cx="1665659" cy="23907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31840" y="3573016"/>
            <a:ext cx="5904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Положение  разработано для</a:t>
            </a:r>
            <a:r>
              <a:rPr lang="ru-RU" sz="2400" b="1" dirty="0" smtClean="0">
                <a:solidFill>
                  <a:srgbClr val="FF0000"/>
                </a:solidFill>
              </a:rPr>
              <a:t> широкого круга </a:t>
            </a:r>
            <a:r>
              <a:rPr lang="ru-RU" sz="2400" b="1" dirty="0" smtClean="0">
                <a:solidFill>
                  <a:srgbClr val="FF0000"/>
                </a:solidFill>
              </a:rPr>
              <a:t>учреждений</a:t>
            </a:r>
            <a:r>
              <a:rPr lang="ru-RU" sz="2400" b="1" dirty="0" smtClean="0"/>
              <a:t>. </a:t>
            </a:r>
            <a:r>
              <a:rPr lang="ru-RU" sz="2400" b="1" dirty="0" smtClean="0"/>
              <a:t>При его включении в </a:t>
            </a:r>
            <a:r>
              <a:rPr lang="ru-RU" sz="2400" b="1" dirty="0"/>
              <a:t>коллективный договор, </a:t>
            </a:r>
            <a:r>
              <a:rPr lang="ru-RU" sz="2400" b="1" dirty="0" smtClean="0"/>
              <a:t>необходимо ссылаться только на те нормы, которые </a:t>
            </a:r>
            <a:r>
              <a:rPr lang="ru-RU" sz="2400" b="1" dirty="0" smtClean="0">
                <a:solidFill>
                  <a:srgbClr val="FF0000"/>
                </a:solidFill>
              </a:rPr>
              <a:t>относятся к Вашему учреждению</a:t>
            </a:r>
            <a:r>
              <a:rPr lang="ru-RU" sz="2400" b="1" dirty="0" smtClean="0"/>
              <a:t>!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0049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98080" cy="100811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Раздел 9 </a:t>
            </a:r>
            <a:r>
              <a:rPr lang="ru-RU" sz="3600" dirty="0"/>
              <a:t>«Гарантии профсоюзной деятельности»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3608" y="1628800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33082" y="1648678"/>
            <a:ext cx="744043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/>
                <a:solidFill>
                  <a:schemeClr val="accent3"/>
                </a:solidFill>
                <a:effectLst/>
              </a:rPr>
              <a:t>НЕ ДОПУСКАЙТЕ </a:t>
            </a:r>
          </a:p>
          <a:p>
            <a:pPr algn="ctr"/>
            <a:r>
              <a:rPr lang="ru-RU" sz="4000" b="1" cap="none" spc="0" dirty="0" smtClean="0">
                <a:ln/>
                <a:solidFill>
                  <a:schemeClr val="accent3"/>
                </a:solidFill>
                <a:effectLst/>
              </a:rPr>
              <a:t>ПРОТИВОРЕЧЕЙ </a:t>
            </a:r>
          </a:p>
          <a:p>
            <a:pPr algn="ctr"/>
            <a:r>
              <a:rPr lang="ru-RU" sz="4000" b="1" cap="none" spc="0" dirty="0" smtClean="0">
                <a:ln/>
                <a:solidFill>
                  <a:schemeClr val="accent3"/>
                </a:solidFill>
                <a:effectLst/>
              </a:rPr>
              <a:t>С ДРУГИМИ УСЛОВИЯМИ </a:t>
            </a:r>
          </a:p>
          <a:p>
            <a:pPr algn="ctr"/>
            <a:r>
              <a:rPr lang="ru-RU" sz="4000" b="1" cap="none" spc="0" dirty="0" smtClean="0">
                <a:ln/>
                <a:solidFill>
                  <a:schemeClr val="accent3"/>
                </a:solidFill>
                <a:effectLst/>
              </a:rPr>
              <a:t>КОЛЛЕКТИВНОГО ДОГОВОРА!</a:t>
            </a:r>
            <a:endParaRPr lang="ru-RU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5" y="4203223"/>
            <a:ext cx="2367649" cy="230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98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98080" cy="100811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Приложения. Правила внутреннего трудового распорядка</a:t>
            </a:r>
            <a:endParaRPr lang="ru-RU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00000"/>
            <a:ext cx="2936074" cy="1380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427984" y="1628799"/>
            <a:ext cx="31114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Статья 65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2780928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Если иное не установлено </a:t>
            </a:r>
            <a:r>
              <a:rPr lang="ru-RU" sz="1400" dirty="0" smtClean="0"/>
              <a:t>Трудовым Кодексом</a:t>
            </a:r>
            <a:r>
              <a:rPr lang="ru-RU" sz="1400" dirty="0"/>
              <a:t>, другими федеральными законами, при заключении трудового договора лицо, поступающее на работу, предъявляет работодателю</a:t>
            </a:r>
            <a:r>
              <a:rPr lang="ru-RU" sz="1400" dirty="0" smtClean="0"/>
              <a:t>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400" dirty="0" smtClean="0"/>
              <a:t> паспорт </a:t>
            </a:r>
            <a:r>
              <a:rPr lang="ru-RU" sz="1400" dirty="0"/>
              <a:t>или иной документ, удостоверяющий личность</a:t>
            </a:r>
            <a:r>
              <a:rPr lang="ru-RU" sz="1400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400" dirty="0" smtClean="0"/>
              <a:t>трудовую </a:t>
            </a:r>
            <a:r>
              <a:rPr lang="ru-RU" sz="1400" dirty="0"/>
              <a:t>книжку, за исключением случаев, когда трудовой договор заключается впервые или работник поступает на работу на условиях совместительства;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400" dirty="0" smtClean="0"/>
              <a:t>страховое </a:t>
            </a:r>
            <a:r>
              <a:rPr lang="ru-RU" sz="1400" dirty="0"/>
              <a:t>свидетельство </a:t>
            </a:r>
            <a:r>
              <a:rPr lang="ru-RU" sz="1400" b="1" dirty="0">
                <a:solidFill>
                  <a:srgbClr val="FF0000"/>
                </a:solidFill>
              </a:rPr>
              <a:t>обязательного пенсионного </a:t>
            </a:r>
            <a:r>
              <a:rPr lang="ru-RU" sz="1400" b="1" dirty="0" smtClean="0">
                <a:solidFill>
                  <a:srgbClr val="FF0000"/>
                </a:solidFill>
              </a:rPr>
              <a:t>страхования</a:t>
            </a:r>
            <a:r>
              <a:rPr lang="ru-RU" sz="1400" dirty="0" smtClean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400" dirty="0" smtClean="0"/>
              <a:t>документы </a:t>
            </a:r>
            <a:r>
              <a:rPr lang="ru-RU" sz="1400" dirty="0"/>
              <a:t>воинского учета - для военнообязанных и лиц, подлежащих призыву на военную службу;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400" dirty="0"/>
              <a:t>документ об образовании и (или) о квалификации или наличии специальных знаний - при поступлении на работу, требующую специальных знаний или специальной подготовки;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400" dirty="0" smtClean="0"/>
              <a:t>(справку </a:t>
            </a:r>
            <a:r>
              <a:rPr lang="ru-RU" sz="1400" dirty="0"/>
              <a:t>о наличии (отсутствии) судимости и (или) факта уголовного преследования либо о прекращении уголовного преследования по реабилитирующим основаниям, выданную в порядке и по форме, которые устанавливаются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внутренних дел, - </a:t>
            </a:r>
            <a:r>
              <a:rPr lang="ru-RU" sz="1400" b="1" dirty="0">
                <a:solidFill>
                  <a:srgbClr val="FF0000"/>
                </a:solidFill>
              </a:rPr>
              <a:t>при поступлении на работу, связанную с деятельностью, к осуществлению которой в соответствии с </a:t>
            </a:r>
            <a:r>
              <a:rPr lang="ru-RU" sz="1400" b="1" dirty="0" smtClean="0">
                <a:solidFill>
                  <a:srgbClr val="FF0000"/>
                </a:solidFill>
              </a:rPr>
              <a:t>Трудовым Кодексом</a:t>
            </a:r>
            <a:r>
              <a:rPr lang="ru-RU" sz="1400" b="1" dirty="0">
                <a:solidFill>
                  <a:srgbClr val="FF0000"/>
                </a:solidFill>
              </a:rPr>
              <a:t>, иным федеральным законом не допускаются лица, имеющие или имевшие судимость, подвергающиеся или подвергавшиеся уголовному преследованию.</a:t>
            </a:r>
          </a:p>
        </p:txBody>
      </p:sp>
    </p:spTree>
    <p:extLst>
      <p:ext uri="{BB962C8B-B14F-4D97-AF65-F5344CB8AC3E}">
        <p14:creationId xmlns:p14="http://schemas.microsoft.com/office/powerpoint/2010/main" val="62028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96752"/>
            <a:ext cx="8064896" cy="5544616"/>
          </a:xfrm>
        </p:spPr>
        <p:txBody>
          <a:bodyPr>
            <a:normAutofit fontScale="77500" lnSpcReduction="20000"/>
          </a:bodyPr>
          <a:lstStyle/>
          <a:p>
            <a:pPr marL="82296" indent="0" algn="ctr">
              <a:buNone/>
            </a:pPr>
            <a:r>
              <a:rPr lang="ru-RU" b="1" dirty="0"/>
              <a:t>Отдел труда</a:t>
            </a:r>
          </a:p>
          <a:p>
            <a:pPr marL="82296" indent="0" algn="ctr">
              <a:buNone/>
            </a:pPr>
            <a:r>
              <a:rPr lang="ru-RU" b="1" dirty="0"/>
              <a:t>департамента экономики</a:t>
            </a:r>
          </a:p>
          <a:p>
            <a:pPr marL="82296" indent="0" algn="ctr">
              <a:buNone/>
            </a:pPr>
            <a:r>
              <a:rPr lang="ru-RU" b="1" dirty="0"/>
              <a:t> администрации города Нижневартовска:</a:t>
            </a:r>
          </a:p>
          <a:p>
            <a:pPr marL="82296" indent="0" algn="ctr">
              <a:buNone/>
            </a:pPr>
            <a:endParaRPr lang="ru-RU" dirty="0"/>
          </a:p>
          <a:p>
            <a:pPr marL="82296" indent="0" algn="ctr">
              <a:buNone/>
            </a:pPr>
            <a:r>
              <a:rPr lang="ru-RU" dirty="0"/>
              <a:t>Начальник отдела:</a:t>
            </a:r>
          </a:p>
          <a:p>
            <a:pPr marL="82296" indent="0" algn="ctr">
              <a:buNone/>
            </a:pPr>
            <a:r>
              <a:rPr lang="ru-RU" dirty="0"/>
              <a:t>Громова Галина Васильевна 41-42-52</a:t>
            </a:r>
          </a:p>
          <a:p>
            <a:pPr marL="82296" indent="0" algn="ctr">
              <a:buNone/>
            </a:pPr>
            <a:r>
              <a:rPr lang="ru-RU" dirty="0" smtClean="0"/>
              <a:t>Главный специалист:</a:t>
            </a:r>
            <a:endParaRPr lang="ru-RU" dirty="0"/>
          </a:p>
          <a:p>
            <a:pPr marL="82296" indent="0" algn="ctr">
              <a:buNone/>
            </a:pPr>
            <a:r>
              <a:rPr lang="ru-RU" dirty="0" smtClean="0"/>
              <a:t>Доморацкая Юлия Витальевна 41-55-30</a:t>
            </a:r>
            <a:endParaRPr lang="ru-RU" dirty="0"/>
          </a:p>
          <a:p>
            <a:pPr marL="82296" indent="0" algn="ctr">
              <a:buNone/>
            </a:pPr>
            <a:r>
              <a:rPr lang="ru-RU" dirty="0"/>
              <a:t>Главный специалист:</a:t>
            </a:r>
          </a:p>
          <a:p>
            <a:pPr marL="82296" indent="0" algn="ctr">
              <a:buNone/>
            </a:pPr>
            <a:r>
              <a:rPr lang="ru-RU" dirty="0" smtClean="0"/>
              <a:t>Симанова Марина Николаевна 41-55-30</a:t>
            </a:r>
            <a:endParaRPr lang="ru-RU" dirty="0"/>
          </a:p>
          <a:p>
            <a:pPr marL="82296" indent="0" algn="ctr">
              <a:buNone/>
            </a:pPr>
            <a:endParaRPr lang="ru-RU" dirty="0"/>
          </a:p>
          <a:p>
            <a:pPr marL="82296" indent="0" algn="ctr">
              <a:buNone/>
            </a:pPr>
            <a:r>
              <a:rPr lang="ru-RU" b="1" dirty="0"/>
              <a:t>otrud@n-vartovsk.ru</a:t>
            </a:r>
          </a:p>
          <a:p>
            <a:pPr marL="82296" indent="0" algn="ctr">
              <a:buNone/>
            </a:pPr>
            <a:r>
              <a:rPr lang="ru-RU" b="1" dirty="0"/>
              <a:t>г. Нижневартовск, ул. 60 лет Октября, 1а, </a:t>
            </a:r>
          </a:p>
          <a:p>
            <a:pPr marL="82296" indent="0" algn="ctr">
              <a:buNone/>
            </a:pPr>
            <a:r>
              <a:rPr lang="ru-RU" b="1" dirty="0"/>
              <a:t>кабинеты </a:t>
            </a:r>
            <a:r>
              <a:rPr lang="ru-RU" b="1" dirty="0" smtClean="0"/>
              <a:t>407,403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13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ОБЩИЕ РЕКОМЕНДАЦИИ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430091" y="1844824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Не нарушать срок направления коллективного договора на уведомительную регистрацию!</a:t>
            </a:r>
            <a:endParaRPr lang="ru-RU" sz="2400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62" y="1982714"/>
            <a:ext cx="936104" cy="92454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26" y="4293096"/>
            <a:ext cx="2260029" cy="144016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59833" y="4293096"/>
            <a:ext cx="58326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Коллективный договор, соглашение </a:t>
            </a:r>
            <a:endParaRPr lang="ru-RU" dirty="0" smtClean="0"/>
          </a:p>
          <a:p>
            <a:pPr algn="ctr"/>
            <a:r>
              <a:rPr lang="ru-RU" dirty="0" smtClean="0"/>
              <a:t>в </a:t>
            </a:r>
            <a:r>
              <a:rPr lang="ru-RU" dirty="0"/>
              <a:t>течение </a:t>
            </a:r>
            <a:r>
              <a:rPr lang="ru-RU" b="1" dirty="0" smtClean="0"/>
              <a:t>СЕМИ ДНЕЙ со </a:t>
            </a:r>
            <a:r>
              <a:rPr lang="ru-RU" b="1" dirty="0"/>
              <a:t>дня подписания </a:t>
            </a:r>
            <a:r>
              <a:rPr lang="ru-RU" dirty="0"/>
              <a:t>направляются работодателем, представителем работодателя (работодателей) на уведомительную регистрацию в соответствующий орган по труду.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626083" y="3501008"/>
            <a:ext cx="69193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Статья 50 Трудового кодекса РФ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844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ОБЩИЕ РЕКОМЕНДАЦИИ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430091" y="1844824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Исключить ошибки при оформлении ссылок на </a:t>
            </a:r>
            <a:r>
              <a:rPr lang="ru-RU" sz="2400" b="1" dirty="0" smtClean="0"/>
              <a:t>нормативные правовые </a:t>
            </a:r>
            <a:r>
              <a:rPr lang="ru-RU" sz="2400" b="1" dirty="0" smtClean="0"/>
              <a:t>акты!</a:t>
            </a:r>
            <a:endParaRPr lang="ru-RU" sz="2400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62" y="1982714"/>
            <a:ext cx="936104" cy="92454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57" y="2673539"/>
            <a:ext cx="764914" cy="138953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634" y="3284984"/>
            <a:ext cx="764914" cy="1389532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907262"/>
            <a:ext cx="7620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05955" y="4784080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ОШИБКИ В РЕКВИЗИТАХ ДОКУМЕНТА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645843" y="4316710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ОШИБКИ В НАЗВАНИИ</a:t>
            </a:r>
          </a:p>
          <a:p>
            <a:pPr algn="ctr"/>
            <a:r>
              <a:rPr lang="ru-RU" dirty="0" smtClean="0"/>
              <a:t>(включая неполное соответствие)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575178" y="4058967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ССЫЛКА НА ДОКУМЕНТЫ, УТРАТИВШИЕ СИЛУ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17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ОБЩИЕ РЕКОМЕНДАЦИИ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430302" y="1556792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/>
              <a:t>Не допускать повторения норм (пунктов)</a:t>
            </a:r>
            <a:r>
              <a:rPr lang="ru-RU" sz="2400" dirty="0"/>
              <a:t> коллективного договора в разделах коллективного договора и в разделах правил внутреннего трудового распорядка </a:t>
            </a:r>
            <a:endParaRPr lang="ru-RU" sz="2400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62" y="1982714"/>
            <a:ext cx="936104" cy="9245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356993"/>
            <a:ext cx="2401570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23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Раздел 1 «Общие положения»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43450" y="1268760"/>
            <a:ext cx="50337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СРОКИ ЗАКЛЮЧЕНИЯ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192090"/>
            <a:ext cx="806489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Наличие временного промежутка между датой начала срока действия нового коллективного договора и датой окончания срока действия предыдущего.</a:t>
            </a:r>
          </a:p>
          <a:p>
            <a:pPr algn="ctr"/>
            <a:endParaRPr lang="ru-RU" sz="1600" dirty="0"/>
          </a:p>
          <a:p>
            <a:pPr algn="ctr"/>
            <a:r>
              <a:rPr lang="ru-RU" sz="1600" dirty="0" smtClean="0"/>
              <a:t>Не соответствие обозначенного  срока действия коллективного договора обозначенным в нем датам:</a:t>
            </a:r>
          </a:p>
          <a:p>
            <a:pPr algn="ctr"/>
            <a:endParaRPr lang="ru-RU" sz="1600" dirty="0"/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r>
              <a:rPr lang="ru-RU" sz="1600" dirty="0" smtClean="0"/>
              <a:t>Несоответствие срока </a:t>
            </a:r>
            <a:r>
              <a:rPr lang="ru-RU" sz="1600" dirty="0"/>
              <a:t>действия коллективного договора </a:t>
            </a:r>
            <a:r>
              <a:rPr lang="ru-RU" sz="1600" dirty="0" smtClean="0"/>
              <a:t>, указанного на титульном листе, сроку,  указанному  </a:t>
            </a:r>
            <a:r>
              <a:rPr lang="ru-RU" sz="1600" dirty="0"/>
              <a:t>в </a:t>
            </a:r>
            <a:r>
              <a:rPr lang="ru-RU" sz="1600" dirty="0" smtClean="0"/>
              <a:t>пунктах </a:t>
            </a:r>
            <a:r>
              <a:rPr lang="ru-RU" sz="1600" dirty="0"/>
              <a:t>коллективного договора (или наоборот</a:t>
            </a:r>
            <a:r>
              <a:rPr lang="ru-RU" sz="1600" dirty="0" smtClean="0"/>
              <a:t>).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Формулировка, что «коллективный </a:t>
            </a:r>
            <a:r>
              <a:rPr lang="ru-RU" sz="1600" dirty="0"/>
              <a:t>договор сохраняет свое действие на период до принятия </a:t>
            </a:r>
            <a:r>
              <a:rPr lang="ru-RU" sz="1600" dirty="0" smtClean="0"/>
              <a:t>нового» противоречит </a:t>
            </a:r>
            <a:r>
              <a:rPr lang="ru-RU" sz="1600" dirty="0"/>
              <a:t>статье 43 </a:t>
            </a:r>
            <a:r>
              <a:rPr lang="ru-RU" sz="1600" dirty="0" smtClean="0"/>
              <a:t>Трудового кодекса РФ.</a:t>
            </a:r>
          </a:p>
          <a:p>
            <a:pPr algn="ctr"/>
            <a:endParaRPr lang="ru-RU" sz="1600" dirty="0"/>
          </a:p>
          <a:p>
            <a:pPr algn="ctr"/>
            <a:r>
              <a:rPr lang="ru-RU" sz="1600" dirty="0" smtClean="0"/>
              <a:t>«Двойной коллективный договор»: заключение нового коллективного договора в период срока действия предыдущего без установления факта прекращения его действия. 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3501008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с 01.01.2015 по 31.12.2017 </a:t>
            </a:r>
            <a:r>
              <a:rPr lang="ru-RU" sz="1600" b="1" dirty="0" smtClean="0">
                <a:solidFill>
                  <a:srgbClr val="FF0000"/>
                </a:solidFill>
              </a:rPr>
              <a:t> -   3 </a:t>
            </a:r>
            <a:r>
              <a:rPr lang="ru-RU" sz="1600" b="1" dirty="0" smtClean="0">
                <a:solidFill>
                  <a:srgbClr val="FF0000"/>
                </a:solidFill>
              </a:rPr>
              <a:t>года </a:t>
            </a:r>
            <a:endParaRPr lang="ru-RU" sz="1600" b="1" dirty="0">
              <a:solidFill>
                <a:srgbClr val="FF000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01.01.2015 по 01.01.2018  </a:t>
            </a:r>
            <a:r>
              <a:rPr lang="ru-RU" sz="1600" b="1" dirty="0" smtClean="0">
                <a:solidFill>
                  <a:srgbClr val="FF0000"/>
                </a:solidFill>
              </a:rPr>
              <a:t>-   3 </a:t>
            </a:r>
            <a:r>
              <a:rPr lang="ru-RU" sz="1600" b="1" dirty="0" smtClean="0">
                <a:solidFill>
                  <a:srgbClr val="FF0000"/>
                </a:solidFill>
              </a:rPr>
              <a:t>года и 1 день</a:t>
            </a:r>
            <a:endParaRPr lang="ru-RU" sz="1600" b="1" dirty="0">
              <a:solidFill>
                <a:srgbClr val="FF000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372" y="1954938"/>
            <a:ext cx="791344" cy="872806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27744"/>
            <a:ext cx="79216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26" y="3895368"/>
            <a:ext cx="79216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26" y="4581128"/>
            <a:ext cx="79216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26" y="5373216"/>
            <a:ext cx="79216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538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Раздел 2 «Трудовой договор»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95053" y="1187579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Ссылка на документы, утратившие силу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1491097" y="1805936"/>
            <a:ext cx="3600400" cy="489654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ПУНКТ 2. 7 : </a:t>
            </a:r>
            <a:r>
              <a:rPr lang="ru-RU" sz="1600" dirty="0" smtClean="0">
                <a:solidFill>
                  <a:schemeClr val="tx1"/>
                </a:solidFill>
              </a:rPr>
              <a:t>Объем </a:t>
            </a:r>
            <a:r>
              <a:rPr lang="ru-RU" sz="1600" dirty="0">
                <a:solidFill>
                  <a:schemeClr val="tx1"/>
                </a:solidFill>
              </a:rPr>
              <a:t>учебной нагрузки (педагогической работы) педагогическим работникам в соответствии с </a:t>
            </a:r>
            <a:r>
              <a:rPr lang="ru-RU" sz="1600" b="1" dirty="0">
                <a:solidFill>
                  <a:srgbClr val="FF0000"/>
                </a:solidFill>
              </a:rPr>
              <a:t>п.66 Типового положения об общеобразовательном учреждении, утвержденного </a:t>
            </a:r>
            <a:r>
              <a:rPr lang="ru-RU" sz="1600" b="1" dirty="0" smtClean="0">
                <a:solidFill>
                  <a:srgbClr val="FF0000"/>
                </a:solidFill>
              </a:rPr>
              <a:t>постановлением Правительства </a:t>
            </a:r>
            <a:r>
              <a:rPr lang="ru-RU" sz="1600" b="1" dirty="0">
                <a:solidFill>
                  <a:srgbClr val="FF0000"/>
                </a:solidFill>
              </a:rPr>
              <a:t>Российской Федерации от 19.03.2001 №196 </a:t>
            </a:r>
            <a:r>
              <a:rPr lang="ru-RU" sz="1600" dirty="0">
                <a:solidFill>
                  <a:schemeClr val="tx1"/>
                </a:solidFill>
              </a:rPr>
              <a:t>(далее - Типовое положение) устанавливается работодателем исходя из количества часов по учебному плану, программам, обеспеченности кадрами, других конкретных условий в данном учреждении. </a:t>
            </a:r>
          </a:p>
        </p:txBody>
      </p:sp>
      <p:sp>
        <p:nvSpPr>
          <p:cNvPr id="10" name="Выноска 1 9"/>
          <p:cNvSpPr/>
          <p:nvPr/>
        </p:nvSpPr>
        <p:spPr>
          <a:xfrm>
            <a:off x="6156176" y="2348880"/>
            <a:ext cx="2592288" cy="2880320"/>
          </a:xfrm>
          <a:prstGeom prst="borderCallout1">
            <a:avLst>
              <a:gd name="adj1" fmla="val 13459"/>
              <a:gd name="adj2" fmla="val -617"/>
              <a:gd name="adj3" fmla="val 55227"/>
              <a:gd name="adj4" fmla="val -4017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Утратило </a:t>
            </a:r>
            <a:r>
              <a:rPr lang="ru-RU" dirty="0">
                <a:solidFill>
                  <a:schemeClr val="tx1"/>
                </a:solidFill>
              </a:rPr>
              <a:t>силу в связи с изданием Постановления Правительства РФ от 29.03.2014 №245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>
                <a:solidFill>
                  <a:schemeClr val="tx1"/>
                </a:solidFill>
              </a:rPr>
              <a:t>О признании утративших силу некоторых актов Правительства»</a:t>
            </a:r>
          </a:p>
        </p:txBody>
      </p:sp>
    </p:spTree>
    <p:extLst>
      <p:ext uri="{BB962C8B-B14F-4D97-AF65-F5344CB8AC3E}">
        <p14:creationId xmlns:p14="http://schemas.microsoft.com/office/powerpoint/2010/main" val="74712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94421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Раздел </a:t>
            </a:r>
            <a:r>
              <a:rPr lang="ru-RU" sz="3600" dirty="0"/>
              <a:t>3 </a:t>
            </a:r>
            <a:r>
              <a:rPr lang="ru-RU" sz="3600" dirty="0" smtClean="0"/>
              <a:t>«Подготовка </a:t>
            </a:r>
            <a:r>
              <a:rPr lang="ru-RU" sz="3600" dirty="0"/>
              <a:t>и дополнительное профессиональное</a:t>
            </a:r>
            <a:br>
              <a:rPr lang="ru-RU" sz="3600" dirty="0"/>
            </a:br>
            <a:r>
              <a:rPr lang="ru-RU" sz="3600" dirty="0"/>
              <a:t>образование </a:t>
            </a:r>
            <a:r>
              <a:rPr lang="ru-RU" sz="3600" dirty="0" smtClean="0"/>
              <a:t>работников»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564904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Раздел </a:t>
            </a:r>
            <a:r>
              <a:rPr lang="ru-RU" sz="2400" b="1" dirty="0"/>
              <a:t>9 ТК РФ </a:t>
            </a:r>
            <a:r>
              <a:rPr lang="ru-RU" sz="2400" dirty="0"/>
              <a:t>претерпел значительные изменения, изменены многие формулировки, в том числе </a:t>
            </a:r>
            <a:r>
              <a:rPr lang="ru-RU" sz="2400" b="1" dirty="0"/>
              <a:t>«подготовка, переподготовка, повышение квалификации кадров»</a:t>
            </a:r>
            <a:r>
              <a:rPr lang="ru-RU" sz="2400" dirty="0"/>
              <a:t>, заменены на слова </a:t>
            </a:r>
            <a:r>
              <a:rPr lang="ru-RU" sz="2400" b="1" dirty="0"/>
              <a:t>«дополнительное образование работников»</a:t>
            </a:r>
            <a:r>
              <a:rPr lang="ru-RU" sz="2400" dirty="0"/>
              <a:t> слова </a:t>
            </a:r>
            <a:r>
              <a:rPr lang="ru-RU" sz="2400" b="1" dirty="0"/>
              <a:t>«учеба»</a:t>
            </a:r>
            <a:r>
              <a:rPr lang="ru-RU" sz="2400" dirty="0"/>
              <a:t>, </a:t>
            </a:r>
            <a:r>
              <a:rPr lang="ru-RU" sz="2400" b="1" dirty="0"/>
              <a:t>«обучение»</a:t>
            </a:r>
            <a:r>
              <a:rPr lang="ru-RU" sz="2400" dirty="0"/>
              <a:t> заменены на слова </a:t>
            </a:r>
            <a:r>
              <a:rPr lang="ru-RU" sz="2400" b="1" dirty="0"/>
              <a:t>«получение образования»</a:t>
            </a:r>
            <a:r>
              <a:rPr lang="ru-RU" sz="2400" dirty="0"/>
              <a:t> и т.д. В</a:t>
            </a:r>
            <a:r>
              <a:rPr lang="ru-RU" sz="2400" dirty="0" smtClean="0"/>
              <a:t> </a:t>
            </a:r>
            <a:r>
              <a:rPr lang="ru-RU" sz="2400" dirty="0"/>
              <a:t>коллективных договорах данные формулировки должны быть приведены в соответствие с </a:t>
            </a:r>
            <a:r>
              <a:rPr lang="ru-RU" sz="2400" dirty="0" smtClean="0"/>
              <a:t>действующим законодательством</a:t>
            </a:r>
            <a:r>
              <a:rPr lang="ru-RU" sz="2400" dirty="0"/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157192"/>
            <a:ext cx="1481456" cy="146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76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94421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Раздел 4 </a:t>
            </a:r>
            <a:r>
              <a:rPr lang="ru-RU" sz="3600" dirty="0"/>
              <a:t>«Высвобождение работников и содействие их трудоустройству»</a:t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45288"/>
            <a:ext cx="1481456" cy="14631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3768" y="2492896"/>
            <a:ext cx="62339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Типичной ошибкой является определение, что считать </a:t>
            </a:r>
            <a:r>
              <a:rPr lang="ru-RU" b="1" dirty="0">
                <a:solidFill>
                  <a:srgbClr val="FF0000"/>
                </a:solidFill>
              </a:rPr>
              <a:t>массовым высвобождением работников. </a:t>
            </a:r>
          </a:p>
          <a:p>
            <a:pPr algn="just"/>
            <a:r>
              <a:rPr lang="ru-RU" dirty="0"/>
              <a:t>Формулировка в коллективных договорах у всех </a:t>
            </a:r>
            <a:r>
              <a:rPr lang="ru-RU" dirty="0" smtClean="0"/>
              <a:t>одинаковая: </a:t>
            </a:r>
            <a:r>
              <a:rPr lang="ru-RU" dirty="0"/>
              <a:t>«Стороны договорились, что высвобождение в отрасли считается массовым, если происходит сокращение 10% от общего количества работников в течение 90 календарных дней». </a:t>
            </a:r>
          </a:p>
          <a:p>
            <a:pPr algn="just"/>
            <a:r>
              <a:rPr lang="ru-RU" b="1" dirty="0">
                <a:solidFill>
                  <a:srgbClr val="FF0000"/>
                </a:solidFill>
              </a:rPr>
              <a:t>Во </a:t>
            </a:r>
            <a:r>
              <a:rPr lang="ru-RU" b="1" dirty="0" smtClean="0">
                <a:solidFill>
                  <a:srgbClr val="FF0000"/>
                </a:solidFill>
              </a:rPr>
              <a:t>– первых, </a:t>
            </a:r>
            <a:r>
              <a:rPr lang="ru-RU" dirty="0"/>
              <a:t>учреждение </a:t>
            </a:r>
            <a:r>
              <a:rPr lang="ru-RU" dirty="0" smtClean="0"/>
              <a:t>отвечает почему-то за целую отрасль;</a:t>
            </a:r>
          </a:p>
          <a:p>
            <a:pPr algn="just"/>
            <a:r>
              <a:rPr lang="ru-RU" b="1" dirty="0">
                <a:solidFill>
                  <a:srgbClr val="FF0000"/>
                </a:solidFill>
              </a:rPr>
              <a:t>В</a:t>
            </a:r>
            <a:r>
              <a:rPr lang="ru-RU" b="1" dirty="0" smtClean="0">
                <a:solidFill>
                  <a:srgbClr val="FF0000"/>
                </a:solidFill>
              </a:rPr>
              <a:t>о – вторых, </a:t>
            </a:r>
            <a:r>
              <a:rPr lang="ru-RU" dirty="0"/>
              <a:t>установленные критерии не подходят ни к одному из критериев, поименованных в </a:t>
            </a:r>
            <a:r>
              <a:rPr lang="ru-RU" b="1">
                <a:solidFill>
                  <a:srgbClr val="FF0000"/>
                </a:solidFill>
              </a:rPr>
              <a:t>постановлении </a:t>
            </a:r>
            <a:r>
              <a:rPr lang="ru-RU" b="1" smtClean="0">
                <a:solidFill>
                  <a:srgbClr val="FF0000"/>
                </a:solidFill>
              </a:rPr>
              <a:t>Правительства от </a:t>
            </a:r>
            <a:r>
              <a:rPr lang="ru-RU" b="1" dirty="0">
                <a:solidFill>
                  <a:srgbClr val="FF0000"/>
                </a:solidFill>
              </a:rPr>
              <a:t>05.02.1993 №99 «Об организации работы по содействию занятости в условиях массового высвобождения» (с изменениями от 24.12.2014 №1496).</a:t>
            </a:r>
          </a:p>
        </p:txBody>
      </p:sp>
    </p:spTree>
    <p:extLst>
      <p:ext uri="{BB962C8B-B14F-4D97-AF65-F5344CB8AC3E}">
        <p14:creationId xmlns:p14="http://schemas.microsoft.com/office/powerpoint/2010/main" val="3856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98080" cy="100811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Раздел 5 </a:t>
            </a:r>
            <a:r>
              <a:rPr lang="ru-RU" sz="3600" dirty="0"/>
              <a:t>«Рабочее время и время отдыха</a:t>
            </a:r>
            <a:r>
              <a:rPr lang="ru-RU" sz="3600" dirty="0" smtClean="0"/>
              <a:t>»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043608" y="1628800"/>
            <a:ext cx="79928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Документы, утратившие силу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Привлечение </a:t>
            </a:r>
            <a:r>
              <a:rPr lang="ru-RU" sz="2000" dirty="0"/>
              <a:t>работников к сверхурочной </a:t>
            </a:r>
            <a:r>
              <a:rPr lang="ru-RU" sz="2000" dirty="0" smtClean="0"/>
              <a:t>работе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Предоставление </a:t>
            </a:r>
            <a:r>
              <a:rPr lang="ru-RU" sz="2000" dirty="0"/>
              <a:t>работникам отпуска без сохранения заработной платы в соответствии со статьями 128, 263, 286 ТК </a:t>
            </a:r>
            <a:r>
              <a:rPr lang="ru-RU" sz="2000" dirty="0" smtClean="0"/>
              <a:t>РФ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Предоставление </a:t>
            </a:r>
            <a:r>
              <a:rPr lang="ru-RU" sz="2000" dirty="0" smtClean="0"/>
              <a:t>ежегодного дополнительного оплачиваемого отпуска </a:t>
            </a:r>
            <a:r>
              <a:rPr lang="ru-RU" sz="2000" dirty="0" smtClean="0"/>
              <a:t>работникам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Работники с ненормированным рабочим днем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Длительный </a:t>
            </a:r>
            <a:r>
              <a:rPr lang="ru-RU" sz="2000" dirty="0"/>
              <a:t>отпуск сроком до одного </a:t>
            </a:r>
            <a:r>
              <a:rPr lang="ru-RU" sz="2000" dirty="0" smtClean="0"/>
              <a:t>года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412776"/>
            <a:ext cx="79216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68735"/>
            <a:ext cx="79216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22363"/>
            <a:ext cx="79216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26" y="3516744"/>
            <a:ext cx="79216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391256"/>
            <a:ext cx="79216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1" y="5085184"/>
            <a:ext cx="79216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053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355</TotalTime>
  <Words>916</Words>
  <Application>Microsoft Office PowerPoint</Application>
  <PresentationFormat>Экран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Администрация города Нижневартовска Департамент экономики Отдел труда</vt:lpstr>
      <vt:lpstr>ОБЩИЕ РЕКОМЕНДАЦИИ</vt:lpstr>
      <vt:lpstr>ОБЩИЕ РЕКОМЕНДАЦИИ</vt:lpstr>
      <vt:lpstr>ОБЩИЕ РЕКОМЕНДАЦИИ</vt:lpstr>
      <vt:lpstr>Раздел 1 «Общие положения»</vt:lpstr>
      <vt:lpstr>Раздел 2 «Трудовой договор»</vt:lpstr>
      <vt:lpstr>Раздел 3 «Подготовка и дополнительное профессиональное образование работников» </vt:lpstr>
      <vt:lpstr>Раздел 4 «Высвобождение работников и содействие их трудоустройству» </vt:lpstr>
      <vt:lpstr>Раздел 5 «Рабочее время и время отдыха»</vt:lpstr>
      <vt:lpstr>Раздел 6 «Оплата и нормирование труда»</vt:lpstr>
      <vt:lpstr>Раздел 7 «Гарантии и компенсации»</vt:lpstr>
      <vt:lpstr>Раздел 9 «Гарантии профсоюзной деятельности»</vt:lpstr>
      <vt:lpstr>Приложения. Правила внутреннего трудового распорядка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Верин Сергей Александрович</dc:creator>
  <cp:lastModifiedBy>Доморацкая Юлия Витальевна</cp:lastModifiedBy>
  <cp:revision>27</cp:revision>
  <dcterms:created xsi:type="dcterms:W3CDTF">2015-11-17T09:48:36Z</dcterms:created>
  <dcterms:modified xsi:type="dcterms:W3CDTF">2015-11-19T08:46:11Z</dcterms:modified>
</cp:coreProperties>
</file>