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1" d="100"/>
          <a:sy n="151" d="100"/>
        </p:scale>
        <p:origin x="201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08EB54D2-70E2-43C1-99E3-B93F058D9D12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2"/>
          </a:xfrm>
          <a:prstGeom prst="rect">
            <a:avLst/>
          </a:prstGeom>
        </p:spPr>
        <p:txBody>
          <a:bodyPr vert="horz" lIns="90727" tIns="45363" rIns="90727" bIns="4536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4E16EE52-C3FE-408A-A5B5-B8866C958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83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6EE52-C3FE-408A-A5B5-B8866C958E1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706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8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15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06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69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9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3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676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18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78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FEF34-A30E-4C62-B3B9-8CF67CE6A3C5}" type="datetimeFigureOut">
              <a:rPr lang="ru-RU" smtClean="0"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2057-CD88-40E4-956A-E232FCB3C6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57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://www.n-vartovsk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-vartovsk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Скругленный прямоугольник 57"/>
          <p:cNvSpPr/>
          <p:nvPr/>
        </p:nvSpPr>
        <p:spPr>
          <a:xfrm>
            <a:off x="1678995" y="4249659"/>
            <a:ext cx="1812885" cy="6456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79624" y="332656"/>
            <a:ext cx="4812456" cy="83630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400" dirty="0" smtClean="0"/>
              <a:t>Порядок оформления прав граждан </a:t>
            </a:r>
            <a:br>
              <a:rPr lang="ru-RU" sz="1400" dirty="0" smtClean="0"/>
            </a:br>
            <a:r>
              <a:rPr lang="ru-RU" sz="1400" dirty="0" smtClean="0"/>
              <a:t>на объекты индивидуального жилищного строительства </a:t>
            </a:r>
            <a:br>
              <a:rPr lang="ru-RU" sz="1400" dirty="0" smtClean="0"/>
            </a:br>
            <a:r>
              <a:rPr lang="ru-RU" sz="1400" dirty="0" smtClean="0"/>
              <a:t>или садового дома</a:t>
            </a:r>
            <a:endParaRPr lang="ru-RU" sz="1400" dirty="0"/>
          </a:p>
        </p:txBody>
      </p:sp>
      <p:pic>
        <p:nvPicPr>
          <p:cNvPr id="1026" name="Picture 2" descr="C:\Users\ZyrjanovNV\AppData\Local\Microsoft\Windows\Temporary Internet Files\Content.IE5\UP3L49YJ\house_PNG39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270" y="476672"/>
            <a:ext cx="1943026" cy="149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 rot="5400000">
            <a:off x="818580" y="2413695"/>
            <a:ext cx="360040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08004" y="3672429"/>
            <a:ext cx="3687248" cy="28666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4"/>
          <p:cNvSpPr>
            <a:spLocks noGrp="1"/>
          </p:cNvSpPr>
          <p:nvPr>
            <p:ph sz="half" idx="1"/>
          </p:nvPr>
        </p:nvSpPr>
        <p:spPr>
          <a:xfrm>
            <a:off x="5076056" y="3717032"/>
            <a:ext cx="3816424" cy="28803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900" dirty="0" smtClean="0"/>
              <a:t>В уведомлении указываются сведения:</a:t>
            </a:r>
          </a:p>
          <a:p>
            <a:r>
              <a:rPr lang="ru-RU" sz="900" b="1" dirty="0"/>
              <a:t>Ф.И.О., место жительства, реквизиты паспорта</a:t>
            </a:r>
            <a:endParaRPr lang="ru-RU" sz="900" dirty="0"/>
          </a:p>
          <a:p>
            <a:r>
              <a:rPr lang="ru-RU" sz="900" dirty="0"/>
              <a:t>наименование (для юр. лица), ЕГРЮЛ и ИНН</a:t>
            </a:r>
          </a:p>
          <a:p>
            <a:r>
              <a:rPr lang="ru-RU" sz="900" b="1" dirty="0" smtClean="0"/>
              <a:t>Кадастровый </a:t>
            </a:r>
            <a:r>
              <a:rPr lang="ru-RU" sz="900" b="1" dirty="0"/>
              <a:t>номер ЗУ </a:t>
            </a:r>
            <a:r>
              <a:rPr lang="ru-RU" sz="900" dirty="0"/>
              <a:t>(при его наличии), адрес или описание местоположения ЗУ</a:t>
            </a:r>
          </a:p>
          <a:p>
            <a:r>
              <a:rPr lang="ru-RU" sz="900" dirty="0"/>
              <a:t>сведения </a:t>
            </a:r>
            <a:r>
              <a:rPr lang="ru-RU" sz="900" u="sng" dirty="0"/>
              <a:t>о праве застройщика на земельный участок</a:t>
            </a:r>
            <a:r>
              <a:rPr lang="ru-RU" sz="900" dirty="0"/>
              <a:t>, а также сведения о наличии прав иных лиц  (правоустанавливающие  документы прилагаются)</a:t>
            </a:r>
          </a:p>
          <a:p>
            <a:r>
              <a:rPr lang="ru-RU" sz="900" u="sng" dirty="0" smtClean="0"/>
              <a:t>сведения </a:t>
            </a:r>
            <a:r>
              <a:rPr lang="ru-RU" sz="900" u="sng" dirty="0"/>
              <a:t>о </a:t>
            </a:r>
            <a:r>
              <a:rPr lang="ru-RU" sz="900" u="sng" dirty="0" smtClean="0"/>
              <a:t>Виде разрешенного использования  </a:t>
            </a:r>
            <a:r>
              <a:rPr lang="ru-RU" sz="900" dirty="0"/>
              <a:t>земельного участка и объекта капитального строительства </a:t>
            </a:r>
          </a:p>
          <a:p>
            <a:r>
              <a:rPr lang="ru-RU" sz="900" dirty="0"/>
              <a:t>сведения о планируемых параметрах объекта </a:t>
            </a:r>
            <a:r>
              <a:rPr lang="ru-RU" sz="900" dirty="0" smtClean="0"/>
              <a:t>ИЖС или СД, </a:t>
            </a:r>
            <a:r>
              <a:rPr lang="ru-RU" sz="900" dirty="0"/>
              <a:t>в </a:t>
            </a:r>
            <a:r>
              <a:rPr lang="ru-RU" sz="900" dirty="0" smtClean="0"/>
              <a:t>том числе  </a:t>
            </a:r>
            <a:r>
              <a:rPr lang="ru-RU" sz="900" dirty="0"/>
              <a:t>об отступах от границ </a:t>
            </a:r>
            <a:r>
              <a:rPr lang="ru-RU" sz="900" dirty="0" smtClean="0"/>
              <a:t>земельного участка</a:t>
            </a:r>
            <a:endParaRPr lang="ru-RU" sz="900" dirty="0"/>
          </a:p>
          <a:p>
            <a:r>
              <a:rPr lang="ru-RU" sz="900" dirty="0" smtClean="0"/>
              <a:t>сведения </a:t>
            </a:r>
            <a:r>
              <a:rPr lang="ru-RU" sz="900" dirty="0"/>
              <a:t>о том, что ИЖС или СД </a:t>
            </a:r>
            <a:r>
              <a:rPr lang="ru-RU" sz="900" b="1" dirty="0"/>
              <a:t>не предназначен </a:t>
            </a:r>
            <a:r>
              <a:rPr lang="ru-RU" sz="900" u="sng" dirty="0" smtClean="0"/>
              <a:t>для раздела </a:t>
            </a:r>
            <a:r>
              <a:rPr lang="ru-RU" sz="900" dirty="0"/>
              <a:t>на самостоятельные объекты недвижимости</a:t>
            </a:r>
          </a:p>
          <a:p>
            <a:r>
              <a:rPr lang="ru-RU" sz="900" dirty="0"/>
              <a:t>почтовый адрес и (или) адрес электронной почты </a:t>
            </a:r>
            <a:r>
              <a:rPr lang="ru-RU" sz="900" dirty="0" smtClean="0"/>
              <a:t>заявителя</a:t>
            </a:r>
            <a:endParaRPr lang="ru-RU" sz="900" dirty="0"/>
          </a:p>
          <a:p>
            <a:r>
              <a:rPr lang="ru-RU" sz="900" dirty="0"/>
              <a:t>способ направления застройщику уведомлений</a:t>
            </a:r>
          </a:p>
          <a:p>
            <a:pPr marL="0" indent="0" algn="ctr">
              <a:buNone/>
            </a:pPr>
            <a:endParaRPr lang="ru-RU" sz="800" dirty="0"/>
          </a:p>
        </p:txBody>
      </p:sp>
      <p:sp>
        <p:nvSpPr>
          <p:cNvPr id="12" name="Стрелка вправо 11"/>
          <p:cNvSpPr/>
          <p:nvPr/>
        </p:nvSpPr>
        <p:spPr>
          <a:xfrm rot="16200000">
            <a:off x="5790033" y="3339414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77411" y="1974454"/>
            <a:ext cx="2042270" cy="13825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877409" y="1982948"/>
            <a:ext cx="2042271" cy="131052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900" b="1" dirty="0" smtClean="0"/>
              <a:t>ЗАСТРОЙЩИКУ </a:t>
            </a:r>
            <a:r>
              <a:rPr lang="ru-RU" sz="900" i="1" dirty="0" smtClean="0"/>
              <a:t> направляется </a:t>
            </a:r>
            <a:r>
              <a:rPr lang="ru-RU" sz="900" b="1" u="sng" dirty="0" smtClean="0">
                <a:solidFill>
                  <a:srgbClr val="FF0000"/>
                </a:solidFill>
              </a:rPr>
              <a:t>УВЕДОМЛЕНИЕ о</a:t>
            </a:r>
            <a:r>
              <a:rPr lang="ru-RU" sz="900" u="sng" dirty="0" smtClean="0">
                <a:solidFill>
                  <a:srgbClr val="FF0000"/>
                </a:solidFill>
              </a:rPr>
              <a:t> </a:t>
            </a:r>
            <a:r>
              <a:rPr lang="ru-RU" sz="900" b="1" u="sng" dirty="0" smtClean="0">
                <a:solidFill>
                  <a:srgbClr val="FF0000"/>
                </a:solidFill>
              </a:rPr>
              <a:t>Соответствии</a:t>
            </a:r>
            <a:r>
              <a:rPr lang="ru-RU" sz="900" b="1" dirty="0" smtClean="0">
                <a:solidFill>
                  <a:srgbClr val="FF0000"/>
                </a:solidFill>
              </a:rPr>
              <a:t> </a:t>
            </a:r>
            <a:r>
              <a:rPr lang="ru-RU" sz="900" dirty="0" smtClean="0"/>
              <a:t>указанных в Уведомлении о планируемом строительстве параметров объекта ИЖС или СД установленным параметрам и допустимости размещения объекта на земельном (уведомление выдается сроком на 10 лет)</a:t>
            </a:r>
            <a:endParaRPr lang="ru-RU" sz="9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47596" y="1416845"/>
            <a:ext cx="2000848" cy="10263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ъект 4"/>
          <p:cNvSpPr>
            <a:spLocks noGrp="1"/>
          </p:cNvSpPr>
          <p:nvPr>
            <p:ph sz="half" idx="1"/>
          </p:nvPr>
        </p:nvSpPr>
        <p:spPr>
          <a:xfrm>
            <a:off x="447596" y="1435052"/>
            <a:ext cx="2000848" cy="11321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900" dirty="0" smtClean="0"/>
          </a:p>
          <a:p>
            <a:pPr marL="0" indent="0" algn="ctr">
              <a:buNone/>
            </a:pPr>
            <a:endParaRPr lang="ru-RU" sz="900" dirty="0"/>
          </a:p>
          <a:p>
            <a:pPr marL="0" indent="0" algn="ctr">
              <a:buNone/>
            </a:pPr>
            <a:r>
              <a:rPr lang="ru-RU" sz="900" dirty="0" smtClean="0"/>
              <a:t>В целях строительства или реконструкции </a:t>
            </a:r>
            <a:r>
              <a:rPr lang="ru-RU" sz="1050" b="1" dirty="0" smtClean="0">
                <a:solidFill>
                  <a:srgbClr val="FF0000"/>
                </a:solidFill>
              </a:rPr>
              <a:t>садового дома (СД)</a:t>
            </a:r>
            <a:endParaRPr lang="ru-RU" sz="1050" b="1" dirty="0">
              <a:solidFill>
                <a:srgbClr val="FF0000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4067944" y="5589240"/>
            <a:ext cx="1040060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689854" y="1435052"/>
            <a:ext cx="1878172" cy="11321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бъект 4"/>
          <p:cNvSpPr>
            <a:spLocks noGrp="1"/>
          </p:cNvSpPr>
          <p:nvPr>
            <p:ph sz="half" idx="1"/>
          </p:nvPr>
        </p:nvSpPr>
        <p:spPr>
          <a:xfrm>
            <a:off x="2709802" y="1435052"/>
            <a:ext cx="1878172" cy="11321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900" dirty="0" smtClean="0"/>
              <a:t>В целях строительства или реконструкции объекта </a:t>
            </a:r>
            <a:r>
              <a:rPr lang="ru-RU" sz="1000" b="1" dirty="0" smtClean="0">
                <a:solidFill>
                  <a:srgbClr val="FF0000"/>
                </a:solidFill>
              </a:rPr>
              <a:t>индивидуального жилищного строительства (ИЖС)</a:t>
            </a:r>
            <a:endParaRPr lang="ru-RU" sz="9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900" dirty="0" smtClean="0"/>
              <a:t>с 04.08.2018 года</a:t>
            </a:r>
          </a:p>
          <a:p>
            <a:pPr marL="0" indent="0" algn="ctr">
              <a:buNone/>
            </a:pPr>
            <a:r>
              <a:rPr lang="ru-RU" sz="900" dirty="0" smtClean="0"/>
              <a:t>(</a:t>
            </a:r>
            <a:r>
              <a:rPr lang="ru-RU" sz="900" dirty="0"/>
              <a:t>статья 51.1. Градостроительного кодекса РФ)</a:t>
            </a:r>
          </a:p>
        </p:txBody>
      </p:sp>
      <p:sp>
        <p:nvSpPr>
          <p:cNvPr id="27" name="Стрелка вправо 26"/>
          <p:cNvSpPr/>
          <p:nvPr/>
        </p:nvSpPr>
        <p:spPr>
          <a:xfrm rot="5400000">
            <a:off x="2537589" y="3810166"/>
            <a:ext cx="2429957" cy="36004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66488" y="5205162"/>
            <a:ext cx="3429448" cy="13339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бъект 4"/>
          <p:cNvSpPr>
            <a:spLocks noGrp="1"/>
          </p:cNvSpPr>
          <p:nvPr>
            <p:ph sz="half" idx="1"/>
          </p:nvPr>
        </p:nvSpPr>
        <p:spPr>
          <a:xfrm>
            <a:off x="566488" y="5205162"/>
            <a:ext cx="3429448" cy="13339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900" dirty="0" smtClean="0"/>
              <a:t>В целях строительства или реконструкции объекта индивидуального жилищного строительства или садового дома </a:t>
            </a:r>
            <a:r>
              <a:rPr lang="ru-RU" sz="900" b="1" dirty="0" smtClean="0"/>
              <a:t>ЗАСТРОЙЩИК </a:t>
            </a:r>
            <a:r>
              <a:rPr lang="ru-RU" sz="900" i="1" dirty="0" smtClean="0"/>
              <a:t> </a:t>
            </a:r>
            <a:r>
              <a:rPr lang="ru-RU" sz="900" u="sng" dirty="0" smtClean="0"/>
              <a:t>подает </a:t>
            </a:r>
            <a:r>
              <a:rPr lang="ru-RU" sz="900" b="1" u="sng" dirty="0" smtClean="0">
                <a:solidFill>
                  <a:srgbClr val="FF0000"/>
                </a:solidFill>
              </a:rPr>
              <a:t>УВЕДОМЛЕНИЕ</a:t>
            </a:r>
            <a:r>
              <a:rPr lang="ru-RU" sz="900" u="sng" dirty="0" smtClean="0"/>
              <a:t>  в управление архитектуры и </a:t>
            </a:r>
            <a:r>
              <a:rPr lang="ru-RU" sz="900" u="sng" dirty="0" err="1" smtClean="0"/>
              <a:t>гардостроительства</a:t>
            </a:r>
            <a:r>
              <a:rPr lang="ru-RU" sz="900" u="sng" dirty="0" smtClean="0"/>
              <a:t> администрации города Нижневартовска </a:t>
            </a:r>
            <a:r>
              <a:rPr lang="ru-RU" sz="900" u="sng" dirty="0" smtClean="0">
                <a:solidFill>
                  <a:srgbClr val="FF0000"/>
                </a:solidFill>
              </a:rPr>
              <a:t>о планируемых строительстве или реконструкции </a:t>
            </a:r>
            <a:r>
              <a:rPr lang="ru-RU" sz="900" u="sng" dirty="0" smtClean="0"/>
              <a:t>объекта </a:t>
            </a:r>
            <a:r>
              <a:rPr lang="ru-RU" sz="900" b="1" u="sng" dirty="0" smtClean="0">
                <a:solidFill>
                  <a:srgbClr val="FF0000"/>
                </a:solidFill>
              </a:rPr>
              <a:t>ИЖС </a:t>
            </a:r>
            <a:r>
              <a:rPr lang="ru-RU" sz="900" u="sng" dirty="0" smtClean="0"/>
              <a:t>или </a:t>
            </a:r>
            <a:r>
              <a:rPr lang="ru-RU" sz="900" b="1" u="sng" dirty="0" smtClean="0">
                <a:solidFill>
                  <a:srgbClr val="FF0000"/>
                </a:solidFill>
              </a:rPr>
              <a:t>СД</a:t>
            </a:r>
            <a:r>
              <a:rPr lang="ru-RU" sz="900" u="sng" dirty="0" smtClean="0"/>
              <a:t> </a:t>
            </a:r>
            <a:r>
              <a:rPr lang="ru-RU" sz="900" dirty="0" smtClean="0"/>
              <a:t>(форма уведомления адрес: </a:t>
            </a:r>
            <a:r>
              <a:rPr lang="en-US" sz="900" dirty="0" smtClean="0">
                <a:hlinkClick r:id="rId4"/>
              </a:rPr>
              <a:t>www</a:t>
            </a:r>
            <a:r>
              <a:rPr lang="ru-RU" sz="900" dirty="0" smtClean="0">
                <a:hlinkClick r:id="rId4"/>
              </a:rPr>
              <a:t>.</a:t>
            </a:r>
            <a:r>
              <a:rPr lang="en-US" sz="900" dirty="0" smtClean="0">
                <a:hlinkClick r:id="rId4"/>
              </a:rPr>
              <a:t>n-vartovsk.ru</a:t>
            </a:r>
            <a:r>
              <a:rPr lang="ru-RU" sz="900" dirty="0" smtClean="0"/>
              <a:t>)</a:t>
            </a:r>
          </a:p>
          <a:p>
            <a:pPr marL="0" indent="0" algn="just">
              <a:buNone/>
            </a:pPr>
            <a:r>
              <a:rPr lang="ru-RU" sz="900" dirty="0" smtClean="0"/>
              <a:t>Адрес управления: ул. Мусы Джалиля 14, т.24-15-69</a:t>
            </a:r>
            <a:endParaRPr lang="ru-RU" sz="9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93392" y="2892266"/>
            <a:ext cx="1453576" cy="14623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4"/>
          <p:cNvSpPr>
            <a:spLocks noGrp="1"/>
          </p:cNvSpPr>
          <p:nvPr>
            <p:ph sz="half" idx="1"/>
          </p:nvPr>
        </p:nvSpPr>
        <p:spPr>
          <a:xfrm>
            <a:off x="206752" y="2902376"/>
            <a:ext cx="1436728" cy="14623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900" dirty="0" smtClean="0"/>
              <a:t>В целях строительства или реконструкции садового дома на </a:t>
            </a:r>
            <a:r>
              <a:rPr lang="ru-RU" sz="1000" b="1" dirty="0" smtClean="0">
                <a:solidFill>
                  <a:srgbClr val="FF0000"/>
                </a:solidFill>
              </a:rPr>
              <a:t>дачном участке</a:t>
            </a:r>
          </a:p>
          <a:p>
            <a:pPr marL="0" indent="0" algn="ctr">
              <a:buNone/>
            </a:pPr>
            <a:r>
              <a:rPr lang="ru-RU" sz="900" dirty="0" smtClean="0"/>
              <a:t>до 01.01.2019  зарегистрировать садовый дом можно по упрощённому порядку «Дачная амнистия» </a:t>
            </a:r>
          </a:p>
          <a:p>
            <a:pPr marL="0" indent="0" algn="ctr">
              <a:buNone/>
            </a:pPr>
            <a:endParaRPr lang="ru-RU" sz="9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691680" y="2892266"/>
            <a:ext cx="1728192" cy="10505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бъект 4"/>
          <p:cNvSpPr>
            <a:spLocks noGrp="1"/>
          </p:cNvSpPr>
          <p:nvPr>
            <p:ph sz="half" idx="1"/>
          </p:nvPr>
        </p:nvSpPr>
        <p:spPr>
          <a:xfrm>
            <a:off x="1694120" y="2892266"/>
            <a:ext cx="1698828" cy="10352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900" dirty="0" smtClean="0"/>
              <a:t>В целях строительства или реконструкции садового дома </a:t>
            </a:r>
            <a:r>
              <a:rPr lang="ru-RU" sz="1000" b="1" dirty="0" smtClean="0">
                <a:solidFill>
                  <a:srgbClr val="FF0000"/>
                </a:solidFill>
              </a:rPr>
              <a:t>на садовом участке </a:t>
            </a:r>
            <a:r>
              <a:rPr lang="ru-RU" sz="900" dirty="0" smtClean="0"/>
              <a:t>до 01.03.2019  зарегистрировать садовый дом можно по упрощённому порядку «Дачная амнистия» </a:t>
            </a: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2033149" y="2413695"/>
            <a:ext cx="360040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 rot="5400000">
            <a:off x="2351328" y="4866636"/>
            <a:ext cx="273112" cy="40394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2" descr="C:\Users\ZyrjanovNV\AppData\Local\Microsoft\Windows\Temporary Internet Files\Content.IE5\UP3L49YJ\house_PNG39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188" y="420070"/>
            <a:ext cx="1943026" cy="149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Стрелка вправо 38"/>
          <p:cNvSpPr/>
          <p:nvPr/>
        </p:nvSpPr>
        <p:spPr>
          <a:xfrm rot="16200000">
            <a:off x="5798209" y="1630873"/>
            <a:ext cx="216024" cy="35589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 rot="16200000">
            <a:off x="7810287" y="1641373"/>
            <a:ext cx="216024" cy="35589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236296" y="420070"/>
            <a:ext cx="1584176" cy="13887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7308304" y="332656"/>
            <a:ext cx="1455000" cy="14866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7025188" y="1974454"/>
            <a:ext cx="1943026" cy="13825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бъект 4"/>
          <p:cNvSpPr>
            <a:spLocks noGrp="1"/>
          </p:cNvSpPr>
          <p:nvPr>
            <p:ph sz="half" idx="1"/>
          </p:nvPr>
        </p:nvSpPr>
        <p:spPr>
          <a:xfrm>
            <a:off x="7025189" y="1974454"/>
            <a:ext cx="1943026" cy="13825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900" b="1" dirty="0" smtClean="0"/>
              <a:t>ЗАСТРОЙЩИКУ </a:t>
            </a:r>
            <a:r>
              <a:rPr lang="ru-RU" sz="900" i="1" dirty="0" smtClean="0"/>
              <a:t> направляется </a:t>
            </a:r>
            <a:r>
              <a:rPr lang="ru-RU" sz="900" b="1" u="sng" dirty="0" smtClean="0">
                <a:solidFill>
                  <a:srgbClr val="FF0000"/>
                </a:solidFill>
              </a:rPr>
              <a:t>УВЕДОМЛЕНИЕ</a:t>
            </a:r>
            <a:r>
              <a:rPr lang="ru-RU" sz="900" u="sng" dirty="0" smtClean="0">
                <a:solidFill>
                  <a:srgbClr val="FF0000"/>
                </a:solidFill>
              </a:rPr>
              <a:t> о </a:t>
            </a:r>
            <a:r>
              <a:rPr lang="ru-RU" sz="900" b="1" u="sng" dirty="0" smtClean="0">
                <a:solidFill>
                  <a:srgbClr val="FF0000"/>
                </a:solidFill>
              </a:rPr>
              <a:t>НЕ Соответствии</a:t>
            </a:r>
            <a:r>
              <a:rPr lang="ru-RU" sz="900" b="1" dirty="0" smtClean="0">
                <a:solidFill>
                  <a:srgbClr val="FF0000"/>
                </a:solidFill>
              </a:rPr>
              <a:t> </a:t>
            </a:r>
            <a:r>
              <a:rPr lang="ru-RU" sz="900" dirty="0" smtClean="0"/>
              <a:t>указанных в Уведомлении о планируемом строительстве параметров объекта ИЖС или СД установленным параметрам и допустимости размещения объекта на земельном</a:t>
            </a:r>
            <a:endParaRPr lang="ru-RU" sz="900" dirty="0"/>
          </a:p>
        </p:txBody>
      </p:sp>
      <p:sp>
        <p:nvSpPr>
          <p:cNvPr id="55" name="Стрелка вправо 54"/>
          <p:cNvSpPr/>
          <p:nvPr/>
        </p:nvSpPr>
        <p:spPr>
          <a:xfrm rot="16200000">
            <a:off x="7880512" y="3329302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691680" y="4261277"/>
            <a:ext cx="18002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 smtClean="0">
                <a:solidFill>
                  <a:srgbClr val="FF0000"/>
                </a:solidFill>
                <a:latin typeface="Times New Roman Cyr" panose="02020603050405020304" pitchFamily="18" charset="-52"/>
              </a:rPr>
              <a:t>После  01.03.2019 </a:t>
            </a:r>
            <a:r>
              <a:rPr lang="ru-RU" sz="1050" dirty="0" smtClean="0"/>
              <a:t>(</a:t>
            </a:r>
            <a:r>
              <a:rPr lang="ru-RU" sz="1050" dirty="0"/>
              <a:t>статья </a:t>
            </a:r>
            <a:r>
              <a:rPr lang="ru-RU" sz="1050" dirty="0" smtClean="0"/>
              <a:t>51.1.Градостроительного </a:t>
            </a:r>
            <a:r>
              <a:rPr lang="ru-RU" sz="1050" dirty="0"/>
              <a:t>кодекса РФ</a:t>
            </a:r>
            <a:r>
              <a:rPr lang="ru-RU" sz="1050" dirty="0" smtClean="0"/>
              <a:t>)</a:t>
            </a:r>
            <a:r>
              <a:rPr lang="ru-RU" sz="1400" dirty="0" smtClean="0">
                <a:solidFill>
                  <a:srgbClr val="FF0000"/>
                </a:solidFill>
                <a:latin typeface="Times New Roman Cyr" panose="02020603050405020304" pitchFamily="18" charset="-52"/>
              </a:rPr>
              <a:t> </a:t>
            </a:r>
            <a:endParaRPr lang="ru-RU" sz="1400" dirty="0">
              <a:solidFill>
                <a:srgbClr val="FF0000"/>
              </a:solidFill>
              <a:latin typeface="Times New Roman Cyr" panose="02020603050405020304" pitchFamily="18" charset="-52"/>
            </a:endParaRPr>
          </a:p>
        </p:txBody>
      </p:sp>
      <p:sp>
        <p:nvSpPr>
          <p:cNvPr id="59" name="Стрелка вправо 58"/>
          <p:cNvSpPr/>
          <p:nvPr/>
        </p:nvSpPr>
        <p:spPr>
          <a:xfrm rot="5400000">
            <a:off x="2345582" y="3910090"/>
            <a:ext cx="275199" cy="40394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047430" y="147990"/>
            <a:ext cx="958917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Слайд 1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66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Скругленный прямоугольник 38"/>
          <p:cNvSpPr/>
          <p:nvPr/>
        </p:nvSpPr>
        <p:spPr>
          <a:xfrm>
            <a:off x="2689855" y="86514"/>
            <a:ext cx="3163674" cy="11503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3147118"/>
            <a:ext cx="3888432" cy="10019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ZyrjanovNV\AppData\Local\Microsoft\Windows\Temporary Internet Files\Content.IE5\UP3L49YJ\house_PNG39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58" y="86514"/>
            <a:ext cx="1943026" cy="149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 rot="5400000">
            <a:off x="1287948" y="2698020"/>
            <a:ext cx="360040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08865" y="3048966"/>
            <a:ext cx="2042270" cy="10591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4"/>
          <p:cNvSpPr txBox="1">
            <a:spLocks/>
          </p:cNvSpPr>
          <p:nvPr/>
        </p:nvSpPr>
        <p:spPr>
          <a:xfrm>
            <a:off x="4808865" y="3192983"/>
            <a:ext cx="2042271" cy="8725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900" b="1" dirty="0" smtClean="0"/>
              <a:t>ЗАСТРОЙЩИКУ </a:t>
            </a:r>
            <a:r>
              <a:rPr lang="ru-RU" sz="900" i="1" dirty="0" smtClean="0"/>
              <a:t> направляется </a:t>
            </a:r>
            <a:r>
              <a:rPr lang="ru-RU" sz="900" b="1" u="sng" dirty="0" smtClean="0">
                <a:solidFill>
                  <a:srgbClr val="FF0000"/>
                </a:solidFill>
              </a:rPr>
              <a:t>УВЕДОМЛЕНИЕ</a:t>
            </a:r>
            <a:r>
              <a:rPr lang="ru-RU" sz="900" b="1" u="sng" dirty="0">
                <a:solidFill>
                  <a:srgbClr val="FF0000"/>
                </a:solidFill>
              </a:rPr>
              <a:t> О СООТВЕТСТВИИ</a:t>
            </a:r>
            <a:r>
              <a:rPr lang="ru-RU" sz="900" b="1" dirty="0">
                <a:solidFill>
                  <a:srgbClr val="FF0000"/>
                </a:solidFill>
              </a:rPr>
              <a:t> </a:t>
            </a:r>
            <a:r>
              <a:rPr lang="ru-RU" sz="900" dirty="0" smtClean="0"/>
              <a:t>построенных </a:t>
            </a:r>
            <a:r>
              <a:rPr lang="ru-RU" sz="900" dirty="0"/>
              <a:t>или реконструированных объектов требованиям законодательства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544" y="1538584"/>
            <a:ext cx="2000848" cy="11503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7544" y="1556792"/>
            <a:ext cx="2000848" cy="1132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9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ru-RU" sz="900" dirty="0" smtClean="0"/>
          </a:p>
          <a:p>
            <a:pPr marL="0" indent="0" algn="ctr">
              <a:buNone/>
            </a:pPr>
            <a:r>
              <a:rPr lang="ru-RU" sz="1050" dirty="0"/>
              <a:t>Построенный или реконструированный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1050" b="1" dirty="0" smtClean="0">
                <a:solidFill>
                  <a:srgbClr val="FF0000"/>
                </a:solidFill>
              </a:rPr>
              <a:t>садового дома (СД)</a:t>
            </a:r>
            <a:endParaRPr lang="ru-RU" sz="1050" b="1" dirty="0">
              <a:solidFill>
                <a:srgbClr val="FF000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4427984" y="5589240"/>
            <a:ext cx="680019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71800" y="1556792"/>
            <a:ext cx="1584176" cy="11503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ъект 4"/>
          <p:cNvSpPr txBox="1">
            <a:spLocks/>
          </p:cNvSpPr>
          <p:nvPr/>
        </p:nvSpPr>
        <p:spPr>
          <a:xfrm>
            <a:off x="2807804" y="1556792"/>
            <a:ext cx="1512168" cy="11503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900" dirty="0"/>
              <a:t>Построенный или реконструированный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1000" b="1" dirty="0" smtClean="0">
                <a:solidFill>
                  <a:srgbClr val="FF0000"/>
                </a:solidFill>
              </a:rPr>
              <a:t>индивидуального жилищного строительства (ИЖС)</a:t>
            </a:r>
            <a:endParaRPr lang="ru-RU" sz="900" b="1" dirty="0" smtClean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900" dirty="0" smtClean="0"/>
              <a:t>с 04.08.2018 года</a:t>
            </a:r>
            <a:endParaRPr lang="ru-RU" sz="900" dirty="0"/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2062417" y="4223123"/>
            <a:ext cx="408010" cy="40394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954704" y="3028023"/>
            <a:ext cx="1943026" cy="10801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бъект 4"/>
          <p:cNvSpPr txBox="1">
            <a:spLocks/>
          </p:cNvSpPr>
          <p:nvPr/>
        </p:nvSpPr>
        <p:spPr>
          <a:xfrm>
            <a:off x="6954704" y="3038494"/>
            <a:ext cx="1943026" cy="1080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900" b="1" dirty="0" smtClean="0"/>
              <a:t>ЗАСТРОЙЩИКУ </a:t>
            </a:r>
            <a:r>
              <a:rPr lang="ru-RU" sz="900" i="1" dirty="0" smtClean="0"/>
              <a:t> направляется </a:t>
            </a:r>
            <a:r>
              <a:rPr lang="ru-RU" sz="900" b="1" u="sng" dirty="0" smtClean="0">
                <a:solidFill>
                  <a:srgbClr val="FF0000"/>
                </a:solidFill>
              </a:rPr>
              <a:t>УВЕДОМЛЕНИЕ </a:t>
            </a:r>
            <a:r>
              <a:rPr lang="ru-RU" sz="900" b="1" u="sng" dirty="0">
                <a:solidFill>
                  <a:srgbClr val="FF0000"/>
                </a:solidFill>
              </a:rPr>
              <a:t>О </a:t>
            </a:r>
            <a:r>
              <a:rPr lang="ru-RU" sz="900" b="1" u="sng" dirty="0" smtClean="0">
                <a:solidFill>
                  <a:srgbClr val="FF0000"/>
                </a:solidFill>
              </a:rPr>
              <a:t> НЕ СООТВЕТСТВИИ</a:t>
            </a:r>
            <a:r>
              <a:rPr lang="ru-RU" sz="900" b="1" dirty="0" smtClean="0">
                <a:solidFill>
                  <a:srgbClr val="FF0000"/>
                </a:solidFill>
              </a:rPr>
              <a:t> </a:t>
            </a:r>
            <a:r>
              <a:rPr lang="ru-RU" sz="900" dirty="0" smtClean="0"/>
              <a:t>построенных </a:t>
            </a:r>
            <a:r>
              <a:rPr lang="ru-RU" sz="900" dirty="0"/>
              <a:t>или реконструированных объектов требованиям законодательства 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108004" y="4425092"/>
            <a:ext cx="3687248" cy="22952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бъект 4"/>
          <p:cNvSpPr txBox="1">
            <a:spLocks/>
          </p:cNvSpPr>
          <p:nvPr/>
        </p:nvSpPr>
        <p:spPr>
          <a:xfrm>
            <a:off x="5108004" y="4509120"/>
            <a:ext cx="3687248" cy="2211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200" b="1" dirty="0">
                <a:solidFill>
                  <a:srgbClr val="FF0000"/>
                </a:solidFill>
              </a:rPr>
              <a:t>К уведомлению об окончании строительства прилагаются:</a:t>
            </a:r>
          </a:p>
          <a:p>
            <a:r>
              <a:rPr lang="ru-RU" sz="1200" b="1" u="sng" dirty="0"/>
              <a:t>технический план </a:t>
            </a:r>
            <a:r>
              <a:rPr lang="ru-RU" sz="1200" dirty="0"/>
              <a:t>ИЖС или </a:t>
            </a:r>
            <a:r>
              <a:rPr lang="ru-RU" sz="1200" dirty="0" smtClean="0"/>
              <a:t>СД;</a:t>
            </a:r>
            <a:endParaRPr lang="ru-RU" sz="1200" dirty="0"/>
          </a:p>
          <a:p>
            <a:pPr algn="just"/>
            <a:r>
              <a:rPr lang="ru-RU" sz="1200" dirty="0"/>
              <a:t>заключенное </a:t>
            </a:r>
            <a:r>
              <a:rPr lang="ru-RU" sz="1200" u="sng" dirty="0"/>
              <a:t>между правообладателями земельного участка </a:t>
            </a:r>
            <a:r>
              <a:rPr lang="ru-RU" sz="1200" dirty="0"/>
              <a:t>соглашение </a:t>
            </a:r>
            <a:r>
              <a:rPr lang="ru-RU" sz="1200" b="1" u="sng" dirty="0"/>
              <a:t>об определении их </a:t>
            </a:r>
            <a:r>
              <a:rPr lang="ru-RU" sz="1200" b="1" u="sng" dirty="0" smtClean="0"/>
              <a:t>долей в праве общей долевой </a:t>
            </a:r>
            <a:r>
              <a:rPr lang="ru-RU" sz="1200" b="1" u="sng" dirty="0"/>
              <a:t>собственности </a:t>
            </a:r>
            <a:r>
              <a:rPr lang="ru-RU" sz="1200" dirty="0"/>
              <a:t>на построенные ИЖС или </a:t>
            </a:r>
            <a:r>
              <a:rPr lang="ru-RU" sz="1200" dirty="0" smtClean="0"/>
              <a:t>СД в </a:t>
            </a:r>
            <a:r>
              <a:rPr lang="ru-RU" sz="1200" dirty="0"/>
              <a:t>случае, </a:t>
            </a:r>
            <a:r>
              <a:rPr lang="ru-RU" sz="1200" i="1" u="sng" dirty="0"/>
              <a:t>если земельный участок</a:t>
            </a:r>
            <a:r>
              <a:rPr lang="ru-RU" sz="1200" u="sng" dirty="0"/>
              <a:t> принадлежит </a:t>
            </a:r>
            <a:r>
              <a:rPr lang="ru-RU" sz="1200" b="1" i="1" u="sng" dirty="0"/>
              <a:t>двум и более гражданам</a:t>
            </a:r>
            <a:r>
              <a:rPr lang="ru-RU" sz="1200" b="1" i="1" dirty="0"/>
              <a:t> </a:t>
            </a:r>
            <a:r>
              <a:rPr lang="ru-RU" sz="1200" i="1" dirty="0"/>
              <a:t>на праве общей долевой</a:t>
            </a:r>
            <a:r>
              <a:rPr lang="ru-RU" sz="1200" dirty="0"/>
              <a:t> собственности </a:t>
            </a:r>
            <a:r>
              <a:rPr lang="ru-RU" sz="1200" u="sng" dirty="0"/>
              <a:t>или на праве аренды со множественностью лиц</a:t>
            </a:r>
            <a:r>
              <a:rPr lang="ru-RU" sz="1200" dirty="0"/>
              <a:t> на стороне арендатора. </a:t>
            </a:r>
            <a:endParaRPr lang="ru-RU" sz="8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66488" y="4629098"/>
            <a:ext cx="3789488" cy="19099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бъект 4"/>
          <p:cNvSpPr txBox="1">
            <a:spLocks/>
          </p:cNvSpPr>
          <p:nvPr/>
        </p:nvSpPr>
        <p:spPr>
          <a:xfrm>
            <a:off x="566488" y="5205162"/>
            <a:ext cx="3429448" cy="1333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ru-RU" sz="9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8047430" y="147990"/>
            <a:ext cx="958917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Слайд 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689854" y="86514"/>
            <a:ext cx="31636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 Cyr" panose="02020603050405020304" pitchFamily="18" charset="-52"/>
              </a:rPr>
              <a:t>Окончание строительства ИЖС и Садового </a:t>
            </a:r>
            <a:r>
              <a:rPr lang="ru-RU" b="1" dirty="0" smtClean="0">
                <a:solidFill>
                  <a:srgbClr val="FF0000"/>
                </a:solidFill>
                <a:latin typeface="Times New Roman Cyr" panose="02020603050405020304" pitchFamily="18" charset="-52"/>
              </a:rPr>
              <a:t>дома</a:t>
            </a:r>
          </a:p>
          <a:p>
            <a:pPr algn="ctr"/>
            <a:r>
              <a:rPr lang="ru-RU" dirty="0" smtClean="0"/>
              <a:t>(статья 55 </a:t>
            </a:r>
            <a:r>
              <a:rPr lang="ru-RU" dirty="0"/>
              <a:t>Градостроительного кодекса </a:t>
            </a:r>
            <a:r>
              <a:rPr lang="ru-RU" dirty="0" smtClean="0"/>
              <a:t>РФ)</a:t>
            </a:r>
            <a:endParaRPr lang="ru-RU" dirty="0">
              <a:solidFill>
                <a:srgbClr val="FF0000"/>
              </a:solidFill>
              <a:latin typeface="Times New Roman Cyr" panose="02020603050405020304" pitchFamily="18" charset="-52"/>
            </a:endParaRPr>
          </a:p>
        </p:txBody>
      </p:sp>
      <p:sp>
        <p:nvSpPr>
          <p:cNvPr id="41" name="Стрелка вправо 40"/>
          <p:cNvSpPr/>
          <p:nvPr/>
        </p:nvSpPr>
        <p:spPr>
          <a:xfrm rot="5400000">
            <a:off x="3140500" y="2698020"/>
            <a:ext cx="360040" cy="50405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67544" y="3113302"/>
            <a:ext cx="3888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Застройщик в срок не позднее 1 месяца </a:t>
            </a:r>
            <a:r>
              <a:rPr lang="ru-RU" sz="1200" b="1" dirty="0" smtClean="0"/>
              <a:t>со дня окончания</a:t>
            </a:r>
            <a:r>
              <a:rPr lang="ru-RU" sz="1200" dirty="0" smtClean="0"/>
              <a:t> строительства </a:t>
            </a:r>
            <a:r>
              <a:rPr lang="ru-RU" sz="1200" b="1" dirty="0" smtClean="0">
                <a:solidFill>
                  <a:srgbClr val="FF0000"/>
                </a:solidFill>
              </a:rPr>
              <a:t>подает</a:t>
            </a:r>
          </a:p>
          <a:p>
            <a:pPr algn="ctr"/>
            <a:r>
              <a:rPr lang="ru-RU" sz="1200" dirty="0" smtClean="0"/>
              <a:t> </a:t>
            </a:r>
            <a:r>
              <a:rPr lang="ru-RU" sz="1200" b="1" dirty="0">
                <a:solidFill>
                  <a:srgbClr val="C00000"/>
                </a:solidFill>
              </a:rPr>
              <a:t>УВЕДОМЛЕНИЕ ОБ ОКОНЧАНИИ </a:t>
            </a:r>
            <a:r>
              <a:rPr lang="ru-RU" sz="1200" b="1" dirty="0" smtClean="0">
                <a:solidFill>
                  <a:srgbClr val="C00000"/>
                </a:solidFill>
              </a:rPr>
              <a:t>СТРОИТЕЛЬСТВА</a:t>
            </a:r>
          </a:p>
          <a:p>
            <a:pPr algn="ctr"/>
            <a:r>
              <a:rPr lang="ru-RU" sz="1100" dirty="0"/>
              <a:t>(форма уведомления адрес: </a:t>
            </a:r>
            <a:r>
              <a:rPr lang="en-US" sz="1100" dirty="0">
                <a:hlinkClick r:id="rId3"/>
              </a:rPr>
              <a:t>www</a:t>
            </a:r>
            <a:r>
              <a:rPr lang="ru-RU" sz="1100" dirty="0">
                <a:hlinkClick r:id="rId3"/>
              </a:rPr>
              <a:t>.</a:t>
            </a:r>
            <a:r>
              <a:rPr lang="en-US" sz="1100" dirty="0">
                <a:hlinkClick r:id="rId3"/>
              </a:rPr>
              <a:t>n-vartovsk.ru</a:t>
            </a:r>
            <a:r>
              <a:rPr lang="ru-RU" sz="1100" dirty="0"/>
              <a:t>)</a:t>
            </a:r>
          </a:p>
          <a:p>
            <a:pPr algn="ctr"/>
            <a:r>
              <a:rPr lang="ru-RU" sz="1100" dirty="0"/>
              <a:t>Адрес управления: ул. Мусы Джалиля 14, т.24-15-69</a:t>
            </a:r>
          </a:p>
          <a:p>
            <a:pPr algn="ctr"/>
            <a:endParaRPr lang="ru-RU" sz="1200" b="1" dirty="0">
              <a:solidFill>
                <a:srgbClr val="C0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66488" y="4799252"/>
            <a:ext cx="3789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Уведомление должно </a:t>
            </a:r>
            <a:r>
              <a:rPr lang="ru-RU" sz="1200" b="1" dirty="0" smtClean="0">
                <a:solidFill>
                  <a:srgbClr val="FF0000"/>
                </a:solidFill>
              </a:rPr>
              <a:t>содержать: </a:t>
            </a:r>
            <a:endParaRPr lang="ru-RU" sz="1200" b="1" dirty="0">
              <a:solidFill>
                <a:srgbClr val="FF0000"/>
              </a:solidFill>
            </a:endParaRPr>
          </a:p>
          <a:p>
            <a:r>
              <a:rPr lang="ru-RU" sz="1200" b="1" dirty="0" smtClean="0"/>
              <a:t>-  ВСЕ </a:t>
            </a:r>
            <a:r>
              <a:rPr lang="ru-RU" sz="1200" b="1" dirty="0"/>
              <a:t>СВЕДЕНИЯ </a:t>
            </a:r>
            <a:r>
              <a:rPr lang="ru-RU" sz="1200" dirty="0"/>
              <a:t>как в уведомлении о начале строительства </a:t>
            </a:r>
          </a:p>
          <a:p>
            <a:pPr>
              <a:buFontTx/>
              <a:buChar char="-"/>
            </a:pPr>
            <a:r>
              <a:rPr lang="ru-RU" sz="1200" dirty="0" smtClean="0"/>
              <a:t>  Сведения </a:t>
            </a:r>
            <a:r>
              <a:rPr lang="ru-RU" sz="1200" dirty="0"/>
              <a:t>о параметрах построенных ИЖС или </a:t>
            </a:r>
            <a:r>
              <a:rPr lang="ru-RU" sz="1200" dirty="0" smtClean="0"/>
              <a:t>СД, </a:t>
            </a:r>
            <a:endParaRPr lang="ru-RU" sz="1200" dirty="0"/>
          </a:p>
          <a:p>
            <a:pPr>
              <a:buFontTx/>
              <a:buChar char="-"/>
            </a:pPr>
            <a:r>
              <a:rPr lang="ru-RU" sz="1200" dirty="0" smtClean="0"/>
              <a:t>  Сведения </a:t>
            </a:r>
            <a:r>
              <a:rPr lang="ru-RU" sz="1200" b="1" dirty="0">
                <a:solidFill>
                  <a:srgbClr val="FF0000"/>
                </a:solidFill>
              </a:rPr>
              <a:t>об </a:t>
            </a:r>
            <a:r>
              <a:rPr lang="ru-RU" sz="1200" b="1" u="sng" dirty="0">
                <a:solidFill>
                  <a:srgbClr val="FF0000"/>
                </a:solidFill>
              </a:rPr>
              <a:t>оплате государственной пошлины</a:t>
            </a:r>
            <a:r>
              <a:rPr lang="ru-RU" sz="1200" b="1" dirty="0"/>
              <a:t> за осуществление государственной регистрации </a:t>
            </a:r>
            <a:r>
              <a:rPr lang="ru-RU" sz="1200" dirty="0"/>
              <a:t>прав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808865" y="1340768"/>
            <a:ext cx="2042270" cy="14292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бъект 4"/>
          <p:cNvSpPr txBox="1">
            <a:spLocks/>
          </p:cNvSpPr>
          <p:nvPr/>
        </p:nvSpPr>
        <p:spPr>
          <a:xfrm>
            <a:off x="4808865" y="1340769"/>
            <a:ext cx="2042271" cy="1386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000" b="1" dirty="0">
                <a:latin typeface="Times New Roman Cyr" panose="02020603050405020304" pitchFamily="18" charset="-52"/>
              </a:rPr>
              <a:t>Управление архитектуры направляет администрации города Нижневартовска направляет в </a:t>
            </a:r>
            <a:r>
              <a:rPr lang="ru-RU" sz="1000" b="1" dirty="0" err="1">
                <a:latin typeface="Times New Roman Cyr" panose="02020603050405020304" pitchFamily="18" charset="-52"/>
              </a:rPr>
              <a:t>Росреестр</a:t>
            </a:r>
            <a:r>
              <a:rPr lang="ru-RU" sz="1000" b="1" dirty="0">
                <a:latin typeface="Times New Roman Cyr" panose="02020603050405020304" pitchFamily="18" charset="-52"/>
              </a:rPr>
              <a:t> документы в электронном виде для постановки на кадастровый учет и регистрацию права</a:t>
            </a:r>
            <a:endParaRPr lang="ru-RU" sz="1000" dirty="0">
              <a:latin typeface="Times New Roman Cyr" panose="02020603050405020304" pitchFamily="18" charset="-52"/>
            </a:endParaRPr>
          </a:p>
          <a:p>
            <a:pPr marL="0" indent="0" algn="ctr">
              <a:buNone/>
            </a:pPr>
            <a:endParaRPr lang="ru-RU" sz="1100" dirty="0">
              <a:latin typeface="Times New Roman Cyr" panose="02020603050405020304" pitchFamily="18" charset="-52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954704" y="980728"/>
            <a:ext cx="1943026" cy="17892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бъект 4"/>
          <p:cNvSpPr txBox="1">
            <a:spLocks/>
          </p:cNvSpPr>
          <p:nvPr/>
        </p:nvSpPr>
        <p:spPr>
          <a:xfrm>
            <a:off x="6954704" y="980728"/>
            <a:ext cx="1943026" cy="17997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000" b="1" dirty="0">
                <a:latin typeface="Times New Roman Cyr" panose="02020603050405020304" pitchFamily="18" charset="-52"/>
              </a:rPr>
              <a:t>Управление архитектуры направляет администрации города Нижневартовска </a:t>
            </a:r>
            <a:r>
              <a:rPr lang="ru-RU" sz="1000" b="1" dirty="0" smtClean="0">
                <a:latin typeface="Times New Roman Cyr" panose="02020603050405020304" pitchFamily="18" charset="-52"/>
              </a:rPr>
              <a:t>направляет сведения  о не соответствии в </a:t>
            </a:r>
          </a:p>
          <a:p>
            <a:pPr>
              <a:buFontTx/>
              <a:buChar char="-"/>
            </a:pPr>
            <a:r>
              <a:rPr lang="ru-RU" sz="1000" b="1" dirty="0" err="1" smtClean="0">
                <a:latin typeface="Times New Roman Cyr" panose="02020603050405020304" pitchFamily="18" charset="-52"/>
              </a:rPr>
              <a:t>Росреестр</a:t>
            </a:r>
            <a:endParaRPr lang="ru-RU" sz="1000" b="1" dirty="0" smtClean="0">
              <a:latin typeface="Times New Roman Cyr" panose="02020603050405020304" pitchFamily="18" charset="-52"/>
            </a:endParaRPr>
          </a:p>
          <a:p>
            <a:pPr>
              <a:buFontTx/>
              <a:buChar char="-"/>
            </a:pPr>
            <a:r>
              <a:rPr lang="ru-RU" sz="1000" b="1" dirty="0" err="1" smtClean="0">
                <a:latin typeface="Times New Roman Cyr" panose="02020603050405020304" pitchFamily="18" charset="-52"/>
              </a:rPr>
              <a:t>Госземконтроль</a:t>
            </a:r>
            <a:endParaRPr lang="ru-RU" sz="1000" b="1" dirty="0" smtClean="0">
              <a:latin typeface="Times New Roman Cyr" panose="02020603050405020304" pitchFamily="18" charset="-52"/>
            </a:endParaRPr>
          </a:p>
          <a:p>
            <a:pPr>
              <a:buFontTx/>
              <a:buChar char="-"/>
            </a:pPr>
            <a:r>
              <a:rPr lang="ru-RU" sz="1000" b="1" dirty="0" smtClean="0">
                <a:latin typeface="Times New Roman Cyr" panose="02020603050405020304" pitchFamily="18" charset="-52"/>
              </a:rPr>
              <a:t>Госстрой надзор</a:t>
            </a:r>
          </a:p>
          <a:p>
            <a:pPr>
              <a:buFontTx/>
              <a:buChar char="-"/>
            </a:pPr>
            <a:r>
              <a:rPr lang="ru-RU" sz="1000" b="1" dirty="0" smtClean="0">
                <a:latin typeface="Times New Roman Cyr" panose="02020603050405020304" pitchFamily="18" charset="-52"/>
              </a:rPr>
              <a:t>Муниципальный земельный контроль</a:t>
            </a:r>
            <a:endParaRPr lang="ru-RU" sz="1000" dirty="0">
              <a:latin typeface="Times New Roman Cyr" panose="02020603050405020304" pitchFamily="18" charset="-52"/>
            </a:endParaRPr>
          </a:p>
        </p:txBody>
      </p:sp>
      <p:sp>
        <p:nvSpPr>
          <p:cNvPr id="52" name="Стрелка вправо 51"/>
          <p:cNvSpPr/>
          <p:nvPr/>
        </p:nvSpPr>
        <p:spPr>
          <a:xfrm rot="16200000">
            <a:off x="5801372" y="4087321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право 52"/>
          <p:cNvSpPr/>
          <p:nvPr/>
        </p:nvSpPr>
        <p:spPr>
          <a:xfrm rot="16200000">
            <a:off x="7753006" y="4087320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право 53"/>
          <p:cNvSpPr/>
          <p:nvPr/>
        </p:nvSpPr>
        <p:spPr>
          <a:xfrm rot="16200000">
            <a:off x="5801659" y="2708270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 rot="16200000">
            <a:off x="7753293" y="2708269"/>
            <a:ext cx="232379" cy="35589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407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248</TotalTime>
  <Words>533</Words>
  <Application>Microsoft Office PowerPoint</Application>
  <PresentationFormat>Экран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 Cyr</vt:lpstr>
      <vt:lpstr>Тема Office</vt:lpstr>
      <vt:lpstr>Порядок оформления прав граждан  на объекты индивидуального жилищного строительства  или садового дома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оформления прав граждан  на объекты индивидуального жилого строительства или садового дома</dc:title>
  <dc:creator>Зырянов Николай Викторович</dc:creator>
  <cp:lastModifiedBy>Истомин Ян Павлович</cp:lastModifiedBy>
  <cp:revision>37</cp:revision>
  <cp:lastPrinted>2018-09-17T12:56:01Z</cp:lastPrinted>
  <dcterms:created xsi:type="dcterms:W3CDTF">2018-09-17T11:27:00Z</dcterms:created>
  <dcterms:modified xsi:type="dcterms:W3CDTF">2018-11-26T06:51:34Z</dcterms:modified>
</cp:coreProperties>
</file>