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3" r:id="rId1"/>
  </p:sldMasterIdLst>
  <p:notesMasterIdLst>
    <p:notesMasterId r:id="rId7"/>
  </p:notesMasterIdLst>
  <p:sldIdLst>
    <p:sldId id="582" r:id="rId2"/>
    <p:sldId id="586" r:id="rId3"/>
    <p:sldId id="585" r:id="rId4"/>
    <p:sldId id="587" r:id="rId5"/>
    <p:sldId id="588" r:id="rId6"/>
  </p:sldIdLst>
  <p:sldSz cx="10693400" cy="7561263"/>
  <p:notesSz cx="6692900" cy="9867900"/>
  <p:defaultTextStyle>
    <a:defPPr>
      <a:defRPr lang="ru-RU"/>
    </a:defPPr>
    <a:lvl1pPr marL="0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82">
          <p15:clr>
            <a:srgbClr val="A4A3A4"/>
          </p15:clr>
        </p15:guide>
        <p15:guide id="2" orient="horz" pos="1116">
          <p15:clr>
            <a:srgbClr val="A4A3A4"/>
          </p15:clr>
        </p15:guide>
        <p15:guide id="3" orient="horz" pos="348">
          <p15:clr>
            <a:srgbClr val="A4A3A4"/>
          </p15:clr>
        </p15:guide>
        <p15:guide id="4" orient="horz" pos="4470">
          <p15:clr>
            <a:srgbClr val="A4A3A4"/>
          </p15:clr>
        </p15:guide>
        <p15:guide id="5" pos="3368">
          <p15:clr>
            <a:srgbClr val="A4A3A4"/>
          </p15:clr>
        </p15:guide>
        <p15:guide id="6" pos="828">
          <p15:clr>
            <a:srgbClr val="A4A3A4"/>
          </p15:clr>
        </p15:guide>
        <p15:guide id="7" pos="1824">
          <p15:clr>
            <a:srgbClr val="A4A3A4"/>
          </p15:clr>
        </p15:guide>
        <p15:guide id="8" pos="6011">
          <p15:clr>
            <a:srgbClr val="A4A3A4"/>
          </p15:clr>
        </p15:guide>
        <p15:guide id="9" pos="6457">
          <p15:clr>
            <a:srgbClr val="A4A3A4"/>
          </p15:clr>
        </p15:guide>
        <p15:guide id="10" pos="60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 userDrawn="1">
          <p15:clr>
            <a:srgbClr val="A4A3A4"/>
          </p15:clr>
        </p15:guide>
        <p15:guide id="2" pos="2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4BF"/>
    <a:srgbClr val="C0CBCE"/>
    <a:srgbClr val="376092"/>
    <a:srgbClr val="D0D8E8"/>
    <a:srgbClr val="4F81BD"/>
    <a:srgbClr val="035DC9"/>
    <a:srgbClr val="E4CECE"/>
    <a:srgbClr val="0072BD"/>
    <a:srgbClr val="338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37" autoAdjust="0"/>
    <p:restoredTop sz="94775" autoAdjust="0"/>
  </p:normalViewPr>
  <p:slideViewPr>
    <p:cSldViewPr showGuides="1">
      <p:cViewPr>
        <p:scale>
          <a:sx n="107" d="100"/>
          <a:sy n="107" d="100"/>
        </p:scale>
        <p:origin x="-1380" y="-36"/>
      </p:cViewPr>
      <p:guideLst>
        <p:guide orient="horz" pos="2382"/>
        <p:guide orient="horz" pos="1116"/>
        <p:guide orient="horz" pos="348"/>
        <p:guide orient="horz" pos="4470"/>
        <p:guide pos="3368"/>
        <p:guide pos="828"/>
        <p:guide pos="1824"/>
        <p:guide pos="6011"/>
        <p:guide pos="6457"/>
        <p:guide pos="606"/>
      </p:guideLst>
    </p:cSldViewPr>
  </p:slideViewPr>
  <p:outlineViewPr>
    <p:cViewPr>
      <p:scale>
        <a:sx n="33" d="100"/>
        <a:sy n="33" d="100"/>
      </p:scale>
      <p:origin x="0" y="132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932" y="-96"/>
      </p:cViewPr>
      <p:guideLst>
        <p:guide orient="horz" pos="3108"/>
        <p:guide pos="2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1" y="16"/>
            <a:ext cx="2900258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91105" y="16"/>
            <a:ext cx="2900258" cy="493395"/>
          </a:xfrm>
          <a:prstGeom prst="rect">
            <a:avLst/>
          </a:prstGeom>
        </p:spPr>
        <p:txBody>
          <a:bodyPr vert="horz" lIns="91188" tIns="45594" rIns="91188" bIns="45594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13.03.2017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741363"/>
            <a:ext cx="5235575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88" tIns="45594" rIns="91188" bIns="45594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9292" y="4687270"/>
            <a:ext cx="5354320" cy="4440555"/>
          </a:xfrm>
          <a:prstGeom prst="rect">
            <a:avLst/>
          </a:prstGeom>
        </p:spPr>
        <p:txBody>
          <a:bodyPr vert="horz" lIns="91188" tIns="45594" rIns="91188" bIns="4559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1" y="9372808"/>
            <a:ext cx="2900258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91105" y="9372808"/>
            <a:ext cx="2900258" cy="493395"/>
          </a:xfrm>
          <a:prstGeom prst="rect">
            <a:avLst/>
          </a:prstGeom>
        </p:spPr>
        <p:txBody>
          <a:bodyPr vert="horz" lIns="91188" tIns="45594" rIns="91188" bIns="45594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256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34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68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032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376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719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064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408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751" algn="l" defTabSz="104268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438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065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Projects\Текущие\Проектная\FNS_2012\_БРЭНДБУК\out\PPT\3_1_present-01.jp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8" y="1574"/>
            <a:ext cx="10691812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02005" y="3708625"/>
            <a:ext cx="9089390" cy="1620771"/>
          </a:xfrm>
        </p:spPr>
        <p:txBody>
          <a:bodyPr>
            <a:normAutofit/>
          </a:bodyPr>
          <a:lstStyle>
            <a:lvl1pPr>
              <a:defRPr sz="57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 smtClean="0"/>
              <a:t>НАЗВАНИЕ ПРЕЗЕНТАЦИИ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604010" y="5364807"/>
            <a:ext cx="7485380" cy="1932323"/>
          </a:xfrm>
        </p:spPr>
        <p:txBody>
          <a:bodyPr>
            <a:normAutofit/>
          </a:bodyPr>
          <a:lstStyle>
            <a:lvl1pPr marL="0" indent="0" algn="ctr">
              <a:buNone/>
              <a:defRPr sz="3200" b="0">
                <a:solidFill>
                  <a:schemeClr val="bg1"/>
                </a:solidFill>
                <a:latin typeface="+mj-lt"/>
              </a:defRPr>
            </a:lvl1pPr>
            <a:lvl2pPr marL="521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6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3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6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49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07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22.12.2012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0503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344" indent="0">
              <a:buNone/>
              <a:defRPr sz="3200"/>
            </a:lvl2pPr>
            <a:lvl3pPr marL="1042688" indent="0">
              <a:buNone/>
              <a:defRPr sz="2700"/>
            </a:lvl3pPr>
            <a:lvl4pPr marL="1564032" indent="0">
              <a:buNone/>
              <a:defRPr sz="2300"/>
            </a:lvl4pPr>
            <a:lvl5pPr marL="2085376" indent="0">
              <a:buNone/>
              <a:defRPr sz="2300"/>
            </a:lvl5pPr>
            <a:lvl6pPr marL="2606719" indent="0">
              <a:buNone/>
              <a:defRPr sz="2300"/>
            </a:lvl6pPr>
            <a:lvl7pPr marL="3128064" indent="0">
              <a:buNone/>
              <a:defRPr sz="2300"/>
            </a:lvl7pPr>
            <a:lvl8pPr marL="3649408" indent="0">
              <a:buNone/>
              <a:defRPr sz="2300"/>
            </a:lvl8pPr>
            <a:lvl9pPr marL="4170751" indent="0">
              <a:buNone/>
              <a:defRPr sz="23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38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185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214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0235" indent="3175">
              <a:defRPr>
                <a:latin typeface="+mj-lt"/>
              </a:defRPr>
            </a:lvl2pPr>
            <a:lvl3pPr marL="628428" indent="-260258">
              <a:tabLst/>
              <a:defRPr>
                <a:latin typeface="+mj-lt"/>
              </a:defRPr>
            </a:lvl3pPr>
            <a:lvl4pPr marL="0" indent="360235">
              <a:lnSpc>
                <a:spcPts val="1800"/>
              </a:lnSpc>
              <a:spcBef>
                <a:spcPts val="400"/>
              </a:spcBef>
              <a:defRPr>
                <a:latin typeface="+mj-lt"/>
              </a:defRPr>
            </a:lvl4pPr>
            <a:lvl5pPr>
              <a:lnSpc>
                <a:spcPts val="1800"/>
              </a:lnSpc>
              <a:spcBef>
                <a:spcPts val="400"/>
              </a:spcBef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930876" y="5652841"/>
            <a:ext cx="1080120" cy="415498"/>
          </a:xfrm>
          <a:prstGeom prst="rect">
            <a:avLst/>
          </a:prstGeom>
          <a:noFill/>
        </p:spPr>
        <p:txBody>
          <a:bodyPr wrap="square" lIns="91408" tIns="45704" rIns="91408" bIns="45704" rtlCol="0">
            <a:no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962026" y="552454"/>
            <a:ext cx="858043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16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A4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520"/>
            <a:ext cx="10691813" cy="755863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62028" y="1771652"/>
            <a:ext cx="8561139" cy="5324475"/>
          </a:xfrm>
        </p:spPr>
        <p:txBody>
          <a:bodyPr/>
          <a:lstStyle>
            <a:lvl1pPr marL="363410" indent="0">
              <a:buFontTx/>
              <a:buNone/>
              <a:defRPr b="1">
                <a:latin typeface="+mj-lt"/>
              </a:defRPr>
            </a:lvl1pPr>
            <a:lvl2pPr marL="363410" indent="0">
              <a:defRPr>
                <a:latin typeface="+mj-lt"/>
              </a:defRPr>
            </a:lvl2pPr>
            <a:lvl3pPr marL="628428" indent="-260258">
              <a:defRPr>
                <a:latin typeface="+mj-lt"/>
              </a:defRPr>
            </a:lvl3pPr>
            <a:lvl4pPr marL="0" indent="360235">
              <a:defRPr>
                <a:latin typeface="+mj-lt"/>
              </a:defRPr>
            </a:lvl4pPr>
            <a:lvl5pPr marL="1434593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961197" y="552454"/>
            <a:ext cx="8581268" cy="1219199"/>
          </a:xfrm>
        </p:spPr>
        <p:txBody>
          <a:bodyPr/>
          <a:lstStyle>
            <a:lvl1pPr marL="0" marR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5400"/>
            </a:lvl1pPr>
          </a:lstStyle>
          <a:p>
            <a:pPr marL="0" marR="0" lvl="0" indent="0" defTabSz="1042688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0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2" y="2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8" y="1116335"/>
            <a:ext cx="8561139" cy="223224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8" y="3781425"/>
            <a:ext cx="8561139" cy="3314700"/>
          </a:xfrm>
        </p:spPr>
        <p:txBody>
          <a:bodyPr anchor="t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3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6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0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37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67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0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49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07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21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8580438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62026" y="1771650"/>
            <a:ext cx="4234282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9960" y="1771650"/>
            <a:ext cx="4262505" cy="517733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25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0"/>
            <a:ext cx="9196705" cy="12192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027" y="1771650"/>
            <a:ext cx="4297419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62027" y="2397901"/>
            <a:ext cx="4297419" cy="469822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46703" y="1771650"/>
            <a:ext cx="4195762" cy="62625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344" indent="0">
              <a:buNone/>
              <a:defRPr sz="2300" b="1"/>
            </a:lvl2pPr>
            <a:lvl3pPr marL="1042688" indent="0">
              <a:buNone/>
              <a:defRPr sz="2100" b="1"/>
            </a:lvl3pPr>
            <a:lvl4pPr marL="1564032" indent="0">
              <a:buNone/>
              <a:defRPr sz="1800" b="1"/>
            </a:lvl4pPr>
            <a:lvl5pPr marL="2085376" indent="0">
              <a:buNone/>
              <a:defRPr sz="1800" b="1"/>
            </a:lvl5pPr>
            <a:lvl6pPr marL="2606719" indent="0">
              <a:buNone/>
              <a:defRPr sz="1800" b="1"/>
            </a:lvl6pPr>
            <a:lvl7pPr marL="3128064" indent="0">
              <a:buNone/>
              <a:defRPr sz="1800" b="1"/>
            </a:lvl7pPr>
            <a:lvl8pPr marL="3649408" indent="0">
              <a:buNone/>
              <a:defRPr sz="1800" b="1"/>
            </a:lvl8pPr>
            <a:lvl9pPr marL="4170751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46703" y="2412479"/>
            <a:ext cx="4195762" cy="468364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6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Z:\Projects\Текущие\Проектная\FNS_2012\_БРЭНДБУК\out\PPT\3_1_present_A4-03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589" y="2110"/>
            <a:ext cx="10691813" cy="755863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026" y="552451"/>
            <a:ext cx="9196705" cy="121920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17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578975" y="6474804"/>
            <a:ext cx="663576" cy="720080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defRPr sz="2700" i="0">
                <a:solidFill>
                  <a:schemeClr val="bg1"/>
                </a:solidFill>
                <a:latin typeface="+mj-lt"/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9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3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3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344" indent="0">
              <a:buNone/>
              <a:defRPr sz="1400"/>
            </a:lvl2pPr>
            <a:lvl3pPr marL="1042688" indent="0">
              <a:buNone/>
              <a:defRPr sz="1100"/>
            </a:lvl3pPr>
            <a:lvl4pPr marL="1564032" indent="0">
              <a:buNone/>
              <a:defRPr sz="1000"/>
            </a:lvl4pPr>
            <a:lvl5pPr marL="2085376" indent="0">
              <a:buNone/>
              <a:defRPr sz="1000"/>
            </a:lvl5pPr>
            <a:lvl6pPr marL="2606719" indent="0">
              <a:buNone/>
              <a:defRPr sz="1000"/>
            </a:lvl6pPr>
            <a:lvl7pPr marL="3128064" indent="0">
              <a:buNone/>
              <a:defRPr sz="1000"/>
            </a:lvl7pPr>
            <a:lvl8pPr marL="3649408" indent="0">
              <a:buNone/>
              <a:defRPr sz="1000"/>
            </a:lvl8pPr>
            <a:lvl9pPr marL="417075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789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214" y="540273"/>
            <a:ext cx="8588251" cy="122413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4214" y="1764295"/>
            <a:ext cx="8588251" cy="5331830"/>
          </a:xfrm>
          <a:prstGeom prst="rect">
            <a:avLst/>
          </a:prstGeom>
        </p:spPr>
        <p:txBody>
          <a:bodyPr vert="horz" lIns="104269" tIns="52135" rIns="104269" bIns="52135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1" y="7008173"/>
            <a:ext cx="2495127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81" y="7008173"/>
            <a:ext cx="3386243" cy="402567"/>
          </a:xfrm>
          <a:prstGeom prst="rect">
            <a:avLst/>
          </a:prstGeom>
        </p:spPr>
        <p:txBody>
          <a:bodyPr vert="horz" lIns="104269" tIns="52135" rIns="104269" bIns="521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734552" y="6660951"/>
            <a:ext cx="724718" cy="696626"/>
          </a:xfrm>
          <a:prstGeom prst="rect">
            <a:avLst/>
          </a:prstGeom>
        </p:spPr>
        <p:txBody>
          <a:bodyPr vert="horz" lIns="104269" tIns="52135" rIns="104269" bIns="52135" rtlCol="0" anchor="ctr">
            <a:normAutofit/>
          </a:bodyPr>
          <a:lstStyle>
            <a:lvl1pPr algn="ctr">
              <a:lnSpc>
                <a:spcPts val="2400"/>
              </a:lnSpc>
              <a:defRPr sz="2700">
                <a:solidFill>
                  <a:schemeClr val="bg1"/>
                </a:solidFill>
              </a:defRPr>
            </a:lvl1pPr>
          </a:lstStyle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93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l" defTabSz="1042688" rtl="0" eaLnBrk="1" latinLnBrk="0" hangingPunct="1">
        <a:lnSpc>
          <a:spcPts val="5198"/>
        </a:lnSpc>
        <a:spcBef>
          <a:spcPct val="0"/>
        </a:spcBef>
        <a:buNone/>
        <a:defRPr sz="42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363410" indent="0" algn="l" defTabSz="1042688" rtl="0" eaLnBrk="1" latinLnBrk="0" hangingPunct="1">
        <a:spcBef>
          <a:spcPct val="20000"/>
        </a:spcBef>
        <a:buFont typeface="+mj-lt"/>
        <a:buNone/>
        <a:defRPr sz="37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363410" indent="0" algn="l" defTabSz="1042688" rtl="0" eaLnBrk="1" latinLnBrk="0" hangingPunct="1">
        <a:spcBef>
          <a:spcPct val="20000"/>
        </a:spcBef>
        <a:buFont typeface="Arial" pitchFamily="34" charset="0"/>
        <a:buNone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712537" indent="-260258" algn="l" defTabSz="1042688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360235" algn="just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434593" indent="0" algn="l" defTabSz="1042688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867392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735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080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424" indent="-260672" algn="l" defTabSz="1042688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4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8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032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376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719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064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408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751" algn="l" defTabSz="104268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156" y="468263"/>
            <a:ext cx="9577064" cy="1224136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Памятка  для плательщиков страховых взносом по администрированию налоговыми органами страховых взносов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2164" y="2052439"/>
            <a:ext cx="9505056" cy="403244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Уважаемые плательщики страховых взносов!</a:t>
            </a:r>
          </a:p>
          <a:p>
            <a:pPr algn="ctr">
              <a:lnSpc>
                <a:spcPct val="150000"/>
              </a:lnSpc>
            </a:pPr>
            <a:r>
              <a:rPr lang="ru-RU" sz="5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Напоминаем!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01.01.2017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уплата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 на обязательное пенсионное и медицинское страхование, взносов на случай временной нетрудоспособности и в связи с материнством </a:t>
            </a:r>
            <a:r>
              <a:rPr lang="ru-RU" sz="5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регулирует </a:t>
            </a:r>
            <a:r>
              <a:rPr lang="ru-RU" sz="5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гл. 34 НК РФ.</a:t>
            </a:r>
          </a:p>
          <a:p>
            <a:pPr algn="ctr">
              <a:lnSpc>
                <a:spcPct val="150000"/>
              </a:lnSpc>
            </a:pP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ФНС </a:t>
            </a:r>
            <a:r>
              <a:rPr lang="ru-RU" sz="5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направляет </a:t>
            </a: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Вам </a:t>
            </a:r>
            <a:r>
              <a:rPr lang="ru-RU" sz="5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дополнительный информационный </a:t>
            </a:r>
            <a:r>
              <a:rPr lang="ru-RU" sz="5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материал для использования в работе.</a:t>
            </a:r>
          </a:p>
          <a:p>
            <a:pPr algn="ctr">
              <a:lnSpc>
                <a:spcPct val="150000"/>
              </a:lnSpc>
            </a:pPr>
            <a:endParaRPr lang="ru-RU" sz="5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>
                <a:solidFill>
                  <a:prstClr val="white"/>
                </a:solidFill>
              </a:rPr>
              <a:pPr/>
              <a:t>1</a:t>
            </a:fld>
            <a:endParaRPr lang="ru-R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8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108224"/>
            <a:ext cx="6624736" cy="64807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Уплата страховых взносов 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94172" y="1260351"/>
            <a:ext cx="9649071" cy="41764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января 2017 года уплата страховых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взносов, в том числе за расчетные периоды, истекшие до 1 января 2017 года,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должна производиться на КБК,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закрепленных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ФНС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 приказом Минфина России от 07.12.2016 №230н «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внесении изменений в Указания о порядке применения бюджетной классификации Российской Федерации, утвержденной приказом Минфина России от 01 июля 2013г. № 65н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Сопоставительная таблица по КБК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размещена на сайте ФНС России 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(https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</a:t>
            </a:r>
            <a:r>
              <a:rPr lang="ru-RU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service.nalog.ru)</a:t>
            </a:r>
            <a:endParaRPr lang="ru-RU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2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1746300" y="108224"/>
            <a:ext cx="6624736" cy="648071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платежных поручений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0117" y="612279"/>
            <a:ext cx="10369154" cy="69489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10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заполнении платежных поручений необходимо обратить внимание:</a:t>
            </a:r>
            <a:endParaRPr lang="ru-RU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«ИНН» и «КПП» получателя средств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значение «ИНН» и «КПП»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соответствующего налогового органа, осуществляющего администрирование платежа;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«Получатель»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сокращенное наименование органа Федерального Казначейства и в скобках – сокращенное наименование налогового органа, осуществляющего администрирование платежа;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 бюджетной классификации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значение КБК, состоящее из 20 знаков (цифр), первые три знака, должны принимать значение «182» - Федеральная налоговая служба;</a:t>
            </a:r>
          </a:p>
          <a:p>
            <a:pPr algn="just"/>
            <a:endParaRPr lang="ru-RU" sz="1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«Статус плательщика»-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поле 101 платежного поручения 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указывается </a:t>
            </a:r>
            <a:r>
              <a:rPr lang="ru-RU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одно из следующих значений статуса</a:t>
            </a:r>
            <a:r>
              <a:rPr lang="ru-RU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88900" indent="176213" algn="just"/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«01»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юридическое 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«09» - 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индивидуальный предприниматель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«10» </a:t>
            </a:r>
            <a:r>
              <a:rPr lang="ru-RU" sz="1700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нотариус, занимающийся частной практикой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«11» 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</a:t>
            </a:r>
            <a:r>
              <a:rPr lang="ru-RU" sz="1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адвокат, учредивший адвокатский кабинет;</a:t>
            </a:r>
          </a:p>
          <a:p>
            <a:pPr marL="88900" indent="176213" algn="just"/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«12» 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глава крестьянского (фермерского) хозяйства;</a:t>
            </a:r>
          </a:p>
          <a:p>
            <a:pPr marL="88900" indent="176213" algn="just"/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«13»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налогоплательщик (плательщик сборов, за совершение налоговыми органами юридически значимых действий, страховых взносов и иных платежей, администрируемых налоговыми органами) </a:t>
            </a:r>
            <a:r>
              <a:rPr lang="ru-RU" sz="1700" b="1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физическое </a:t>
            </a:r>
            <a:r>
              <a:rPr lang="ru-RU" sz="1700" b="1" dirty="0" smtClean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лицо.</a:t>
            </a:r>
          </a:p>
          <a:p>
            <a:pPr marL="265113"/>
            <a:endParaRPr lang="ru-RU" sz="1700" b="1" dirty="0">
              <a:solidFill>
                <a:srgbClr val="00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5113"/>
            <a:r>
              <a:rPr lang="ru-RU" sz="1800" dirty="0">
                <a:solidFill>
                  <a:srgbClr val="00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9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292" y="108223"/>
            <a:ext cx="7860358" cy="64807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отчетности по страховых взносам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148" y="972319"/>
            <a:ext cx="10009112" cy="6264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Расчеты по начисленным и уплаченным страховым взносам, а также расчеты по начисленным и уплаченным взносам на дополнительное социальное обеспечение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расчетный период 2016 год и уточненные расчеты за периоды 2010-2016 гг.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плательщики страховых 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представляют в территориальные органы ПФР и ФСС России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формам и форматам, действующим в соответствующий расчетный период.</a:t>
            </a:r>
          </a:p>
          <a:p>
            <a:pPr algn="just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Расчеты по страховым взносам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отчетные (расчетные) периоды, начиная с отчетности за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квартал 2017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года,</a:t>
            </a:r>
            <a:r>
              <a:rPr lang="ru-RU" sz="20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представляются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плательщиками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страховых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налоговые органы по месту учета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 и формату, утвержденным приказом ФНС России от 10.10.2016 № ММВ-7-11/551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Зарегистрировано в Минюсте России 26.10.2016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№ 44141).</a:t>
            </a:r>
          </a:p>
          <a:p>
            <a:pPr algn="just"/>
            <a:endParaRPr lang="ru-RU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 по начисленным и уплаченным страховым взносам на обязательное страхование от несчастных случаев на производстве и профессиональных заболеваний, а также по расходам на выплату страхового обеспечения </a:t>
            </a:r>
            <a:r>
              <a:rPr lang="ru-RU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форме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4-ФСС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представляется плательщиками страховых взносов </a:t>
            </a:r>
            <a:r>
              <a:rPr lang="ru-RU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территориальные органы ФСС России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начиная с отчетности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1 квартал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года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1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2164" y="167681"/>
            <a:ext cx="9721080" cy="1380702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ление справок о состоянии расчетов и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актов совместной сверки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расчетов </a:t>
            </a:r>
            <a:r>
              <a:rPr lang="ru-RU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налогам, сборам, страховым взносам, пеням, штрафам, </a:t>
            </a: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процентам.</a:t>
            </a:r>
            <a:endParaRPr lang="ru-RU" sz="24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8148" y="900311"/>
            <a:ext cx="10009112" cy="60486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2164" y="2016435"/>
            <a:ext cx="9649072" cy="43564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ФНС России от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16.12.2016 №ММВ-7-17/685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«Об утверждении формы Акта совместной сверки расчетов по налогам, сборам, страховым взносам, пеням, штрафам, процентам» (зарегистрировано в Минюсте России 13.01.2017 № 45194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сайте ФНС </a:t>
            </a:r>
            <a:r>
              <a:rPr lang="ru-RU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России.</a:t>
            </a:r>
          </a:p>
          <a:p>
            <a:endParaRPr lang="ru-RU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ФНС России от 28.12.2016 № ММВ-7-17/722@ «Об утверждении форм справок о состоянии расчетов по налогам, сборам, страховым взносам, пеням, штрафам, процентам, порядка их заполнения и форматов представления справок в электронной форме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(зарегистрирован </a:t>
            </a:r>
            <a:r>
              <a:rPr 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Минюсте России (зарегистрировано в Минюсте России 25.01.2017 за № 45396</a:t>
            </a:r>
            <a:r>
              <a:rPr lang="ru-RU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размещен на сайте ФНС России. </a:t>
            </a:r>
            <a:endParaRPr lang="ru-RU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2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69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_FNS2012_A4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Present_FNS2012_A4</Template>
  <TotalTime>22439</TotalTime>
  <Words>708</Words>
  <Application>Microsoft Office PowerPoint</Application>
  <PresentationFormat>Произвольный</PresentationFormat>
  <Paragraphs>49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1_Present_FNS2012_A4</vt:lpstr>
      <vt:lpstr>Памятка  для плательщиков страховых взносом по администрированию налоговыми органами страховых взносов</vt:lpstr>
      <vt:lpstr>Уплата страховых взносов </vt:lpstr>
      <vt:lpstr>Оформление платежных поручений</vt:lpstr>
      <vt:lpstr>Представление отчетности по страховых взносам</vt:lpstr>
      <vt:lpstr>Представление справок о состоянии расчетов и актов совместной сверки расчетов по налогам, сборам, страховым взносам, пеням, штрафам, процентам.</vt:lpstr>
    </vt:vector>
  </TitlesOfParts>
  <Company>Kraftway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Полукарова Оксана Сергеевна</cp:lastModifiedBy>
  <cp:revision>1826</cp:revision>
  <cp:lastPrinted>2017-02-15T08:34:02Z</cp:lastPrinted>
  <dcterms:created xsi:type="dcterms:W3CDTF">2013-04-18T07:19:29Z</dcterms:created>
  <dcterms:modified xsi:type="dcterms:W3CDTF">2017-03-13T04:43:17Z</dcterms:modified>
</cp:coreProperties>
</file>