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30" r:id="rId3"/>
    <p:sldId id="331" r:id="rId4"/>
    <p:sldId id="294" r:id="rId5"/>
    <p:sldId id="313" r:id="rId6"/>
    <p:sldId id="316" r:id="rId7"/>
    <p:sldId id="327" r:id="rId8"/>
    <p:sldId id="328" r:id="rId9"/>
    <p:sldId id="329" r:id="rId10"/>
    <p:sldId id="320" r:id="rId11"/>
    <p:sldId id="321" r:id="rId12"/>
    <p:sldId id="322" r:id="rId13"/>
    <p:sldId id="323" r:id="rId14"/>
    <p:sldId id="314" r:id="rId15"/>
    <p:sldId id="324" r:id="rId16"/>
  </p:sldIdLst>
  <p:sldSz cx="12801600" cy="9601200" type="A3"/>
  <p:notesSz cx="6797675" cy="9928225"/>
  <p:defaultTextStyle>
    <a:defPPr>
      <a:defRPr lang="ru-RU"/>
    </a:defPPr>
    <a:lvl1pPr algn="l" defTabSz="12763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35000" indent="1588" algn="l" defTabSz="12763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76350" indent="1588" algn="l" defTabSz="12763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16113" indent="1588" algn="l" defTabSz="12763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555875" indent="1588" algn="l" defTabSz="12763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8">
          <p15:clr>
            <a:srgbClr val="A4A3A4"/>
          </p15:clr>
        </p15:guide>
        <p15:guide id="2" orient="horz" pos="5836">
          <p15:clr>
            <a:srgbClr val="A4A3A4"/>
          </p15:clr>
        </p15:guide>
        <p15:guide id="3" pos="7797">
          <p15:clr>
            <a:srgbClr val="A4A3A4"/>
          </p15:clr>
        </p15:guide>
        <p15:guide id="4" pos="2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323E3"/>
    <a:srgbClr val="FFCC00"/>
    <a:srgbClr val="00FF00"/>
    <a:srgbClr val="9966FF"/>
    <a:srgbClr val="993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95" autoAdjust="0"/>
    <p:restoredTop sz="98474" autoAdjust="0"/>
  </p:normalViewPr>
  <p:slideViewPr>
    <p:cSldViewPr>
      <p:cViewPr varScale="1">
        <p:scale>
          <a:sx n="81" d="100"/>
          <a:sy n="81" d="100"/>
        </p:scale>
        <p:origin x="2142" y="78"/>
      </p:cViewPr>
      <p:guideLst>
        <p:guide orient="horz" pos="1028"/>
        <p:guide orient="horz" pos="5836"/>
        <p:guide pos="7797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257BB90-F03E-487D-B45F-DC29873B4614}" type="datetimeFigureOut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75E6F2C-ECA2-4BDE-AF50-86A2920B00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138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5000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76350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16113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55875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99631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559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485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411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7046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8812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68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7046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8812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64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7046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8812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566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7046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8812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996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9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75FAD-7892-409C-8313-69DFF9ECE2F7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4B8C-71E5-4597-B0F0-05F744FE9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3D7AD-17A3-4FBA-B93A-8D7E455C1394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9218D-C258-4BAC-A1CF-9BFD5FA44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7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7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9A007-EC54-404D-9F18-F1F2A2CBC017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8D0A7-307E-4AA5-990D-616C8B8F2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39763" y="384176"/>
            <a:ext cx="11522076" cy="8193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86253-48F7-4898-B683-2A095988AD22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3503-63BE-4157-BE3D-F0390699B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39" y="2982915"/>
            <a:ext cx="10880724" cy="20573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876" y="5440363"/>
            <a:ext cx="8959850" cy="2454276"/>
          </a:xfrm>
        </p:spPr>
        <p:txBody>
          <a:bodyPr/>
          <a:lstStyle>
            <a:lvl1pPr marL="0" indent="0" algn="ctr">
              <a:buNone/>
              <a:defRPr/>
            </a:lvl1pPr>
            <a:lvl2pPr marL="457090" indent="0" algn="ctr">
              <a:buNone/>
              <a:defRPr/>
            </a:lvl2pPr>
            <a:lvl3pPr marL="914180" indent="0" algn="ctr">
              <a:buNone/>
              <a:defRPr/>
            </a:lvl3pPr>
            <a:lvl4pPr marL="1371272" indent="0" algn="ctr">
              <a:buNone/>
              <a:defRPr/>
            </a:lvl4pPr>
            <a:lvl5pPr marL="1828362" indent="0" algn="ctr">
              <a:buNone/>
              <a:defRPr/>
            </a:lvl5pPr>
            <a:lvl6pPr marL="2285451" indent="0" algn="ctr">
              <a:buNone/>
              <a:defRPr/>
            </a:lvl6pPr>
            <a:lvl7pPr marL="2742541" indent="0" algn="ctr">
              <a:buNone/>
              <a:defRPr/>
            </a:lvl7pPr>
            <a:lvl8pPr marL="3199631" indent="0" algn="ctr">
              <a:buNone/>
              <a:defRPr/>
            </a:lvl8pPr>
            <a:lvl9pPr marL="365672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71C307-43E8-444D-A555-2F73C3267D9C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84F7598-C04E-4CF5-92B6-0258BDACB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D2C0C6-1D70-48AF-80E8-4D725BA055AE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F812FC0-DF6C-4C2F-9561-AE318A0DF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7"/>
            <a:ext cx="10880724" cy="19081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4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500"/>
            </a:lvl3pPr>
            <a:lvl4pPr marL="1371272" indent="0">
              <a:buNone/>
              <a:defRPr sz="1400"/>
            </a:lvl4pPr>
            <a:lvl5pPr marL="1828362" indent="0">
              <a:buNone/>
              <a:defRPr sz="1400"/>
            </a:lvl5pPr>
            <a:lvl6pPr marL="2285451" indent="0">
              <a:buNone/>
              <a:defRPr sz="1400"/>
            </a:lvl6pPr>
            <a:lvl7pPr marL="2742541" indent="0">
              <a:buNone/>
              <a:defRPr sz="1400"/>
            </a:lvl7pPr>
            <a:lvl8pPr marL="3199631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6EAFB9-E02B-4C30-90D0-38A687F82616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A686062-4094-46A8-830B-9FC4CBED8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765" y="2239964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77001" y="2239964"/>
            <a:ext cx="5684839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DFBAA0-121D-48C9-A214-B28B89C90EE0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634E621-EEEA-499C-8C91-DD97BF88A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4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2" indent="0">
              <a:buNone/>
              <a:defRPr sz="1500" b="1"/>
            </a:lvl4pPr>
            <a:lvl5pPr marL="1828362" indent="0">
              <a:buNone/>
              <a:defRPr sz="1500" b="1"/>
            </a:lvl5pPr>
            <a:lvl6pPr marL="2285451" indent="0">
              <a:buNone/>
              <a:defRPr sz="1500" b="1"/>
            </a:lvl6pPr>
            <a:lvl7pPr marL="2742541" indent="0">
              <a:buNone/>
              <a:defRPr sz="1500" b="1"/>
            </a:lvl7pPr>
            <a:lvl8pPr marL="3199631" indent="0">
              <a:buNone/>
              <a:defRPr sz="1500" b="1"/>
            </a:lvl8pPr>
            <a:lvl9pPr marL="365672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764" y="3044827"/>
            <a:ext cx="5656262" cy="553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2" indent="0">
              <a:buNone/>
              <a:defRPr sz="1500" b="1"/>
            </a:lvl4pPr>
            <a:lvl5pPr marL="1828362" indent="0">
              <a:buNone/>
              <a:defRPr sz="1500" b="1"/>
            </a:lvl5pPr>
            <a:lvl6pPr marL="2285451" indent="0">
              <a:buNone/>
              <a:defRPr sz="1500" b="1"/>
            </a:lvl6pPr>
            <a:lvl7pPr marL="2742541" indent="0">
              <a:buNone/>
              <a:defRPr sz="1500" b="1"/>
            </a:lvl7pPr>
            <a:lvl8pPr marL="3199631" indent="0">
              <a:buNone/>
              <a:defRPr sz="1500" b="1"/>
            </a:lvl8pPr>
            <a:lvl9pPr marL="365672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2400" y="3044827"/>
            <a:ext cx="5659438" cy="553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B51C837-6A85-4145-B0C3-73BF8065FFAB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17128B-65D6-4A8A-833D-3A5AAA314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22E986A-6A78-4EAA-B940-ACD6BCF0692C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69280B-4DFA-48EC-9780-B1E6B1412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E0BB71-4D56-4682-8039-7D40B1ECA63B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2E3F2D7-C6C1-40B0-8365-E3ED37358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DFA7-A78D-4969-B1AA-9A7F8218B188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3141-165D-407F-85AE-2E4FC0656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5" y="382589"/>
            <a:ext cx="4211637" cy="16271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388" y="382591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5" y="2009776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300"/>
            </a:lvl2pPr>
            <a:lvl3pPr marL="914180" indent="0">
              <a:buNone/>
              <a:defRPr sz="1000"/>
            </a:lvl3pPr>
            <a:lvl4pPr marL="1371272" indent="0">
              <a:buNone/>
              <a:defRPr sz="800"/>
            </a:lvl4pPr>
            <a:lvl5pPr marL="1828362" indent="0">
              <a:buNone/>
              <a:defRPr sz="800"/>
            </a:lvl5pPr>
            <a:lvl6pPr marL="2285451" indent="0">
              <a:buNone/>
              <a:defRPr sz="800"/>
            </a:lvl6pPr>
            <a:lvl7pPr marL="2742541" indent="0">
              <a:buNone/>
              <a:defRPr sz="800"/>
            </a:lvl7pPr>
            <a:lvl8pPr marL="3199631" indent="0">
              <a:buNone/>
              <a:defRPr sz="800"/>
            </a:lvl8pPr>
            <a:lvl9pPr marL="36567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A42AA1B-1400-4B0D-A025-E52C2CAA2AC2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7CAEF61-A11F-40AD-8C40-C2DA9DFA1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9" y="6721478"/>
            <a:ext cx="7680324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9" y="857251"/>
            <a:ext cx="7680324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2" indent="0">
              <a:buNone/>
              <a:defRPr sz="2000"/>
            </a:lvl4pPr>
            <a:lvl5pPr marL="1828362" indent="0">
              <a:buNone/>
              <a:defRPr sz="2000"/>
            </a:lvl5pPr>
            <a:lvl6pPr marL="2285451" indent="0">
              <a:buNone/>
              <a:defRPr sz="2000"/>
            </a:lvl6pPr>
            <a:lvl7pPr marL="2742541" indent="0">
              <a:buNone/>
              <a:defRPr sz="2000"/>
            </a:lvl7pPr>
            <a:lvl8pPr marL="3199631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9" y="7513641"/>
            <a:ext cx="7680324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300"/>
            </a:lvl2pPr>
            <a:lvl3pPr marL="914180" indent="0">
              <a:buNone/>
              <a:defRPr sz="1000"/>
            </a:lvl3pPr>
            <a:lvl4pPr marL="1371272" indent="0">
              <a:buNone/>
              <a:defRPr sz="800"/>
            </a:lvl4pPr>
            <a:lvl5pPr marL="1828362" indent="0">
              <a:buNone/>
              <a:defRPr sz="800"/>
            </a:lvl5pPr>
            <a:lvl6pPr marL="2285451" indent="0">
              <a:buNone/>
              <a:defRPr sz="800"/>
            </a:lvl6pPr>
            <a:lvl7pPr marL="2742541" indent="0">
              <a:buNone/>
              <a:defRPr sz="800"/>
            </a:lvl7pPr>
            <a:lvl8pPr marL="3199631" indent="0">
              <a:buNone/>
              <a:defRPr sz="800"/>
            </a:lvl8pPr>
            <a:lvl9pPr marL="36567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31505E-F76C-4E91-860D-7BF30C0E808B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3C7D552-3BC6-43AA-86F8-196F72E0A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B644963-CEAD-47AF-A34E-005D9EC0E669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AB9142D-FA18-4C41-8414-8449502BF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2114" y="384176"/>
            <a:ext cx="2879724" cy="819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764" y="384176"/>
            <a:ext cx="8489950" cy="819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BBC7FD-0155-44AB-8E5E-95BCFBBEC4BE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829867-EA52-490C-920D-DC9FE5802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7351"/>
            <a:ext cx="11522076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764" y="2239964"/>
            <a:ext cx="5684837" cy="63388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477000" y="2239964"/>
            <a:ext cx="5684839" cy="3092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477000" y="5484814"/>
            <a:ext cx="5684839" cy="30940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5915A34-21E0-45CF-B572-3BD288357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4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8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7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7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6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5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4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4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63B84-2DC8-476D-A39C-1E4DACE44533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ACC9-C776-46E2-AAF0-77E2B6E68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12548-885D-412C-B351-375FEA90E0B6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DF01-4E21-4E93-A4B5-8A3BB7482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43EC-E292-43EE-B170-CC2B1E7B8271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B5C0E-14D1-4673-9F31-E5DEE7038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E2C2-6A8F-4E5B-86C0-994C1BA1FD7D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7AD6-5D77-4F1B-85DC-2B14B6D0D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50E40-742B-4257-A419-667E9DABA6BB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41E7-AD15-434B-B5F1-8061ECF86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EFD01-9262-4F06-BF53-36484858ED0C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8B04-F4BC-41E7-9E8F-EA313D0CD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lIns="127985" tIns="63994" rIns="127985" bIns="63994" rtlCol="0">
            <a:normAutofit/>
          </a:bodyPr>
          <a:lstStyle>
            <a:lvl1pPr marL="0" indent="0">
              <a:buNone/>
              <a:defRPr sz="4500"/>
            </a:lvl1pPr>
            <a:lvl2pPr marL="639926" indent="0">
              <a:buNone/>
              <a:defRPr sz="3900"/>
            </a:lvl2pPr>
            <a:lvl3pPr marL="1279852" indent="0">
              <a:buNone/>
              <a:defRPr sz="3400"/>
            </a:lvl3pPr>
            <a:lvl4pPr marL="1919778" indent="0">
              <a:buNone/>
              <a:defRPr sz="2800"/>
            </a:lvl4pPr>
            <a:lvl5pPr marL="2559705" indent="0">
              <a:buNone/>
              <a:defRPr sz="2800"/>
            </a:lvl5pPr>
            <a:lvl6pPr marL="3199631" indent="0">
              <a:buNone/>
              <a:defRPr sz="2800"/>
            </a:lvl6pPr>
            <a:lvl7pPr marL="3839559" indent="0">
              <a:buNone/>
              <a:defRPr sz="2800"/>
            </a:lvl7pPr>
            <a:lvl8pPr marL="4479485" indent="0">
              <a:buNone/>
              <a:defRPr sz="2800"/>
            </a:lvl8pPr>
            <a:lvl9pPr marL="5119411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7742-0988-4622-992E-37B67B150407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3A306-B228-4205-908B-2E18E9B5A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397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>
            <a:lvl1pPr defTabSz="1277784">
              <a:defRPr sz="17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C6AFFC-C926-476C-A822-402AE2BC0678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373563" y="8899525"/>
            <a:ext cx="40544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>
            <a:lvl1pPr algn="ctr" defTabSz="1277784">
              <a:defRPr sz="17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1741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>
            <a:lvl1pPr algn="r" defTabSz="1277784">
              <a:defRPr sz="17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E99941D-2004-4864-89AD-05D5D55FB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ctr" defTabSz="1276350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2pPr>
      <a:lvl3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3pPr>
      <a:lvl4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4pPr>
      <a:lvl5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5pPr>
      <a:lvl6pPr marL="640003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006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009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013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6250" indent="-476250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1033463" indent="-393700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593850" indent="-314325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2233613" indent="-315913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876550" indent="-315913" algn="l" defTabSz="12763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3519594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520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449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375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D45DC22-7B76-41D0-84C9-5AF59CFF55B1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09DFE88-F34A-40D9-8DE7-8E142F65C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457090" algn="ctr" defTabSz="127921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914180" algn="ctr" defTabSz="127921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371272" algn="ctr" defTabSz="127921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1828362" algn="ctr" defTabSz="127921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76250" indent="-476250" algn="l" defTabSz="1276350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1036638" indent="-396875" algn="l" defTabSz="1276350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Times New Roman" pitchFamily="18" charset="0"/>
        </a:defRPr>
      </a:lvl2pPr>
      <a:lvl3pPr marL="1597025" indent="-317500" algn="l" defTabSz="127635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Times New Roman" pitchFamily="18" charset="0"/>
        </a:defRPr>
      </a:lvl3pPr>
      <a:lvl4pPr marL="2236788" indent="-315913" algn="l" defTabSz="127635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4pPr>
      <a:lvl5pPr marL="2876550" indent="-315913" algn="l" defTabSz="1276350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5pPr>
      <a:lvl6pPr marL="3336124" indent="-319012" algn="l" defTabSz="127921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3215" indent="-319012" algn="l" defTabSz="127921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50303" indent="-319012" algn="l" defTabSz="127921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7396" indent="-319012" algn="l" defTabSz="127921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5373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74" name="Freeform 7"/>
            <p:cNvSpPr>
              <a:spLocks/>
            </p:cNvSpPr>
            <p:nvPr/>
          </p:nvSpPr>
          <p:spPr bwMode="auto">
            <a:xfrm>
              <a:off x="489" y="1759"/>
              <a:ext cx="764" cy="246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75" name="Freeform 8"/>
            <p:cNvSpPr>
              <a:spLocks/>
            </p:cNvSpPr>
            <p:nvPr/>
          </p:nvSpPr>
          <p:spPr bwMode="auto">
            <a:xfrm>
              <a:off x="485" y="2382"/>
              <a:ext cx="980" cy="246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76" name="Freeform 9"/>
            <p:cNvSpPr>
              <a:spLocks/>
            </p:cNvSpPr>
            <p:nvPr/>
          </p:nvSpPr>
          <p:spPr bwMode="auto">
            <a:xfrm>
              <a:off x="1705" y="2340"/>
              <a:ext cx="138" cy="251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77" name="Freeform 10"/>
            <p:cNvSpPr>
              <a:spLocks/>
            </p:cNvSpPr>
            <p:nvPr/>
          </p:nvSpPr>
          <p:spPr bwMode="auto">
            <a:xfrm>
              <a:off x="1083" y="1827"/>
              <a:ext cx="166" cy="247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78" name="Freeform 11"/>
            <p:cNvSpPr>
              <a:spLocks/>
            </p:cNvSpPr>
            <p:nvPr/>
          </p:nvSpPr>
          <p:spPr bwMode="auto">
            <a:xfrm>
              <a:off x="1792" y="2104"/>
              <a:ext cx="248" cy="247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79" name="Freeform 12"/>
            <p:cNvSpPr>
              <a:spLocks/>
            </p:cNvSpPr>
            <p:nvPr/>
          </p:nvSpPr>
          <p:spPr bwMode="auto">
            <a:xfrm>
              <a:off x="1826" y="2472"/>
              <a:ext cx="282" cy="247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80" name="Freeform 13"/>
            <p:cNvSpPr>
              <a:spLocks/>
            </p:cNvSpPr>
            <p:nvPr/>
          </p:nvSpPr>
          <p:spPr bwMode="auto">
            <a:xfrm>
              <a:off x="1117" y="2709"/>
              <a:ext cx="354" cy="247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81" name="Freeform 14"/>
            <p:cNvSpPr>
              <a:spLocks/>
            </p:cNvSpPr>
            <p:nvPr/>
          </p:nvSpPr>
          <p:spPr bwMode="auto">
            <a:xfrm>
              <a:off x="1784" y="2898"/>
              <a:ext cx="73" cy="242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82" name="Freeform 15"/>
            <p:cNvSpPr>
              <a:spLocks/>
            </p:cNvSpPr>
            <p:nvPr/>
          </p:nvSpPr>
          <p:spPr bwMode="auto">
            <a:xfrm>
              <a:off x="1131" y="2611"/>
              <a:ext cx="721" cy="246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83" name="Freeform 16"/>
            <p:cNvSpPr>
              <a:spLocks/>
            </p:cNvSpPr>
            <p:nvPr/>
          </p:nvSpPr>
          <p:spPr bwMode="auto">
            <a:xfrm>
              <a:off x="1794" y="2706"/>
              <a:ext cx="365" cy="246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84" name="Freeform 17"/>
            <p:cNvSpPr>
              <a:spLocks/>
            </p:cNvSpPr>
            <p:nvPr/>
          </p:nvSpPr>
          <p:spPr bwMode="auto">
            <a:xfrm>
              <a:off x="1632" y="2107"/>
              <a:ext cx="199" cy="246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85" name="Freeform 18"/>
            <p:cNvSpPr>
              <a:spLocks/>
            </p:cNvSpPr>
            <p:nvPr/>
          </p:nvSpPr>
          <p:spPr bwMode="auto">
            <a:xfrm>
              <a:off x="1212" y="1881"/>
              <a:ext cx="508" cy="246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86" name="Freeform 19"/>
            <p:cNvSpPr>
              <a:spLocks/>
            </p:cNvSpPr>
            <p:nvPr/>
          </p:nvSpPr>
          <p:spPr bwMode="auto">
            <a:xfrm>
              <a:off x="1242" y="2333"/>
              <a:ext cx="599" cy="246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87" name="Freeform 20"/>
            <p:cNvSpPr>
              <a:spLocks/>
            </p:cNvSpPr>
            <p:nvPr/>
          </p:nvSpPr>
          <p:spPr bwMode="auto">
            <a:xfrm rot="11000101" flipV="1">
              <a:off x="373" y="1835"/>
              <a:ext cx="225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88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9" name="Freeform 22"/>
            <p:cNvSpPr>
              <a:spLocks/>
            </p:cNvSpPr>
            <p:nvPr/>
          </p:nvSpPr>
          <p:spPr bwMode="auto">
            <a:xfrm>
              <a:off x="502" y="1752"/>
              <a:ext cx="735" cy="247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90" name="Freeform 37"/>
            <p:cNvSpPr>
              <a:spLocks/>
            </p:cNvSpPr>
            <p:nvPr/>
          </p:nvSpPr>
          <p:spPr bwMode="auto">
            <a:xfrm>
              <a:off x="570" y="2142"/>
              <a:ext cx="822" cy="246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91" name="Freeform 38"/>
            <p:cNvSpPr>
              <a:spLocks/>
            </p:cNvSpPr>
            <p:nvPr/>
          </p:nvSpPr>
          <p:spPr bwMode="auto">
            <a:xfrm rot="21384435" flipH="1">
              <a:off x="396" y="1823"/>
              <a:ext cx="226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5392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5370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372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aphicFrame>
        <p:nvGraphicFramePr>
          <p:cNvPr id="15365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2" descr="заставка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329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И СОДЕРЖАНИЕ</a:t>
            </a:r>
            <a:r>
              <a:rPr lang="ru-RU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43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defTabSz="1277938">
              <a:defRPr/>
            </a:pPr>
            <a:r>
              <a:rPr lang="ru-RU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ПАСПОРТА ОБЪЕКТА </a:t>
            </a:r>
          </a:p>
          <a:p>
            <a:pPr algn="ctr" defTabSz="1277938">
              <a:defRPr/>
            </a:pPr>
            <a:r>
              <a:rPr lang="ru-RU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СИСТЕМЫ СОЦИАЛЬНОЙ ЗАЩИТЫ </a:t>
            </a:r>
            <a:r>
              <a:rPr lang="ru-RU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НАСЕЛЕНИЯ (образовательного учреждения)</a:t>
            </a:r>
            <a:endParaRPr lang="ru-RU" sz="43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69" name="TextBox 31"/>
          <p:cNvSpPr txBox="1">
            <a:spLocks noChangeArrowheads="1"/>
          </p:cNvSpPr>
          <p:nvPr/>
        </p:nvSpPr>
        <p:spPr bwMode="auto">
          <a:xfrm>
            <a:off x="3900488" y="1157288"/>
            <a:ext cx="614822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5500" b="1" dirty="0">
                <a:solidFill>
                  <a:srgbClr val="FFFF00"/>
                </a:solidFill>
                <a:latin typeface="Times New Roman" pitchFamily="18" charset="0"/>
              </a:rPr>
              <a:t>Приложение </a:t>
            </a:r>
            <a:r>
              <a:rPr lang="ru-RU" sz="5500" b="1">
                <a:solidFill>
                  <a:srgbClr val="FFFF00"/>
                </a:solidFill>
                <a:latin typeface="Times New Roman" pitchFamily="18" charset="0"/>
              </a:rPr>
              <a:t>№ </a:t>
            </a:r>
            <a:r>
              <a:rPr lang="ru-RU" sz="5500" b="1" smtClean="0">
                <a:solidFill>
                  <a:srgbClr val="FFFF00"/>
                </a:solidFill>
                <a:latin typeface="Times New Roman" pitchFamily="18" charset="0"/>
              </a:rPr>
              <a:t>1.5</a:t>
            </a:r>
            <a:endParaRPr lang="ru-RU" sz="55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ПАСПОРТ ОБЪЕКТА СИСТЕМЫ СОЦИАЛЬНОЙ ЗАЩИТЫ НАСЕЛЕНИЯ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ДОМ ВЕТЕРАНОВ с. Топки, ул. Больничная, дом 3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257175" y="1349375"/>
          <a:ext cx="12287250" cy="8126413"/>
        </p:xfrm>
        <a:graphic>
          <a:graphicData uri="http://schemas.openxmlformats.org/drawingml/2006/table">
            <a:tbl>
              <a:tblPr/>
              <a:tblGrid>
                <a:gridCol w="1023938"/>
                <a:gridCol w="6861175"/>
                <a:gridCol w="4402137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7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33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п.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/>
        </p:nvGraphicFramePr>
        <p:xfrm>
          <a:off x="400050" y="1339850"/>
          <a:ext cx="12001500" cy="7948612"/>
        </p:xfrm>
        <a:graphic>
          <a:graphicData uri="http://schemas.openxmlformats.org/drawingml/2006/table">
            <a:tbl>
              <a:tblPr/>
              <a:tblGrid>
                <a:gridCol w="1000125"/>
                <a:gridCol w="6700838"/>
                <a:gridCol w="4300537"/>
              </a:tblGrid>
              <a:tr h="936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128016" marR="128016" marT="64009" marB="64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128016" marR="128016" marT="64009" marB="64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128016" marR="128016" marT="64009" marB="64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77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8016" marR="128016" marT="64009" marB="64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электрощитовой в помещении тамбура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нет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3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 10000л.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128016" marR="128016" marT="64009" marB="64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36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ПАСПОРТ ОБЪЕКТА СИСТЕМЫ СОЦИАЛЬНОЙ ЗАЩИТЫ НАСЕЛЕНИЯ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ДОМ ВЕТЕРАНОВ с. Топки, ул. Больничная, дом 3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  <p:sp>
        <p:nvSpPr>
          <p:cNvPr id="5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п.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400050" y="1339850"/>
          <a:ext cx="12001500" cy="3465598"/>
        </p:xfrm>
        <a:graphic>
          <a:graphicData uri="http://schemas.openxmlformats.org/drawingml/2006/table">
            <a:tbl>
              <a:tblPr/>
              <a:tblGrid>
                <a:gridCol w="1000125"/>
                <a:gridCol w="6215071"/>
                <a:gridCol w="4786304"/>
              </a:tblGrid>
              <a:tr h="936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23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128016" marR="128016" marT="64001" marB="64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1" marB="64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50 м.</a:t>
                      </a:r>
                    </a:p>
                  </a:txBody>
                  <a:tcPr marL="128016" marR="128016" marT="64001" marB="64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128016" marR="128016" marT="64001" marB="64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128016" marR="128016" marT="64001" marB="64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8016" marR="128016" marT="64001" marB="64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5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128016" marR="128016" marT="64001" marB="64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128016" marR="128016" marT="64001" marB="64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Дымовое устройство автоматической пожарной сигнализации «Гранд магистр 4». Сигнал выведен на улицу и передается в ПЧ-34</a:t>
                      </a:r>
                    </a:p>
                  </a:txBody>
                  <a:tcPr marL="128016" marR="128016" marT="64001" marB="64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648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ПАСПОРТ ОБЪЕКТА СИСТЕМЫ СОЦИАЛЬНОЙ ЗАЩИТЫ НАСЕЛЕНИЯ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ДОМ ВЕТЕРАНОВ с. Топки, ул. Больничная, дом 3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  <p:sp>
        <p:nvSpPr>
          <p:cNvPr id="5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п.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96" name="Group 76"/>
          <p:cNvGraphicFramePr>
            <a:graphicFrameLocks noGrp="1"/>
          </p:cNvGraphicFramePr>
          <p:nvPr>
            <p:ph idx="4294967295"/>
          </p:nvPr>
        </p:nvGraphicFramePr>
        <p:xfrm>
          <a:off x="120650" y="1576388"/>
          <a:ext cx="12549188" cy="5183191"/>
        </p:xfrm>
        <a:graphic>
          <a:graphicData uri="http://schemas.openxmlformats.org/drawingml/2006/table">
            <a:tbl>
              <a:tblPr/>
              <a:tblGrid>
                <a:gridCol w="784225"/>
                <a:gridCol w="2844800"/>
                <a:gridCol w="4133850"/>
                <a:gridCol w="4786313"/>
              </a:tblGrid>
              <a:tr h="739774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60" marR="355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722" name="Rectangle 4"/>
          <p:cNvSpPr txBox="1">
            <a:spLocks noChangeArrowheads="1"/>
          </p:cNvSpPr>
          <p:nvPr/>
        </p:nvSpPr>
        <p:spPr bwMode="auto">
          <a:xfrm>
            <a:off x="0" y="0"/>
            <a:ext cx="12801600" cy="126047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50" tIns="55226" rIns="110450" bIns="55226" anchor="ctr"/>
          <a:lstStyle/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ПАСПОРТ ОБЪЕКТА СИСТЕМЫ СОЦИАЛЬНОЙ ЗАЩИТЫ НАСЕЛЕНИЯ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ДОМ ВЕТЕРАНОВ с. Топки, ул. Больничная, дом 3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учета проверки надзорными органами)</a:t>
            </a:r>
          </a:p>
        </p:txBody>
      </p:sp>
      <p:sp>
        <p:nvSpPr>
          <p:cNvPr id="4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п.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 txBox="1">
            <a:spLocks noChangeArrowheads="1"/>
          </p:cNvSpPr>
          <p:nvPr/>
        </p:nvSpPr>
        <p:spPr bwMode="auto">
          <a:xfrm>
            <a:off x="0" y="0"/>
            <a:ext cx="12801600" cy="126047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50" tIns="55226" rIns="110450" bIns="55226" anchor="ctr"/>
          <a:lstStyle/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ПАСПОРТ ОБЪЕКТА СИСТЕМЫ СОЦИАЛЬНОЙ ЗАЩИТЫ НАСЕЛЕНИЯ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ДОМ ВЕТЕРАНОВ с. Топки, ул. Больничная, дом 3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729038"/>
          <a:ext cx="12801600" cy="4040189"/>
        </p:xfrm>
        <a:graphic>
          <a:graphicData uri="http://schemas.openxmlformats.org/drawingml/2006/table">
            <a:tbl>
              <a:tblPr/>
              <a:tblGrid>
                <a:gridCol w="1149350"/>
                <a:gridCol w="11652250"/>
              </a:tblGrid>
              <a:tr h="213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пожарного риска </a:t>
                      </a: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обеспеченного на объекте защиты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риска не проводился.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(Заполняется, если проводился расчет риска. В разделе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  расчетные значения уровня пожарного риска и допустимые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уровня пожарного риска, а также комплекс выполняемых инженерно-технических 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организационных мероприятий для обеспечения  допустимого значения уровня пожарного риска)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возможного ущерба имуществу третьих лиц от пожара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10 000 (десять тысяч) рублей 00 копеек.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Заполняется самостоятельно, исходя из собственной оценки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возможного ущерба имуществу третьих лиц от пожара, либо приводятся реквизиты документов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страхования (2))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федеральных законов о технических регламентах и нормативных документов по пожарной безопасности,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которых обеспечивается на объекте защиты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защиты был введен в эксплуатацию до 01.05.2009г.. 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разделе указывается перечень выполняемых требований  федеральных законов 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объекте выполняются следующие требования: 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технических  регламентах и нормативных документов по пожарной безопасности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конкретного объекта защиты)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7800975"/>
            <a:ext cx="12801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Настоящую декларацию разработал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______________________________                                   _________________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(Должность, фамилия, инициалы)                                                                                       (Подпись)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«___» ________________20___г.</a:t>
            </a:r>
          </a:p>
          <a:p>
            <a:pPr indent="449263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						М.П.</a:t>
            </a:r>
          </a:p>
          <a:p>
            <a:pPr marL="1524000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(1) К декларации прилагаются расчеты по оценке пожарного риска.</a:t>
            </a:r>
          </a:p>
          <a:p>
            <a:pPr marL="1524000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(2) К декларации прилагается копия страхового полиса.</a:t>
            </a:r>
          </a:p>
          <a:p>
            <a:pPr>
              <a:defRPr/>
            </a:pPr>
            <a:r>
              <a:rPr lang="ru-RU" sz="1400" dirty="0"/>
              <a:t> </a:t>
            </a:r>
          </a:p>
          <a:p>
            <a:pPr indent="449263"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8718" name="TextBox 7"/>
          <p:cNvSpPr txBox="1">
            <a:spLocks noChangeArrowheads="1"/>
          </p:cNvSpPr>
          <p:nvPr/>
        </p:nvSpPr>
        <p:spPr bwMode="auto">
          <a:xfrm>
            <a:off x="0" y="1228725"/>
            <a:ext cx="12801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ДЕКЛАРАЦИЯ ПОЖАРНОЙ БЕЗОПАСНОСТИ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Настоящая декларация составлена в отношении ________________________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______________________________________________________________________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(Указывается организационно-правовая форма юридического лица, функциональное назначение, полное и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______________________________________________________________________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сокращенное наименование (в случае, если имеется), в том числе фирменное  наименование объекта защиты)__________________________________________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Основной государственный регистрационный номер записи о государственной регистрации юридического лица ___________________________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Идентификационный номер налогоплательщика _______________________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Место нахождения объекта защиты ______________________________________________________________________________________________________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(Указывается адрес фактического  места нахождения объекта защиты)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Почтовый и электронный адреса, телефон, факс юридического лица и объекта защиты</a:t>
            </a:r>
          </a:p>
        </p:txBody>
      </p:sp>
      <p:sp>
        <p:nvSpPr>
          <p:cNvPr id="8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п.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6397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98" name="Freeform 7"/>
            <p:cNvSpPr>
              <a:spLocks/>
            </p:cNvSpPr>
            <p:nvPr/>
          </p:nvSpPr>
          <p:spPr bwMode="auto">
            <a:xfrm>
              <a:off x="489" y="1759"/>
              <a:ext cx="764" cy="246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399" name="Freeform 8"/>
            <p:cNvSpPr>
              <a:spLocks/>
            </p:cNvSpPr>
            <p:nvPr/>
          </p:nvSpPr>
          <p:spPr bwMode="auto">
            <a:xfrm>
              <a:off x="485" y="2382"/>
              <a:ext cx="980" cy="246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00" name="Freeform 9"/>
            <p:cNvSpPr>
              <a:spLocks/>
            </p:cNvSpPr>
            <p:nvPr/>
          </p:nvSpPr>
          <p:spPr bwMode="auto">
            <a:xfrm>
              <a:off x="1705" y="2340"/>
              <a:ext cx="138" cy="251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01" name="Freeform 10"/>
            <p:cNvSpPr>
              <a:spLocks/>
            </p:cNvSpPr>
            <p:nvPr/>
          </p:nvSpPr>
          <p:spPr bwMode="auto">
            <a:xfrm>
              <a:off x="1083" y="1827"/>
              <a:ext cx="166" cy="247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02" name="Freeform 11"/>
            <p:cNvSpPr>
              <a:spLocks/>
            </p:cNvSpPr>
            <p:nvPr/>
          </p:nvSpPr>
          <p:spPr bwMode="auto">
            <a:xfrm>
              <a:off x="1792" y="2104"/>
              <a:ext cx="248" cy="247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03" name="Freeform 12"/>
            <p:cNvSpPr>
              <a:spLocks/>
            </p:cNvSpPr>
            <p:nvPr/>
          </p:nvSpPr>
          <p:spPr bwMode="auto">
            <a:xfrm>
              <a:off x="1826" y="2472"/>
              <a:ext cx="282" cy="247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04" name="Freeform 13"/>
            <p:cNvSpPr>
              <a:spLocks/>
            </p:cNvSpPr>
            <p:nvPr/>
          </p:nvSpPr>
          <p:spPr bwMode="auto">
            <a:xfrm>
              <a:off x="1117" y="2709"/>
              <a:ext cx="354" cy="247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05" name="Freeform 14"/>
            <p:cNvSpPr>
              <a:spLocks/>
            </p:cNvSpPr>
            <p:nvPr/>
          </p:nvSpPr>
          <p:spPr bwMode="auto">
            <a:xfrm>
              <a:off x="1784" y="2898"/>
              <a:ext cx="73" cy="242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06" name="Freeform 15"/>
            <p:cNvSpPr>
              <a:spLocks/>
            </p:cNvSpPr>
            <p:nvPr/>
          </p:nvSpPr>
          <p:spPr bwMode="auto">
            <a:xfrm>
              <a:off x="1131" y="2611"/>
              <a:ext cx="721" cy="246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07" name="Freeform 16"/>
            <p:cNvSpPr>
              <a:spLocks/>
            </p:cNvSpPr>
            <p:nvPr/>
          </p:nvSpPr>
          <p:spPr bwMode="auto">
            <a:xfrm>
              <a:off x="1794" y="2706"/>
              <a:ext cx="365" cy="246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08" name="Freeform 17"/>
            <p:cNvSpPr>
              <a:spLocks/>
            </p:cNvSpPr>
            <p:nvPr/>
          </p:nvSpPr>
          <p:spPr bwMode="auto">
            <a:xfrm>
              <a:off x="1632" y="2107"/>
              <a:ext cx="199" cy="246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09" name="Freeform 18"/>
            <p:cNvSpPr>
              <a:spLocks/>
            </p:cNvSpPr>
            <p:nvPr/>
          </p:nvSpPr>
          <p:spPr bwMode="auto">
            <a:xfrm>
              <a:off x="1212" y="1881"/>
              <a:ext cx="508" cy="246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10" name="Freeform 19"/>
            <p:cNvSpPr>
              <a:spLocks/>
            </p:cNvSpPr>
            <p:nvPr/>
          </p:nvSpPr>
          <p:spPr bwMode="auto">
            <a:xfrm>
              <a:off x="1242" y="2333"/>
              <a:ext cx="599" cy="246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11" name="Freeform 20"/>
            <p:cNvSpPr>
              <a:spLocks/>
            </p:cNvSpPr>
            <p:nvPr/>
          </p:nvSpPr>
          <p:spPr bwMode="auto">
            <a:xfrm rot="11000101" flipV="1">
              <a:off x="373" y="1835"/>
              <a:ext cx="225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12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3" name="Freeform 22"/>
            <p:cNvSpPr>
              <a:spLocks/>
            </p:cNvSpPr>
            <p:nvPr/>
          </p:nvSpPr>
          <p:spPr bwMode="auto">
            <a:xfrm>
              <a:off x="502" y="1752"/>
              <a:ext cx="735" cy="247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14" name="Freeform 37"/>
            <p:cNvSpPr>
              <a:spLocks/>
            </p:cNvSpPr>
            <p:nvPr/>
          </p:nvSpPr>
          <p:spPr bwMode="auto">
            <a:xfrm>
              <a:off x="570" y="2142"/>
              <a:ext cx="822" cy="246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15" name="Freeform 38"/>
            <p:cNvSpPr>
              <a:spLocks/>
            </p:cNvSpPr>
            <p:nvPr/>
          </p:nvSpPr>
          <p:spPr bwMode="auto">
            <a:xfrm rot="21384435" flipH="1">
              <a:off x="396" y="1823"/>
              <a:ext cx="226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6416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6394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395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396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aphicFrame>
        <p:nvGraphicFramePr>
          <p:cNvPr id="16389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2" descr="заставка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r>
              <a:rPr lang="ru-RU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ПАСПОРТ ОБЪЕКТА </a:t>
            </a:r>
          </a:p>
          <a:p>
            <a:pPr algn="ctr" defTabSz="1277938">
              <a:defRPr/>
            </a:pPr>
            <a:r>
              <a:rPr lang="ru-RU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СИСТЕМЫ СОЦИАЛЬНОЙ ЗАЩИТЫ НАСЕЛЕНИЯ</a:t>
            </a:r>
          </a:p>
        </p:txBody>
      </p:sp>
      <p:sp>
        <p:nvSpPr>
          <p:cNvPr id="16393" name="TextBox 5"/>
          <p:cNvSpPr txBox="1">
            <a:spLocks noChangeArrowheads="1"/>
          </p:cNvSpPr>
          <p:nvPr/>
        </p:nvSpPr>
        <p:spPr bwMode="auto">
          <a:xfrm>
            <a:off x="42863" y="8016875"/>
            <a:ext cx="49574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79525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Ответственный:</a:t>
            </a:r>
          </a:p>
          <a:p>
            <a:pPr defTabSz="1279525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79525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Быков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Андрей Евгеньевич</a:t>
            </a:r>
          </a:p>
          <a:p>
            <a:pPr defTabSz="1279525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телефон: 365-456; 8-916-456-58-97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defTabSz="1543050">
              <a:lnSpc>
                <a:spcPct val="80000"/>
              </a:lnSpc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СОГЛАСОВАНИЯ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0175" y="1585913"/>
            <a:ext cx="2928938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города Нижневартовска «Управление по делам гражданской обороны и чрезвычайным ситуациям»*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м.п.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6613" y="1539875"/>
            <a:ext cx="2928937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УТВЕРЖДАЮ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объекта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м.п.               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71613" y="3467100"/>
            <a:ext cx="8286750" cy="15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414" name="TextBox 22"/>
          <p:cNvSpPr txBox="1">
            <a:spLocks noChangeArrowheads="1"/>
          </p:cNvSpPr>
          <p:nvPr/>
        </p:nvSpPr>
        <p:spPr bwMode="auto">
          <a:xfrm>
            <a:off x="3971925" y="3038475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СОГЛАСОВАНО</a:t>
            </a:r>
          </a:p>
        </p:txBody>
      </p:sp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1436688" y="7705725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*- Департамент по предупреждению и ликвидации Чрезвычайных ситуаций субъекта.</a:t>
            </a:r>
          </a:p>
          <a:p>
            <a:r>
              <a:rPr lang="ru-RU" sz="1400">
                <a:latin typeface="Calibri" pitchFamily="34" charset="0"/>
              </a:rPr>
              <a:t>**- Руководитель территориального органа исполнительной власти в введении которого находиться объект.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76400" y="3889375"/>
            <a:ext cx="2928938" cy="1071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управления социальной защиты**</a:t>
            </a:r>
            <a:endParaRPr lang="ru-RU" sz="1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Box 309"/>
          <p:cNvSpPr txBox="1">
            <a:spLocks noChangeArrowheads="1"/>
          </p:cNvSpPr>
          <p:nvPr/>
        </p:nvSpPr>
        <p:spPr bwMode="auto">
          <a:xfrm>
            <a:off x="0" y="1271588"/>
            <a:ext cx="3592513" cy="105251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lIns="127954" tIns="63980" rIns="127954" bIns="63980">
            <a:spAutoFit/>
          </a:bodyPr>
          <a:lstStyle/>
          <a:p>
            <a:pPr algn="ctr">
              <a:defRPr/>
            </a:pPr>
            <a:r>
              <a:rPr lang="ru-RU" sz="12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характеристика населенного пункта:</a:t>
            </a:r>
          </a:p>
          <a:p>
            <a:pPr algn="ctr">
              <a:defRPr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количество проживающего населения – 283 чел.</a:t>
            </a:r>
          </a:p>
          <a:p>
            <a:pPr algn="ctr">
              <a:defRPr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количество домов – 47 (из них нежилых 40);</a:t>
            </a:r>
          </a:p>
          <a:p>
            <a:pPr algn="ctr">
              <a:defRPr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-социально – значимых объектов – 1;</a:t>
            </a:r>
          </a:p>
          <a:p>
            <a:pPr algn="ctr">
              <a:defRPr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котельных – 1;</a:t>
            </a:r>
          </a:p>
        </p:txBody>
      </p:sp>
      <p:sp>
        <p:nvSpPr>
          <p:cNvPr id="18435" name="Freeform 8"/>
          <p:cNvSpPr>
            <a:spLocks/>
          </p:cNvSpPr>
          <p:nvPr/>
        </p:nvSpPr>
        <p:spPr bwMode="auto">
          <a:xfrm>
            <a:off x="6718300" y="4305300"/>
            <a:ext cx="1684338" cy="3328988"/>
          </a:xfrm>
          <a:custGeom>
            <a:avLst/>
            <a:gdLst>
              <a:gd name="T0" fmla="*/ 2147483647 w 1061"/>
              <a:gd name="T1" fmla="*/ 2147483647 h 2097"/>
              <a:gd name="T2" fmla="*/ 2147483647 w 1061"/>
              <a:gd name="T3" fmla="*/ 2147483647 h 2097"/>
              <a:gd name="T4" fmla="*/ 2147483647 w 1061"/>
              <a:gd name="T5" fmla="*/ 2147483647 h 2097"/>
              <a:gd name="T6" fmla="*/ 2147483647 w 1061"/>
              <a:gd name="T7" fmla="*/ 2147483647 h 2097"/>
              <a:gd name="T8" fmla="*/ 2147483647 w 1061"/>
              <a:gd name="T9" fmla="*/ 2147483647 h 2097"/>
              <a:gd name="T10" fmla="*/ 2147483647 w 1061"/>
              <a:gd name="T11" fmla="*/ 2147483647 h 2097"/>
              <a:gd name="T12" fmla="*/ 2147483647 w 1061"/>
              <a:gd name="T13" fmla="*/ 2147483647 h 20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1"/>
              <a:gd name="T22" fmla="*/ 0 h 2097"/>
              <a:gd name="T23" fmla="*/ 1061 w 1061"/>
              <a:gd name="T24" fmla="*/ 2097 h 20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1" h="2097">
                <a:moveTo>
                  <a:pt x="493" y="1395"/>
                </a:moveTo>
                <a:cubicBezTo>
                  <a:pt x="479" y="1226"/>
                  <a:pt x="911" y="1224"/>
                  <a:pt x="909" y="1000"/>
                </a:cubicBezTo>
                <a:cubicBezTo>
                  <a:pt x="907" y="776"/>
                  <a:pt x="566" y="0"/>
                  <a:pt x="482" y="51"/>
                </a:cubicBezTo>
                <a:cubicBezTo>
                  <a:pt x="398" y="102"/>
                  <a:pt x="471" y="1000"/>
                  <a:pt x="407" y="1309"/>
                </a:cubicBezTo>
                <a:cubicBezTo>
                  <a:pt x="343" y="1618"/>
                  <a:pt x="0" y="1790"/>
                  <a:pt x="98" y="1907"/>
                </a:cubicBezTo>
                <a:cubicBezTo>
                  <a:pt x="196" y="2024"/>
                  <a:pt x="927" y="2097"/>
                  <a:pt x="994" y="2013"/>
                </a:cubicBezTo>
                <a:cubicBezTo>
                  <a:pt x="1061" y="1929"/>
                  <a:pt x="507" y="1564"/>
                  <a:pt x="493" y="1395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Line 9"/>
          <p:cNvSpPr>
            <a:spLocks noChangeShapeType="1"/>
          </p:cNvSpPr>
          <p:nvPr/>
        </p:nvSpPr>
        <p:spPr bwMode="auto">
          <a:xfrm flipV="1">
            <a:off x="0" y="6435725"/>
            <a:ext cx="12547600" cy="117475"/>
          </a:xfrm>
          <a:prstGeom prst="line">
            <a:avLst/>
          </a:prstGeom>
          <a:noFill/>
          <a:ln w="2222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Freeform 10"/>
          <p:cNvSpPr>
            <a:spLocks/>
          </p:cNvSpPr>
          <p:nvPr/>
        </p:nvSpPr>
        <p:spPr bwMode="auto">
          <a:xfrm>
            <a:off x="4960938" y="1731963"/>
            <a:ext cx="6384925" cy="4684712"/>
          </a:xfrm>
          <a:custGeom>
            <a:avLst/>
            <a:gdLst>
              <a:gd name="T0" fmla="*/ 2147483647 w 4022"/>
              <a:gd name="T1" fmla="*/ 2147483647 h 2951"/>
              <a:gd name="T2" fmla="*/ 2147483647 w 4022"/>
              <a:gd name="T3" fmla="*/ 2147483647 h 2951"/>
              <a:gd name="T4" fmla="*/ 2147483647 w 4022"/>
              <a:gd name="T5" fmla="*/ 2147483647 h 2951"/>
              <a:gd name="T6" fmla="*/ 2147483647 w 4022"/>
              <a:gd name="T7" fmla="*/ 2147483647 h 2951"/>
              <a:gd name="T8" fmla="*/ 0 w 4022"/>
              <a:gd name="T9" fmla="*/ 2147483647 h 29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2"/>
              <a:gd name="T16" fmla="*/ 0 h 2951"/>
              <a:gd name="T17" fmla="*/ 4022 w 4022"/>
              <a:gd name="T18" fmla="*/ 2951 h 29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2" h="2951">
                <a:moveTo>
                  <a:pt x="4022" y="2951"/>
                </a:moveTo>
                <a:cubicBezTo>
                  <a:pt x="4000" y="2339"/>
                  <a:pt x="3978" y="1727"/>
                  <a:pt x="3894" y="1373"/>
                </a:cubicBezTo>
                <a:cubicBezTo>
                  <a:pt x="3810" y="1019"/>
                  <a:pt x="3835" y="1035"/>
                  <a:pt x="3520" y="829"/>
                </a:cubicBezTo>
                <a:cubicBezTo>
                  <a:pt x="3205" y="623"/>
                  <a:pt x="2593" y="270"/>
                  <a:pt x="2006" y="135"/>
                </a:cubicBezTo>
                <a:cubicBezTo>
                  <a:pt x="1419" y="0"/>
                  <a:pt x="709" y="9"/>
                  <a:pt x="0" y="18"/>
                </a:cubicBezTo>
              </a:path>
            </a:pathLst>
          </a:custGeom>
          <a:noFill/>
          <a:ln w="2222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11"/>
          <p:cNvSpPr>
            <a:spLocks noChangeShapeType="1"/>
          </p:cNvSpPr>
          <p:nvPr/>
        </p:nvSpPr>
        <p:spPr bwMode="auto">
          <a:xfrm flipH="1" flipV="1">
            <a:off x="9431338" y="2403475"/>
            <a:ext cx="52387" cy="4064000"/>
          </a:xfrm>
          <a:prstGeom prst="line">
            <a:avLst/>
          </a:prstGeom>
          <a:noFill/>
          <a:ln w="2222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Freeform 12"/>
          <p:cNvSpPr>
            <a:spLocks/>
          </p:cNvSpPr>
          <p:nvPr/>
        </p:nvSpPr>
        <p:spPr bwMode="auto">
          <a:xfrm>
            <a:off x="6604000" y="3606800"/>
            <a:ext cx="1927225" cy="2860675"/>
          </a:xfrm>
          <a:custGeom>
            <a:avLst/>
            <a:gdLst>
              <a:gd name="T0" fmla="*/ 2147483647 w 1214"/>
              <a:gd name="T1" fmla="*/ 2147483647 h 1802"/>
              <a:gd name="T2" fmla="*/ 2147483647 w 1214"/>
              <a:gd name="T3" fmla="*/ 2147483647 h 1802"/>
              <a:gd name="T4" fmla="*/ 2147483647 w 1214"/>
              <a:gd name="T5" fmla="*/ 2147483647 h 1802"/>
              <a:gd name="T6" fmla="*/ 2147483647 w 1214"/>
              <a:gd name="T7" fmla="*/ 2147483647 h 1802"/>
              <a:gd name="T8" fmla="*/ 0 w 1214"/>
              <a:gd name="T9" fmla="*/ 0 h 18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4"/>
              <a:gd name="T16" fmla="*/ 0 h 1802"/>
              <a:gd name="T17" fmla="*/ 1214 w 1214"/>
              <a:gd name="T18" fmla="*/ 1802 h 18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4" h="1802">
                <a:moveTo>
                  <a:pt x="1163" y="1802"/>
                </a:moveTo>
                <a:cubicBezTo>
                  <a:pt x="1188" y="1429"/>
                  <a:pt x="1214" y="1057"/>
                  <a:pt x="1184" y="821"/>
                </a:cubicBezTo>
                <a:cubicBezTo>
                  <a:pt x="1154" y="585"/>
                  <a:pt x="1089" y="510"/>
                  <a:pt x="981" y="384"/>
                </a:cubicBezTo>
                <a:cubicBezTo>
                  <a:pt x="873" y="258"/>
                  <a:pt x="696" y="128"/>
                  <a:pt x="533" y="64"/>
                </a:cubicBezTo>
                <a:cubicBezTo>
                  <a:pt x="370" y="0"/>
                  <a:pt x="185" y="0"/>
                  <a:pt x="0" y="0"/>
                </a:cubicBezTo>
              </a:path>
            </a:pathLst>
          </a:custGeom>
          <a:noFill/>
          <a:ln w="2222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 flipH="1" flipV="1">
            <a:off x="4216400" y="4706938"/>
            <a:ext cx="17463" cy="1778000"/>
          </a:xfrm>
          <a:prstGeom prst="line">
            <a:avLst/>
          </a:prstGeom>
          <a:noFill/>
          <a:ln w="2222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 flipH="1">
            <a:off x="2133600" y="6518275"/>
            <a:ext cx="17463" cy="1406525"/>
          </a:xfrm>
          <a:prstGeom prst="line">
            <a:avLst/>
          </a:prstGeom>
          <a:noFill/>
          <a:ln w="2222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442" name="Group 99"/>
          <p:cNvGrpSpPr>
            <a:grpSpLocks/>
          </p:cNvGrpSpPr>
          <p:nvPr/>
        </p:nvGrpSpPr>
        <p:grpSpPr bwMode="auto">
          <a:xfrm>
            <a:off x="6927850" y="6216650"/>
            <a:ext cx="925513" cy="541338"/>
            <a:chOff x="0" y="0"/>
            <a:chExt cx="20000" cy="20000"/>
          </a:xfrm>
        </p:grpSpPr>
        <p:sp>
          <p:nvSpPr>
            <p:cNvPr id="18643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18644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grpSp>
        <p:nvGrpSpPr>
          <p:cNvPr id="18443" name="Group 53"/>
          <p:cNvGrpSpPr>
            <a:grpSpLocks/>
          </p:cNvGrpSpPr>
          <p:nvPr/>
        </p:nvGrpSpPr>
        <p:grpSpPr bwMode="auto">
          <a:xfrm>
            <a:off x="4065588" y="4113213"/>
            <a:ext cx="815975" cy="393700"/>
            <a:chOff x="2290" y="4020"/>
            <a:chExt cx="768" cy="218"/>
          </a:xfrm>
        </p:grpSpPr>
        <p:sp>
          <p:nvSpPr>
            <p:cNvPr id="18635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6" tIns="17746" rIns="17746" bIns="17746"/>
            <a:lstStyle/>
            <a:p>
              <a:pPr algn="ctr" defTabSz="1785938"/>
              <a:r>
                <a:rPr lang="ru-RU" sz="1100" b="1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11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785938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636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18637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46" tIns="63874" rIns="127746" bIns="63874"/>
              <a:lstStyle/>
              <a:p>
                <a:pPr defTabSz="1785938"/>
                <a:endParaRPr lang="ru-RU" sz="3500">
                  <a:latin typeface="Times New Roman" pitchFamily="18" charset="0"/>
                </a:endParaRPr>
              </a:p>
            </p:txBody>
          </p:sp>
          <p:sp>
            <p:nvSpPr>
              <p:cNvPr id="18638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39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640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18641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2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8444" name="Rectangle 32"/>
          <p:cNvSpPr>
            <a:spLocks noChangeArrowheads="1"/>
          </p:cNvSpPr>
          <p:nvPr/>
        </p:nvSpPr>
        <p:spPr bwMode="auto">
          <a:xfrm>
            <a:off x="2387600" y="7489825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45" name="Rectangle 39"/>
          <p:cNvSpPr>
            <a:spLocks noChangeArrowheads="1"/>
          </p:cNvSpPr>
          <p:nvPr/>
        </p:nvSpPr>
        <p:spPr bwMode="auto">
          <a:xfrm>
            <a:off x="2351088" y="7096125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46" name="Rectangle 40"/>
          <p:cNvSpPr>
            <a:spLocks noChangeArrowheads="1"/>
          </p:cNvSpPr>
          <p:nvPr/>
        </p:nvSpPr>
        <p:spPr bwMode="auto">
          <a:xfrm>
            <a:off x="2352675" y="6756400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47" name="Rectangle 41"/>
          <p:cNvSpPr>
            <a:spLocks noChangeArrowheads="1"/>
          </p:cNvSpPr>
          <p:nvPr/>
        </p:nvSpPr>
        <p:spPr bwMode="auto">
          <a:xfrm>
            <a:off x="8951913" y="3224213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48" name="Rectangle 42"/>
          <p:cNvSpPr>
            <a:spLocks noChangeArrowheads="1"/>
          </p:cNvSpPr>
          <p:nvPr/>
        </p:nvSpPr>
        <p:spPr bwMode="auto">
          <a:xfrm>
            <a:off x="8970963" y="3763963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49" name="Rectangle 43"/>
          <p:cNvSpPr>
            <a:spLocks noChangeArrowheads="1"/>
          </p:cNvSpPr>
          <p:nvPr/>
        </p:nvSpPr>
        <p:spPr bwMode="auto">
          <a:xfrm>
            <a:off x="8990013" y="4265613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50" name="Rectangle 44"/>
          <p:cNvSpPr>
            <a:spLocks noChangeArrowheads="1"/>
          </p:cNvSpPr>
          <p:nvPr/>
        </p:nvSpPr>
        <p:spPr bwMode="auto">
          <a:xfrm>
            <a:off x="9024938" y="4787900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51" name="Rectangle 45"/>
          <p:cNvSpPr>
            <a:spLocks noChangeArrowheads="1"/>
          </p:cNvSpPr>
          <p:nvPr/>
        </p:nvSpPr>
        <p:spPr bwMode="auto">
          <a:xfrm>
            <a:off x="9026525" y="5272088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52" name="Rectangle 46"/>
          <p:cNvSpPr>
            <a:spLocks noChangeArrowheads="1"/>
          </p:cNvSpPr>
          <p:nvPr/>
        </p:nvSpPr>
        <p:spPr bwMode="auto">
          <a:xfrm>
            <a:off x="9028113" y="5738813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53" name="Rectangle 47"/>
          <p:cNvSpPr>
            <a:spLocks noChangeArrowheads="1"/>
          </p:cNvSpPr>
          <p:nvPr/>
        </p:nvSpPr>
        <p:spPr bwMode="auto">
          <a:xfrm>
            <a:off x="8634413" y="4733925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54" name="Rectangle 48"/>
          <p:cNvSpPr>
            <a:spLocks noChangeArrowheads="1"/>
          </p:cNvSpPr>
          <p:nvPr/>
        </p:nvSpPr>
        <p:spPr bwMode="auto">
          <a:xfrm>
            <a:off x="8686800" y="5148263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55" name="Rectangle 49"/>
          <p:cNvSpPr>
            <a:spLocks noChangeArrowheads="1"/>
          </p:cNvSpPr>
          <p:nvPr/>
        </p:nvSpPr>
        <p:spPr bwMode="auto">
          <a:xfrm>
            <a:off x="8670925" y="5597525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56" name="Rectangle 50"/>
          <p:cNvSpPr>
            <a:spLocks noChangeArrowheads="1"/>
          </p:cNvSpPr>
          <p:nvPr/>
        </p:nvSpPr>
        <p:spPr bwMode="auto">
          <a:xfrm>
            <a:off x="8672513" y="5992813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57" name="Rectangle 51"/>
          <p:cNvSpPr>
            <a:spLocks noChangeArrowheads="1"/>
          </p:cNvSpPr>
          <p:nvPr/>
        </p:nvSpPr>
        <p:spPr bwMode="auto">
          <a:xfrm>
            <a:off x="10509250" y="6718300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58" name="Rectangle 52"/>
          <p:cNvSpPr>
            <a:spLocks noChangeArrowheads="1"/>
          </p:cNvSpPr>
          <p:nvPr/>
        </p:nvSpPr>
        <p:spPr bwMode="auto">
          <a:xfrm>
            <a:off x="10044113" y="6737350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59" name="Rectangle 53"/>
          <p:cNvSpPr>
            <a:spLocks noChangeArrowheads="1"/>
          </p:cNvSpPr>
          <p:nvPr/>
        </p:nvSpPr>
        <p:spPr bwMode="auto">
          <a:xfrm>
            <a:off x="9507538" y="6683375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60" name="Rectangle 54"/>
          <p:cNvSpPr>
            <a:spLocks noChangeArrowheads="1"/>
          </p:cNvSpPr>
          <p:nvPr/>
        </p:nvSpPr>
        <p:spPr bwMode="auto">
          <a:xfrm>
            <a:off x="8988425" y="6756400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61" name="Rectangle 55"/>
          <p:cNvSpPr>
            <a:spLocks noChangeArrowheads="1"/>
          </p:cNvSpPr>
          <p:nvPr/>
        </p:nvSpPr>
        <p:spPr bwMode="auto">
          <a:xfrm>
            <a:off x="8558213" y="6740525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62" name="Rectangle 56"/>
          <p:cNvSpPr>
            <a:spLocks noChangeArrowheads="1"/>
          </p:cNvSpPr>
          <p:nvPr/>
        </p:nvSpPr>
        <p:spPr bwMode="auto">
          <a:xfrm>
            <a:off x="1724025" y="7202488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63" name="Rectangle 57"/>
          <p:cNvSpPr>
            <a:spLocks noChangeArrowheads="1"/>
          </p:cNvSpPr>
          <p:nvPr/>
        </p:nvSpPr>
        <p:spPr bwMode="auto">
          <a:xfrm>
            <a:off x="1598613" y="6756400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64" name="Rectangle 58"/>
          <p:cNvSpPr>
            <a:spLocks noChangeArrowheads="1"/>
          </p:cNvSpPr>
          <p:nvPr/>
        </p:nvSpPr>
        <p:spPr bwMode="auto">
          <a:xfrm>
            <a:off x="12017375" y="6667500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65" name="Rectangle 59"/>
          <p:cNvSpPr>
            <a:spLocks noChangeArrowheads="1"/>
          </p:cNvSpPr>
          <p:nvPr/>
        </p:nvSpPr>
        <p:spPr bwMode="auto">
          <a:xfrm>
            <a:off x="11461750" y="6684963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66" name="Rectangle 60"/>
          <p:cNvSpPr>
            <a:spLocks noChangeArrowheads="1"/>
          </p:cNvSpPr>
          <p:nvPr/>
        </p:nvSpPr>
        <p:spPr bwMode="auto">
          <a:xfrm>
            <a:off x="11050588" y="6721475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67" name="Rectangle 61"/>
          <p:cNvSpPr>
            <a:spLocks noChangeArrowheads="1"/>
          </p:cNvSpPr>
          <p:nvPr/>
        </p:nvSpPr>
        <p:spPr bwMode="auto">
          <a:xfrm>
            <a:off x="7854950" y="2146300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68" name="Rectangle 62"/>
          <p:cNvSpPr>
            <a:spLocks noChangeArrowheads="1"/>
          </p:cNvSpPr>
          <p:nvPr/>
        </p:nvSpPr>
        <p:spPr bwMode="auto">
          <a:xfrm>
            <a:off x="7372350" y="2057400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69" name="Rectangle 63"/>
          <p:cNvSpPr>
            <a:spLocks noChangeArrowheads="1"/>
          </p:cNvSpPr>
          <p:nvPr/>
        </p:nvSpPr>
        <p:spPr bwMode="auto">
          <a:xfrm>
            <a:off x="6889750" y="1985963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70" name="Rectangle 64"/>
          <p:cNvSpPr>
            <a:spLocks noChangeArrowheads="1"/>
          </p:cNvSpPr>
          <p:nvPr/>
        </p:nvSpPr>
        <p:spPr bwMode="auto">
          <a:xfrm>
            <a:off x="10706100" y="4872038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71" name="Rectangle 65"/>
          <p:cNvSpPr>
            <a:spLocks noChangeArrowheads="1"/>
          </p:cNvSpPr>
          <p:nvPr/>
        </p:nvSpPr>
        <p:spPr bwMode="auto">
          <a:xfrm>
            <a:off x="1382713" y="6108700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72" name="Rectangle 66"/>
          <p:cNvSpPr>
            <a:spLocks noChangeArrowheads="1"/>
          </p:cNvSpPr>
          <p:nvPr/>
        </p:nvSpPr>
        <p:spPr bwMode="auto">
          <a:xfrm>
            <a:off x="846138" y="6075363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73" name="Rectangle 67"/>
          <p:cNvSpPr>
            <a:spLocks noChangeArrowheads="1"/>
          </p:cNvSpPr>
          <p:nvPr/>
        </p:nvSpPr>
        <p:spPr bwMode="auto">
          <a:xfrm>
            <a:off x="381000" y="6092825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74" name="Rectangle 68"/>
          <p:cNvSpPr>
            <a:spLocks noChangeArrowheads="1"/>
          </p:cNvSpPr>
          <p:nvPr/>
        </p:nvSpPr>
        <p:spPr bwMode="auto">
          <a:xfrm>
            <a:off x="10348913" y="3348038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75" name="Rectangle 69"/>
          <p:cNvSpPr>
            <a:spLocks noChangeArrowheads="1"/>
          </p:cNvSpPr>
          <p:nvPr/>
        </p:nvSpPr>
        <p:spPr bwMode="auto">
          <a:xfrm>
            <a:off x="10528300" y="3654425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76" name="Rectangle 70"/>
          <p:cNvSpPr>
            <a:spLocks noChangeArrowheads="1"/>
          </p:cNvSpPr>
          <p:nvPr/>
        </p:nvSpPr>
        <p:spPr bwMode="auto">
          <a:xfrm>
            <a:off x="10618788" y="4032250"/>
            <a:ext cx="288925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77" name="Rectangle 71"/>
          <p:cNvSpPr>
            <a:spLocks noChangeArrowheads="1"/>
          </p:cNvSpPr>
          <p:nvPr/>
        </p:nvSpPr>
        <p:spPr bwMode="auto">
          <a:xfrm>
            <a:off x="10655300" y="4408488"/>
            <a:ext cx="288925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78" name="Rectangle 55"/>
          <p:cNvSpPr>
            <a:spLocks noChangeArrowheads="1"/>
          </p:cNvSpPr>
          <p:nvPr/>
        </p:nvSpPr>
        <p:spPr bwMode="auto">
          <a:xfrm rot="-5400000">
            <a:off x="6615113" y="3033712"/>
            <a:ext cx="642938" cy="2143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rot="10800000"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79" name="Rectangle 55"/>
          <p:cNvSpPr>
            <a:spLocks noChangeArrowheads="1"/>
          </p:cNvSpPr>
          <p:nvPr/>
        </p:nvSpPr>
        <p:spPr bwMode="auto">
          <a:xfrm>
            <a:off x="6253163" y="2514600"/>
            <a:ext cx="142875" cy="3635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>
              <a:latin typeface="Times New Roman" pitchFamily="18" charset="0"/>
            </a:endParaRPr>
          </a:p>
        </p:txBody>
      </p:sp>
      <p:grpSp>
        <p:nvGrpSpPr>
          <p:cNvPr id="18480" name="Group 72"/>
          <p:cNvGrpSpPr>
            <a:grpSpLocks/>
          </p:cNvGrpSpPr>
          <p:nvPr/>
        </p:nvGrpSpPr>
        <p:grpSpPr bwMode="auto">
          <a:xfrm>
            <a:off x="2914650" y="2413000"/>
            <a:ext cx="915988" cy="3625850"/>
            <a:chOff x="1836" y="2386"/>
            <a:chExt cx="577" cy="2284"/>
          </a:xfrm>
        </p:grpSpPr>
        <p:sp>
          <p:nvSpPr>
            <p:cNvPr id="18628" name="Tree"/>
            <p:cNvSpPr>
              <a:spLocks noEditPoints="1" noChangeArrowheads="1"/>
            </p:cNvSpPr>
            <p:nvPr/>
          </p:nvSpPr>
          <p:spPr bwMode="auto">
            <a:xfrm rot="-5400000">
              <a:off x="1961" y="2261"/>
              <a:ext cx="236" cy="485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3 h 21600"/>
                <a:gd name="T4" fmla="*/ 0 w 21600"/>
                <a:gd name="T5" fmla="*/ 6 h 21600"/>
                <a:gd name="T6" fmla="*/ 0 w 21600"/>
                <a:gd name="T7" fmla="*/ 10 h 21600"/>
                <a:gd name="T8" fmla="*/ 2 w 21600"/>
                <a:gd name="T9" fmla="*/ 3 h 21600"/>
                <a:gd name="T10" fmla="*/ 2 w 21600"/>
                <a:gd name="T11" fmla="*/ 6 h 21600"/>
                <a:gd name="T12" fmla="*/ 3 w 21600"/>
                <a:gd name="T13" fmla="*/ 1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629" name="Tree"/>
            <p:cNvSpPr>
              <a:spLocks noEditPoints="1" noChangeArrowheads="1"/>
            </p:cNvSpPr>
            <p:nvPr/>
          </p:nvSpPr>
          <p:spPr bwMode="auto">
            <a:xfrm rot="-5400000">
              <a:off x="1962" y="2647"/>
              <a:ext cx="236" cy="485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3 h 21600"/>
                <a:gd name="T4" fmla="*/ 0 w 21600"/>
                <a:gd name="T5" fmla="*/ 6 h 21600"/>
                <a:gd name="T6" fmla="*/ 0 w 21600"/>
                <a:gd name="T7" fmla="*/ 10 h 21600"/>
                <a:gd name="T8" fmla="*/ 2 w 21600"/>
                <a:gd name="T9" fmla="*/ 3 h 21600"/>
                <a:gd name="T10" fmla="*/ 2 w 21600"/>
                <a:gd name="T11" fmla="*/ 6 h 21600"/>
                <a:gd name="T12" fmla="*/ 3 w 21600"/>
                <a:gd name="T13" fmla="*/ 1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630" name="Tree"/>
            <p:cNvSpPr>
              <a:spLocks noEditPoints="1" noChangeArrowheads="1"/>
            </p:cNvSpPr>
            <p:nvPr/>
          </p:nvSpPr>
          <p:spPr bwMode="auto">
            <a:xfrm rot="-5400000">
              <a:off x="2006" y="2973"/>
              <a:ext cx="236" cy="485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3 h 21600"/>
                <a:gd name="T4" fmla="*/ 0 w 21600"/>
                <a:gd name="T5" fmla="*/ 6 h 21600"/>
                <a:gd name="T6" fmla="*/ 0 w 21600"/>
                <a:gd name="T7" fmla="*/ 10 h 21600"/>
                <a:gd name="T8" fmla="*/ 2 w 21600"/>
                <a:gd name="T9" fmla="*/ 3 h 21600"/>
                <a:gd name="T10" fmla="*/ 2 w 21600"/>
                <a:gd name="T11" fmla="*/ 6 h 21600"/>
                <a:gd name="T12" fmla="*/ 3 w 21600"/>
                <a:gd name="T13" fmla="*/ 1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883"/>
                  </a:moveTo>
                  <a:lnTo>
                    <a:pt x="9257" y="18883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883"/>
                  </a:lnTo>
                  <a:lnTo>
                    <a:pt x="21600" y="18883"/>
                  </a:lnTo>
                  <a:lnTo>
                    <a:pt x="12343" y="12589"/>
                  </a:lnTo>
                  <a:lnTo>
                    <a:pt x="18514" y="12589"/>
                  </a:lnTo>
                  <a:lnTo>
                    <a:pt x="12343" y="6294"/>
                  </a:lnTo>
                  <a:lnTo>
                    <a:pt x="15429" y="6294"/>
                  </a:lnTo>
                  <a:lnTo>
                    <a:pt x="10800" y="0"/>
                  </a:lnTo>
                  <a:lnTo>
                    <a:pt x="6171" y="6294"/>
                  </a:lnTo>
                  <a:lnTo>
                    <a:pt x="9257" y="6294"/>
                  </a:lnTo>
                  <a:lnTo>
                    <a:pt x="3086" y="12589"/>
                  </a:lnTo>
                  <a:lnTo>
                    <a:pt x="9257" y="12589"/>
                  </a:lnTo>
                  <a:lnTo>
                    <a:pt x="0" y="18883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631" name="Tree"/>
            <p:cNvSpPr>
              <a:spLocks noEditPoints="1" noChangeArrowheads="1"/>
            </p:cNvSpPr>
            <p:nvPr/>
          </p:nvSpPr>
          <p:spPr bwMode="auto">
            <a:xfrm rot="-5400000">
              <a:off x="2018" y="3269"/>
              <a:ext cx="236" cy="485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3 h 21600"/>
                <a:gd name="T4" fmla="*/ 0 w 21600"/>
                <a:gd name="T5" fmla="*/ 6 h 21600"/>
                <a:gd name="T6" fmla="*/ 0 w 21600"/>
                <a:gd name="T7" fmla="*/ 10 h 21600"/>
                <a:gd name="T8" fmla="*/ 2 w 21600"/>
                <a:gd name="T9" fmla="*/ 3 h 21600"/>
                <a:gd name="T10" fmla="*/ 2 w 21600"/>
                <a:gd name="T11" fmla="*/ 6 h 21600"/>
                <a:gd name="T12" fmla="*/ 3 w 21600"/>
                <a:gd name="T13" fmla="*/ 1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632" name="Tree"/>
            <p:cNvSpPr>
              <a:spLocks noEditPoints="1" noChangeArrowheads="1"/>
            </p:cNvSpPr>
            <p:nvPr/>
          </p:nvSpPr>
          <p:spPr bwMode="auto">
            <a:xfrm rot="-5400000">
              <a:off x="2040" y="3631"/>
              <a:ext cx="236" cy="485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3 h 21600"/>
                <a:gd name="T4" fmla="*/ 0 w 21600"/>
                <a:gd name="T5" fmla="*/ 6 h 21600"/>
                <a:gd name="T6" fmla="*/ 0 w 21600"/>
                <a:gd name="T7" fmla="*/ 10 h 21600"/>
                <a:gd name="T8" fmla="*/ 2 w 21600"/>
                <a:gd name="T9" fmla="*/ 3 h 21600"/>
                <a:gd name="T10" fmla="*/ 2 w 21600"/>
                <a:gd name="T11" fmla="*/ 6 h 21600"/>
                <a:gd name="T12" fmla="*/ 3 w 21600"/>
                <a:gd name="T13" fmla="*/ 1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633" name="Tree"/>
            <p:cNvSpPr>
              <a:spLocks noEditPoints="1" noChangeArrowheads="1"/>
            </p:cNvSpPr>
            <p:nvPr/>
          </p:nvSpPr>
          <p:spPr bwMode="auto">
            <a:xfrm rot="-5400000">
              <a:off x="2042" y="3959"/>
              <a:ext cx="236" cy="485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3 h 21600"/>
                <a:gd name="T4" fmla="*/ 0 w 21600"/>
                <a:gd name="T5" fmla="*/ 6 h 21600"/>
                <a:gd name="T6" fmla="*/ 0 w 21600"/>
                <a:gd name="T7" fmla="*/ 10 h 21600"/>
                <a:gd name="T8" fmla="*/ 2 w 21600"/>
                <a:gd name="T9" fmla="*/ 3 h 21600"/>
                <a:gd name="T10" fmla="*/ 2 w 21600"/>
                <a:gd name="T11" fmla="*/ 6 h 21600"/>
                <a:gd name="T12" fmla="*/ 3 w 21600"/>
                <a:gd name="T13" fmla="*/ 1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634" name="Tree"/>
            <p:cNvSpPr>
              <a:spLocks noEditPoints="1" noChangeArrowheads="1"/>
            </p:cNvSpPr>
            <p:nvPr/>
          </p:nvSpPr>
          <p:spPr bwMode="auto">
            <a:xfrm rot="-5400000">
              <a:off x="2052" y="4309"/>
              <a:ext cx="236" cy="485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3 h 21600"/>
                <a:gd name="T4" fmla="*/ 0 w 21600"/>
                <a:gd name="T5" fmla="*/ 6 h 21600"/>
                <a:gd name="T6" fmla="*/ 0 w 21600"/>
                <a:gd name="T7" fmla="*/ 10 h 21600"/>
                <a:gd name="T8" fmla="*/ 2 w 21600"/>
                <a:gd name="T9" fmla="*/ 3 h 21600"/>
                <a:gd name="T10" fmla="*/ 2 w 21600"/>
                <a:gd name="T11" fmla="*/ 6 h 21600"/>
                <a:gd name="T12" fmla="*/ 3 w 21600"/>
                <a:gd name="T13" fmla="*/ 1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</p:grpSp>
      <p:sp>
        <p:nvSpPr>
          <p:cNvPr id="18481" name="Прямоугольник 51"/>
          <p:cNvSpPr>
            <a:spLocks noChangeArrowheads="1"/>
          </p:cNvSpPr>
          <p:nvPr/>
        </p:nvSpPr>
        <p:spPr bwMode="auto">
          <a:xfrm rot="-202674">
            <a:off x="8934450" y="3173413"/>
            <a:ext cx="434975" cy="2798762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82" name="Прямоугольник 51"/>
          <p:cNvSpPr>
            <a:spLocks noChangeArrowheads="1"/>
          </p:cNvSpPr>
          <p:nvPr/>
        </p:nvSpPr>
        <p:spPr bwMode="auto">
          <a:xfrm rot="-202674">
            <a:off x="8588375" y="4557713"/>
            <a:ext cx="433388" cy="1789112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83" name="Прямоугольник 51"/>
          <p:cNvSpPr>
            <a:spLocks noChangeArrowheads="1"/>
          </p:cNvSpPr>
          <p:nvPr/>
        </p:nvSpPr>
        <p:spPr bwMode="auto">
          <a:xfrm>
            <a:off x="290513" y="6032500"/>
            <a:ext cx="1441450" cy="32385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84" name="Прямоугольник 51"/>
          <p:cNvSpPr>
            <a:spLocks noChangeArrowheads="1"/>
          </p:cNvSpPr>
          <p:nvPr/>
        </p:nvSpPr>
        <p:spPr bwMode="auto">
          <a:xfrm>
            <a:off x="7823200" y="2087563"/>
            <a:ext cx="400050" cy="3254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85" name="Прямоугольник 51"/>
          <p:cNvSpPr>
            <a:spLocks noChangeArrowheads="1"/>
          </p:cNvSpPr>
          <p:nvPr/>
        </p:nvSpPr>
        <p:spPr bwMode="auto">
          <a:xfrm>
            <a:off x="7321550" y="1998663"/>
            <a:ext cx="400050" cy="3254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86" name="Прямоугольник 51"/>
          <p:cNvSpPr>
            <a:spLocks noChangeArrowheads="1"/>
          </p:cNvSpPr>
          <p:nvPr/>
        </p:nvSpPr>
        <p:spPr bwMode="auto">
          <a:xfrm>
            <a:off x="6821488" y="1946275"/>
            <a:ext cx="400050" cy="3254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87" name="Прямоугольник 51"/>
          <p:cNvSpPr>
            <a:spLocks noChangeArrowheads="1"/>
          </p:cNvSpPr>
          <p:nvPr/>
        </p:nvSpPr>
        <p:spPr bwMode="auto">
          <a:xfrm>
            <a:off x="1493838" y="6732588"/>
            <a:ext cx="400050" cy="32385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88" name="Прямоугольник 51"/>
          <p:cNvSpPr>
            <a:spLocks noChangeArrowheads="1"/>
          </p:cNvSpPr>
          <p:nvPr/>
        </p:nvSpPr>
        <p:spPr bwMode="auto">
          <a:xfrm>
            <a:off x="1655763" y="7143750"/>
            <a:ext cx="400050" cy="3254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89" name="Прямоугольник 51"/>
          <p:cNvSpPr>
            <a:spLocks noChangeArrowheads="1"/>
          </p:cNvSpPr>
          <p:nvPr/>
        </p:nvSpPr>
        <p:spPr bwMode="auto">
          <a:xfrm>
            <a:off x="2300288" y="6713538"/>
            <a:ext cx="400050" cy="10779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90" name="Прямоугольник 51"/>
          <p:cNvSpPr>
            <a:spLocks noChangeArrowheads="1"/>
          </p:cNvSpPr>
          <p:nvPr/>
        </p:nvSpPr>
        <p:spPr bwMode="auto">
          <a:xfrm>
            <a:off x="10296525" y="3287713"/>
            <a:ext cx="400050" cy="3254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91" name="Прямоугольник 51"/>
          <p:cNvSpPr>
            <a:spLocks noChangeArrowheads="1"/>
          </p:cNvSpPr>
          <p:nvPr/>
        </p:nvSpPr>
        <p:spPr bwMode="auto">
          <a:xfrm>
            <a:off x="10510838" y="3627438"/>
            <a:ext cx="400050" cy="327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92" name="Прямоугольник 51"/>
          <p:cNvSpPr>
            <a:spLocks noChangeArrowheads="1"/>
          </p:cNvSpPr>
          <p:nvPr/>
        </p:nvSpPr>
        <p:spPr bwMode="auto">
          <a:xfrm>
            <a:off x="10583863" y="3933825"/>
            <a:ext cx="400050" cy="32385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93" name="Прямоугольник 51"/>
          <p:cNvSpPr>
            <a:spLocks noChangeArrowheads="1"/>
          </p:cNvSpPr>
          <p:nvPr/>
        </p:nvSpPr>
        <p:spPr bwMode="auto">
          <a:xfrm>
            <a:off x="10547350" y="4327525"/>
            <a:ext cx="400050" cy="327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94" name="Прямоугольник 51"/>
          <p:cNvSpPr>
            <a:spLocks noChangeArrowheads="1"/>
          </p:cNvSpPr>
          <p:nvPr/>
        </p:nvSpPr>
        <p:spPr bwMode="auto">
          <a:xfrm>
            <a:off x="10601325" y="4794250"/>
            <a:ext cx="400050" cy="327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95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ПАСПОРТ ОБЪЕКТА СИСТЕМЫ СОЦИАЛЬНОЙ ЗАЩИТЫ НАСЕЛЕНИЯ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ДОМ ВЕТЕРАНОВ с. Топки, ул. Больничная, дом 3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</a:p>
        </p:txBody>
      </p:sp>
      <p:cxnSp>
        <p:nvCxnSpPr>
          <p:cNvPr id="18496" name="Прямая соединительная линия 420"/>
          <p:cNvCxnSpPr>
            <a:cxnSpLocks noChangeShapeType="1"/>
          </p:cNvCxnSpPr>
          <p:nvPr/>
        </p:nvCxnSpPr>
        <p:spPr bwMode="auto">
          <a:xfrm rot="5400000">
            <a:off x="5965825" y="3111500"/>
            <a:ext cx="1214438" cy="1588"/>
          </a:xfrm>
          <a:prstGeom prst="line">
            <a:avLst/>
          </a:prstGeom>
          <a:noFill/>
          <a:ln w="88900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8497" name="Прямая соединительная линия 427"/>
          <p:cNvCxnSpPr>
            <a:cxnSpLocks noChangeShapeType="1"/>
          </p:cNvCxnSpPr>
          <p:nvPr/>
        </p:nvCxnSpPr>
        <p:spPr bwMode="auto">
          <a:xfrm>
            <a:off x="6586538" y="2657475"/>
            <a:ext cx="642937" cy="1588"/>
          </a:xfrm>
          <a:prstGeom prst="line">
            <a:avLst/>
          </a:prstGeom>
          <a:noFill/>
          <a:ln w="88900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8498" name="Прямая соединительная линия 430"/>
          <p:cNvCxnSpPr>
            <a:cxnSpLocks noChangeShapeType="1"/>
          </p:cNvCxnSpPr>
          <p:nvPr/>
        </p:nvCxnSpPr>
        <p:spPr bwMode="auto">
          <a:xfrm rot="5400000">
            <a:off x="6696869" y="3156744"/>
            <a:ext cx="1000125" cy="1587"/>
          </a:xfrm>
          <a:prstGeom prst="line">
            <a:avLst/>
          </a:prstGeom>
          <a:noFill/>
          <a:ln w="88900">
            <a:solidFill>
              <a:srgbClr val="808080"/>
            </a:solidFill>
            <a:round/>
            <a:headEnd/>
            <a:tailEnd/>
          </a:ln>
        </p:spPr>
      </p:cxnSp>
      <p:sp>
        <p:nvSpPr>
          <p:cNvPr id="18499" name="Прямоугольник 432"/>
          <p:cNvSpPr>
            <a:spLocks noChangeArrowheads="1"/>
          </p:cNvSpPr>
          <p:nvPr/>
        </p:nvSpPr>
        <p:spPr bwMode="auto">
          <a:xfrm>
            <a:off x="6188075" y="2443163"/>
            <a:ext cx="284163" cy="481012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500" name="Прямоугольник 433"/>
          <p:cNvSpPr>
            <a:spLocks noChangeArrowheads="1"/>
          </p:cNvSpPr>
          <p:nvPr/>
        </p:nvSpPr>
        <p:spPr bwMode="auto">
          <a:xfrm>
            <a:off x="6757988" y="2728913"/>
            <a:ext cx="355600" cy="78422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4763"/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18501" name="Прямая соединительная линия 439"/>
          <p:cNvCxnSpPr>
            <a:cxnSpLocks noChangeShapeType="1"/>
          </p:cNvCxnSpPr>
          <p:nvPr/>
        </p:nvCxnSpPr>
        <p:spPr bwMode="auto">
          <a:xfrm rot="5400000" flipH="1" flipV="1">
            <a:off x="10866438" y="6265863"/>
            <a:ext cx="357187" cy="1587"/>
          </a:xfrm>
          <a:prstGeom prst="line">
            <a:avLst/>
          </a:prstGeom>
          <a:noFill/>
          <a:ln w="88900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8502" name="Прямая соединительная линия 441"/>
          <p:cNvCxnSpPr>
            <a:cxnSpLocks noChangeShapeType="1"/>
          </p:cNvCxnSpPr>
          <p:nvPr/>
        </p:nvCxnSpPr>
        <p:spPr bwMode="auto">
          <a:xfrm>
            <a:off x="9544050" y="5586413"/>
            <a:ext cx="428625" cy="1587"/>
          </a:xfrm>
          <a:prstGeom prst="line">
            <a:avLst/>
          </a:prstGeom>
          <a:noFill/>
          <a:ln w="88900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446" name="Прямая соединительная линия 445"/>
          <p:cNvCxnSpPr/>
          <p:nvPr/>
        </p:nvCxnSpPr>
        <p:spPr>
          <a:xfrm rot="5400000">
            <a:off x="5364163" y="2906713"/>
            <a:ext cx="12144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Прямая соединительная линия 447"/>
          <p:cNvCxnSpPr/>
          <p:nvPr/>
        </p:nvCxnSpPr>
        <p:spPr>
          <a:xfrm>
            <a:off x="5972175" y="2300288"/>
            <a:ext cx="7858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Прямая соединительная линия 449"/>
          <p:cNvCxnSpPr/>
          <p:nvPr/>
        </p:nvCxnSpPr>
        <p:spPr>
          <a:xfrm rot="5400000">
            <a:off x="6615907" y="2442369"/>
            <a:ext cx="2857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Прямая соединительная линия 451"/>
          <p:cNvCxnSpPr/>
          <p:nvPr/>
        </p:nvCxnSpPr>
        <p:spPr>
          <a:xfrm>
            <a:off x="6757988" y="2586038"/>
            <a:ext cx="571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Прямая соединительная линия 453"/>
          <p:cNvCxnSpPr/>
          <p:nvPr/>
        </p:nvCxnSpPr>
        <p:spPr>
          <a:xfrm rot="5400000">
            <a:off x="6865938" y="3049588"/>
            <a:ext cx="92868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Прямая соединительная линия 455"/>
          <p:cNvCxnSpPr/>
          <p:nvPr/>
        </p:nvCxnSpPr>
        <p:spPr>
          <a:xfrm rot="10800000">
            <a:off x="5972175" y="3514725"/>
            <a:ext cx="13573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09" name="Прямоугольник 456"/>
          <p:cNvSpPr>
            <a:spLocks noChangeArrowheads="1"/>
          </p:cNvSpPr>
          <p:nvPr/>
        </p:nvSpPr>
        <p:spPr bwMode="auto">
          <a:xfrm>
            <a:off x="5900738" y="1657350"/>
            <a:ext cx="1643062" cy="2143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ул. Озерная</a:t>
            </a:r>
          </a:p>
        </p:txBody>
      </p:sp>
      <p:sp>
        <p:nvSpPr>
          <p:cNvPr id="18510" name="Прямоугольник 457"/>
          <p:cNvSpPr>
            <a:spLocks noChangeArrowheads="1"/>
          </p:cNvSpPr>
          <p:nvPr/>
        </p:nvSpPr>
        <p:spPr bwMode="auto">
          <a:xfrm rot="5400000">
            <a:off x="8581232" y="3961606"/>
            <a:ext cx="1784350" cy="2587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ул. Центральная</a:t>
            </a:r>
          </a:p>
        </p:txBody>
      </p:sp>
      <p:sp>
        <p:nvSpPr>
          <p:cNvPr id="18511" name="Прямоугольник 458"/>
          <p:cNvSpPr>
            <a:spLocks noChangeArrowheads="1"/>
          </p:cNvSpPr>
          <p:nvPr/>
        </p:nvSpPr>
        <p:spPr bwMode="auto">
          <a:xfrm rot="5400000">
            <a:off x="7614444" y="5491957"/>
            <a:ext cx="1784350" cy="2587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ул. Ветеранов</a:t>
            </a:r>
          </a:p>
        </p:txBody>
      </p:sp>
      <p:sp>
        <p:nvSpPr>
          <p:cNvPr id="18512" name="Прямоугольник 459"/>
          <p:cNvSpPr>
            <a:spLocks noChangeArrowheads="1"/>
          </p:cNvSpPr>
          <p:nvPr/>
        </p:nvSpPr>
        <p:spPr bwMode="auto">
          <a:xfrm rot="5400000">
            <a:off x="10425907" y="5350668"/>
            <a:ext cx="1784350" cy="2587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ул. 8-го марта</a:t>
            </a:r>
          </a:p>
        </p:txBody>
      </p:sp>
      <p:sp>
        <p:nvSpPr>
          <p:cNvPr id="18513" name="Овал 460"/>
          <p:cNvSpPr>
            <a:spLocks noChangeArrowheads="1"/>
          </p:cNvSpPr>
          <p:nvPr/>
        </p:nvSpPr>
        <p:spPr bwMode="auto">
          <a:xfrm>
            <a:off x="3757613" y="1871663"/>
            <a:ext cx="2071687" cy="92868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17" tIns="45709" rIns="91417" bIns="45709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514" name="Прямоугольник 461"/>
          <p:cNvSpPr>
            <a:spLocks noChangeArrowheads="1"/>
          </p:cNvSpPr>
          <p:nvPr/>
        </p:nvSpPr>
        <p:spPr bwMode="auto">
          <a:xfrm>
            <a:off x="4013200" y="2228850"/>
            <a:ext cx="1571625" cy="2143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/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оз. Топкинское</a:t>
            </a:r>
          </a:p>
        </p:txBody>
      </p:sp>
      <p:sp>
        <p:nvSpPr>
          <p:cNvPr id="18515" name="Прямоугольник 462"/>
          <p:cNvSpPr>
            <a:spLocks noChangeArrowheads="1"/>
          </p:cNvSpPr>
          <p:nvPr/>
        </p:nvSpPr>
        <p:spPr bwMode="auto">
          <a:xfrm rot="5163922">
            <a:off x="6897688" y="5372100"/>
            <a:ext cx="1574800" cy="2127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/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оз. Родное</a:t>
            </a:r>
          </a:p>
        </p:txBody>
      </p:sp>
      <p:grpSp>
        <p:nvGrpSpPr>
          <p:cNvPr id="18516" name="Group 567"/>
          <p:cNvGrpSpPr>
            <a:grpSpLocks/>
          </p:cNvGrpSpPr>
          <p:nvPr/>
        </p:nvGrpSpPr>
        <p:grpSpPr bwMode="auto">
          <a:xfrm rot="1405067">
            <a:off x="5065713" y="1835150"/>
            <a:ext cx="214312" cy="147638"/>
            <a:chOff x="3079" y="3840"/>
            <a:chExt cx="181" cy="91"/>
          </a:xfrm>
        </p:grpSpPr>
        <p:sp>
          <p:nvSpPr>
            <p:cNvPr id="18625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6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7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17" name="Полилиния 468"/>
          <p:cNvSpPr>
            <a:spLocks/>
          </p:cNvSpPr>
          <p:nvPr/>
        </p:nvSpPr>
        <p:spPr bwMode="auto">
          <a:xfrm>
            <a:off x="7623175" y="4167188"/>
            <a:ext cx="390525" cy="493712"/>
          </a:xfrm>
          <a:custGeom>
            <a:avLst/>
            <a:gdLst>
              <a:gd name="T0" fmla="*/ 400674 w 389936"/>
              <a:gd name="T1" fmla="*/ 62065 h 493595"/>
              <a:gd name="T2" fmla="*/ 348476 w 389936"/>
              <a:gd name="T3" fmla="*/ 49311 h 493595"/>
              <a:gd name="T4" fmla="*/ 309326 w 389936"/>
              <a:gd name="T5" fmla="*/ 36557 h 493595"/>
              <a:gd name="T6" fmla="*/ 204929 w 389936"/>
              <a:gd name="T7" fmla="*/ 23803 h 493595"/>
              <a:gd name="T8" fmla="*/ 61380 w 389936"/>
              <a:gd name="T9" fmla="*/ 23803 h 493595"/>
              <a:gd name="T10" fmla="*/ 22231 w 389936"/>
              <a:gd name="T11" fmla="*/ 49311 h 493595"/>
              <a:gd name="T12" fmla="*/ 22231 w 389936"/>
              <a:gd name="T13" fmla="*/ 151342 h 493595"/>
              <a:gd name="T14" fmla="*/ 48331 w 389936"/>
              <a:gd name="T15" fmla="*/ 189604 h 493595"/>
              <a:gd name="T16" fmla="*/ 61380 w 389936"/>
              <a:gd name="T17" fmla="*/ 227866 h 493595"/>
              <a:gd name="T18" fmla="*/ 87481 w 389936"/>
              <a:gd name="T19" fmla="*/ 266128 h 493595"/>
              <a:gd name="T20" fmla="*/ 165779 w 389936"/>
              <a:gd name="T21" fmla="*/ 304390 h 493595"/>
              <a:gd name="T22" fmla="*/ 152730 w 389936"/>
              <a:gd name="T23" fmla="*/ 470192 h 493595"/>
              <a:gd name="T24" fmla="*/ 113579 w 389936"/>
              <a:gd name="T25" fmla="*/ 495700 h 493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9936"/>
              <a:gd name="T40" fmla="*/ 0 h 493595"/>
              <a:gd name="T41" fmla="*/ 389936 w 389936"/>
              <a:gd name="T42" fmla="*/ 493595 h 493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9936" h="493595">
                <a:moveTo>
                  <a:pt x="389936" y="61795"/>
                </a:moveTo>
                <a:cubicBezTo>
                  <a:pt x="373003" y="57562"/>
                  <a:pt x="355919" y="53890"/>
                  <a:pt x="339136" y="49095"/>
                </a:cubicBezTo>
                <a:cubicBezTo>
                  <a:pt x="326264" y="45417"/>
                  <a:pt x="314207" y="38790"/>
                  <a:pt x="301036" y="36395"/>
                </a:cubicBezTo>
                <a:cubicBezTo>
                  <a:pt x="267456" y="30290"/>
                  <a:pt x="233303" y="27928"/>
                  <a:pt x="199436" y="23695"/>
                </a:cubicBezTo>
                <a:cubicBezTo>
                  <a:pt x="139941" y="3863"/>
                  <a:pt x="146617" y="0"/>
                  <a:pt x="59736" y="23695"/>
                </a:cubicBezTo>
                <a:cubicBezTo>
                  <a:pt x="45010" y="27711"/>
                  <a:pt x="34336" y="40628"/>
                  <a:pt x="21636" y="49095"/>
                </a:cubicBezTo>
                <a:cubicBezTo>
                  <a:pt x="6024" y="95932"/>
                  <a:pt x="0" y="92999"/>
                  <a:pt x="21636" y="150695"/>
                </a:cubicBezTo>
                <a:cubicBezTo>
                  <a:pt x="26995" y="164987"/>
                  <a:pt x="40210" y="175143"/>
                  <a:pt x="47036" y="188795"/>
                </a:cubicBezTo>
                <a:cubicBezTo>
                  <a:pt x="53023" y="200769"/>
                  <a:pt x="53749" y="214921"/>
                  <a:pt x="59736" y="226895"/>
                </a:cubicBezTo>
                <a:cubicBezTo>
                  <a:pt x="66562" y="240547"/>
                  <a:pt x="74343" y="254202"/>
                  <a:pt x="85136" y="264995"/>
                </a:cubicBezTo>
                <a:cubicBezTo>
                  <a:pt x="109755" y="289614"/>
                  <a:pt x="130348" y="292766"/>
                  <a:pt x="161336" y="303095"/>
                </a:cubicBezTo>
                <a:cubicBezTo>
                  <a:pt x="157103" y="358128"/>
                  <a:pt x="162858" y="414863"/>
                  <a:pt x="148636" y="468195"/>
                </a:cubicBezTo>
                <a:cubicBezTo>
                  <a:pt x="144703" y="482943"/>
                  <a:pt x="110536" y="493595"/>
                  <a:pt x="110536" y="493595"/>
                </a:cubicBez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ru-RU"/>
          </a:p>
        </p:txBody>
      </p:sp>
      <p:grpSp>
        <p:nvGrpSpPr>
          <p:cNvPr id="18518" name="Group 567"/>
          <p:cNvGrpSpPr>
            <a:grpSpLocks/>
          </p:cNvGrpSpPr>
          <p:nvPr/>
        </p:nvGrpSpPr>
        <p:grpSpPr bwMode="auto">
          <a:xfrm rot="1405067">
            <a:off x="7635875" y="4618038"/>
            <a:ext cx="215900" cy="147637"/>
            <a:chOff x="3079" y="3840"/>
            <a:chExt cx="181" cy="91"/>
          </a:xfrm>
        </p:grpSpPr>
        <p:sp>
          <p:nvSpPr>
            <p:cNvPr id="18622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3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4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519" name="Группа 218"/>
          <p:cNvGrpSpPr>
            <a:grpSpLocks/>
          </p:cNvGrpSpPr>
          <p:nvPr/>
        </p:nvGrpSpPr>
        <p:grpSpPr bwMode="auto">
          <a:xfrm>
            <a:off x="10758488" y="5729288"/>
            <a:ext cx="309562" cy="303212"/>
            <a:chOff x="-1121598" y="5086352"/>
            <a:chExt cx="309408" cy="301197"/>
          </a:xfrm>
        </p:grpSpPr>
        <p:sp>
          <p:nvSpPr>
            <p:cNvPr id="18620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4763"/>
              <a:endParaRPr lang="ru-RU" sz="29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21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4763"/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9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520" name="TextBox 507"/>
          <p:cNvSpPr txBox="1">
            <a:spLocks noChangeArrowheads="1"/>
          </p:cNvSpPr>
          <p:nvPr/>
        </p:nvSpPr>
        <p:spPr bwMode="auto">
          <a:xfrm>
            <a:off x="1412875" y="6088063"/>
            <a:ext cx="2143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4</a:t>
            </a:r>
          </a:p>
        </p:txBody>
      </p:sp>
      <p:sp>
        <p:nvSpPr>
          <p:cNvPr id="18521" name="TextBox 508"/>
          <p:cNvSpPr txBox="1">
            <a:spLocks noChangeArrowheads="1"/>
          </p:cNvSpPr>
          <p:nvPr/>
        </p:nvSpPr>
        <p:spPr bwMode="auto">
          <a:xfrm>
            <a:off x="900113" y="6088063"/>
            <a:ext cx="2127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6</a:t>
            </a:r>
          </a:p>
        </p:txBody>
      </p:sp>
      <p:sp>
        <p:nvSpPr>
          <p:cNvPr id="18522" name="TextBox 509"/>
          <p:cNvSpPr txBox="1">
            <a:spLocks noChangeArrowheads="1"/>
          </p:cNvSpPr>
          <p:nvPr/>
        </p:nvSpPr>
        <p:spPr bwMode="auto">
          <a:xfrm>
            <a:off x="400050" y="6088063"/>
            <a:ext cx="2127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8</a:t>
            </a:r>
          </a:p>
        </p:txBody>
      </p:sp>
      <p:sp>
        <p:nvSpPr>
          <p:cNvPr id="18523" name="TextBox 510"/>
          <p:cNvSpPr txBox="1">
            <a:spLocks noChangeArrowheads="1"/>
          </p:cNvSpPr>
          <p:nvPr/>
        </p:nvSpPr>
        <p:spPr bwMode="auto">
          <a:xfrm>
            <a:off x="1612900" y="6729413"/>
            <a:ext cx="2159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3</a:t>
            </a:r>
          </a:p>
        </p:txBody>
      </p:sp>
      <p:sp>
        <p:nvSpPr>
          <p:cNvPr id="18524" name="TextBox 511"/>
          <p:cNvSpPr txBox="1">
            <a:spLocks noChangeArrowheads="1"/>
          </p:cNvSpPr>
          <p:nvPr/>
        </p:nvSpPr>
        <p:spPr bwMode="auto">
          <a:xfrm>
            <a:off x="2400300" y="6729413"/>
            <a:ext cx="2127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1</a:t>
            </a:r>
          </a:p>
        </p:txBody>
      </p:sp>
      <p:sp>
        <p:nvSpPr>
          <p:cNvPr id="18525" name="TextBox 512"/>
          <p:cNvSpPr txBox="1">
            <a:spLocks noChangeArrowheads="1"/>
          </p:cNvSpPr>
          <p:nvPr/>
        </p:nvSpPr>
        <p:spPr bwMode="auto">
          <a:xfrm>
            <a:off x="2301875" y="7088188"/>
            <a:ext cx="4302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1 к.1</a:t>
            </a:r>
          </a:p>
        </p:txBody>
      </p:sp>
      <p:sp>
        <p:nvSpPr>
          <p:cNvPr id="18526" name="TextBox 513"/>
          <p:cNvSpPr txBox="1">
            <a:spLocks noChangeArrowheads="1"/>
          </p:cNvSpPr>
          <p:nvPr/>
        </p:nvSpPr>
        <p:spPr bwMode="auto">
          <a:xfrm>
            <a:off x="2328863" y="7513638"/>
            <a:ext cx="428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1 к.2</a:t>
            </a:r>
          </a:p>
        </p:txBody>
      </p:sp>
      <p:sp>
        <p:nvSpPr>
          <p:cNvPr id="18527" name="TextBox 514"/>
          <p:cNvSpPr txBox="1">
            <a:spLocks noChangeArrowheads="1"/>
          </p:cNvSpPr>
          <p:nvPr/>
        </p:nvSpPr>
        <p:spPr bwMode="auto">
          <a:xfrm>
            <a:off x="1687513" y="7229475"/>
            <a:ext cx="4254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3 к.1</a:t>
            </a:r>
          </a:p>
        </p:txBody>
      </p:sp>
      <p:sp>
        <p:nvSpPr>
          <p:cNvPr id="18528" name="TextBox 515"/>
          <p:cNvSpPr txBox="1">
            <a:spLocks noChangeArrowheads="1"/>
          </p:cNvSpPr>
          <p:nvPr/>
        </p:nvSpPr>
        <p:spPr bwMode="auto">
          <a:xfrm>
            <a:off x="8636000" y="6002338"/>
            <a:ext cx="415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2 к.1</a:t>
            </a:r>
          </a:p>
        </p:txBody>
      </p:sp>
      <p:sp>
        <p:nvSpPr>
          <p:cNvPr id="18529" name="TextBox 516"/>
          <p:cNvSpPr txBox="1">
            <a:spLocks noChangeArrowheads="1"/>
          </p:cNvSpPr>
          <p:nvPr/>
        </p:nvSpPr>
        <p:spPr bwMode="auto">
          <a:xfrm>
            <a:off x="8688388" y="5588000"/>
            <a:ext cx="2127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2</a:t>
            </a:r>
          </a:p>
        </p:txBody>
      </p:sp>
      <p:sp>
        <p:nvSpPr>
          <p:cNvPr id="18530" name="TextBox 517"/>
          <p:cNvSpPr txBox="1">
            <a:spLocks noChangeArrowheads="1"/>
          </p:cNvSpPr>
          <p:nvPr/>
        </p:nvSpPr>
        <p:spPr bwMode="auto">
          <a:xfrm>
            <a:off x="8688388" y="5157788"/>
            <a:ext cx="2127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4</a:t>
            </a:r>
          </a:p>
        </p:txBody>
      </p:sp>
      <p:sp>
        <p:nvSpPr>
          <p:cNvPr id="18531" name="TextBox 518"/>
          <p:cNvSpPr txBox="1">
            <a:spLocks noChangeArrowheads="1"/>
          </p:cNvSpPr>
          <p:nvPr/>
        </p:nvSpPr>
        <p:spPr bwMode="auto">
          <a:xfrm>
            <a:off x="8688388" y="4729163"/>
            <a:ext cx="2127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6</a:t>
            </a:r>
          </a:p>
        </p:txBody>
      </p:sp>
      <p:sp>
        <p:nvSpPr>
          <p:cNvPr id="18532" name="TextBox 519"/>
          <p:cNvSpPr txBox="1">
            <a:spLocks noChangeArrowheads="1"/>
          </p:cNvSpPr>
          <p:nvPr/>
        </p:nvSpPr>
        <p:spPr bwMode="auto">
          <a:xfrm>
            <a:off x="9113838" y="5300663"/>
            <a:ext cx="2159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4</a:t>
            </a:r>
          </a:p>
        </p:txBody>
      </p:sp>
      <p:sp>
        <p:nvSpPr>
          <p:cNvPr id="18533" name="TextBox 520"/>
          <p:cNvSpPr txBox="1">
            <a:spLocks noChangeArrowheads="1"/>
          </p:cNvSpPr>
          <p:nvPr/>
        </p:nvSpPr>
        <p:spPr bwMode="auto">
          <a:xfrm>
            <a:off x="9005888" y="3800475"/>
            <a:ext cx="3571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12</a:t>
            </a:r>
          </a:p>
        </p:txBody>
      </p:sp>
      <p:sp>
        <p:nvSpPr>
          <p:cNvPr id="18534" name="TextBox 521"/>
          <p:cNvSpPr txBox="1">
            <a:spLocks noChangeArrowheads="1"/>
          </p:cNvSpPr>
          <p:nvPr/>
        </p:nvSpPr>
        <p:spPr bwMode="auto">
          <a:xfrm>
            <a:off x="8955088" y="3228975"/>
            <a:ext cx="3571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14</a:t>
            </a:r>
          </a:p>
        </p:txBody>
      </p:sp>
      <p:sp>
        <p:nvSpPr>
          <p:cNvPr id="18535" name="TextBox 523"/>
          <p:cNvSpPr txBox="1">
            <a:spLocks noChangeArrowheads="1"/>
          </p:cNvSpPr>
          <p:nvPr/>
        </p:nvSpPr>
        <p:spPr bwMode="auto">
          <a:xfrm>
            <a:off x="9113838" y="5729288"/>
            <a:ext cx="2159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2</a:t>
            </a:r>
          </a:p>
        </p:txBody>
      </p:sp>
      <p:sp>
        <p:nvSpPr>
          <p:cNvPr id="18536" name="TextBox 524"/>
          <p:cNvSpPr txBox="1">
            <a:spLocks noChangeArrowheads="1"/>
          </p:cNvSpPr>
          <p:nvPr/>
        </p:nvSpPr>
        <p:spPr bwMode="auto">
          <a:xfrm>
            <a:off x="8613775" y="6729413"/>
            <a:ext cx="2159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5</a:t>
            </a:r>
          </a:p>
        </p:txBody>
      </p:sp>
      <p:sp>
        <p:nvSpPr>
          <p:cNvPr id="18537" name="TextBox 525"/>
          <p:cNvSpPr txBox="1">
            <a:spLocks noChangeArrowheads="1"/>
          </p:cNvSpPr>
          <p:nvPr/>
        </p:nvSpPr>
        <p:spPr bwMode="auto">
          <a:xfrm>
            <a:off x="9043988" y="6729413"/>
            <a:ext cx="2143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7</a:t>
            </a:r>
          </a:p>
        </p:txBody>
      </p:sp>
      <p:sp>
        <p:nvSpPr>
          <p:cNvPr id="18538" name="TextBox 526"/>
          <p:cNvSpPr txBox="1">
            <a:spLocks noChangeArrowheads="1"/>
          </p:cNvSpPr>
          <p:nvPr/>
        </p:nvSpPr>
        <p:spPr bwMode="auto">
          <a:xfrm>
            <a:off x="9544050" y="6657975"/>
            <a:ext cx="2143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9</a:t>
            </a:r>
          </a:p>
        </p:txBody>
      </p:sp>
      <p:sp>
        <p:nvSpPr>
          <p:cNvPr id="18539" name="TextBox 527"/>
          <p:cNvSpPr txBox="1">
            <a:spLocks noChangeArrowheads="1"/>
          </p:cNvSpPr>
          <p:nvPr/>
        </p:nvSpPr>
        <p:spPr bwMode="auto">
          <a:xfrm>
            <a:off x="10506075" y="6729413"/>
            <a:ext cx="3571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13</a:t>
            </a:r>
          </a:p>
        </p:txBody>
      </p:sp>
      <p:sp>
        <p:nvSpPr>
          <p:cNvPr id="18540" name="TextBox 528"/>
          <p:cNvSpPr txBox="1">
            <a:spLocks noChangeArrowheads="1"/>
          </p:cNvSpPr>
          <p:nvPr/>
        </p:nvSpPr>
        <p:spPr bwMode="auto">
          <a:xfrm>
            <a:off x="11018838" y="6729413"/>
            <a:ext cx="3587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15</a:t>
            </a:r>
          </a:p>
        </p:txBody>
      </p:sp>
      <p:sp>
        <p:nvSpPr>
          <p:cNvPr id="18541" name="TextBox 529"/>
          <p:cNvSpPr txBox="1">
            <a:spLocks noChangeArrowheads="1"/>
          </p:cNvSpPr>
          <p:nvPr/>
        </p:nvSpPr>
        <p:spPr bwMode="auto">
          <a:xfrm>
            <a:off x="11447463" y="6657975"/>
            <a:ext cx="355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17</a:t>
            </a:r>
          </a:p>
        </p:txBody>
      </p:sp>
      <p:sp>
        <p:nvSpPr>
          <p:cNvPr id="18542" name="TextBox 530"/>
          <p:cNvSpPr txBox="1">
            <a:spLocks noChangeArrowheads="1"/>
          </p:cNvSpPr>
          <p:nvPr/>
        </p:nvSpPr>
        <p:spPr bwMode="auto">
          <a:xfrm>
            <a:off x="12006263" y="6657975"/>
            <a:ext cx="3571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19</a:t>
            </a:r>
          </a:p>
        </p:txBody>
      </p:sp>
      <p:sp>
        <p:nvSpPr>
          <p:cNvPr id="18543" name="TextBox 536"/>
          <p:cNvSpPr txBox="1">
            <a:spLocks noChangeArrowheads="1"/>
          </p:cNvSpPr>
          <p:nvPr/>
        </p:nvSpPr>
        <p:spPr bwMode="auto">
          <a:xfrm>
            <a:off x="10336213" y="3371850"/>
            <a:ext cx="4302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10</a:t>
            </a:r>
          </a:p>
        </p:txBody>
      </p:sp>
      <p:sp>
        <p:nvSpPr>
          <p:cNvPr id="18544" name="TextBox 538"/>
          <p:cNvSpPr txBox="1">
            <a:spLocks noChangeArrowheads="1"/>
          </p:cNvSpPr>
          <p:nvPr/>
        </p:nvSpPr>
        <p:spPr bwMode="auto">
          <a:xfrm>
            <a:off x="10614025" y="3657600"/>
            <a:ext cx="2159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8</a:t>
            </a:r>
          </a:p>
        </p:txBody>
      </p:sp>
      <p:sp>
        <p:nvSpPr>
          <p:cNvPr id="18545" name="TextBox 539"/>
          <p:cNvSpPr txBox="1">
            <a:spLocks noChangeArrowheads="1"/>
          </p:cNvSpPr>
          <p:nvPr/>
        </p:nvSpPr>
        <p:spPr bwMode="auto">
          <a:xfrm>
            <a:off x="10614025" y="4013200"/>
            <a:ext cx="2159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6</a:t>
            </a:r>
          </a:p>
        </p:txBody>
      </p:sp>
      <p:sp>
        <p:nvSpPr>
          <p:cNvPr id="18546" name="TextBox 540"/>
          <p:cNvSpPr txBox="1">
            <a:spLocks noChangeArrowheads="1"/>
          </p:cNvSpPr>
          <p:nvPr/>
        </p:nvSpPr>
        <p:spPr bwMode="auto">
          <a:xfrm>
            <a:off x="10688638" y="4443413"/>
            <a:ext cx="2127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4</a:t>
            </a:r>
          </a:p>
        </p:txBody>
      </p:sp>
      <p:sp>
        <p:nvSpPr>
          <p:cNvPr id="18547" name="TextBox 541"/>
          <p:cNvSpPr txBox="1">
            <a:spLocks noChangeArrowheads="1"/>
          </p:cNvSpPr>
          <p:nvPr/>
        </p:nvSpPr>
        <p:spPr bwMode="auto">
          <a:xfrm>
            <a:off x="10758488" y="4872038"/>
            <a:ext cx="2143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2</a:t>
            </a:r>
          </a:p>
        </p:txBody>
      </p:sp>
      <p:sp>
        <p:nvSpPr>
          <p:cNvPr id="18548" name="TextBox 542"/>
          <p:cNvSpPr txBox="1">
            <a:spLocks noChangeArrowheads="1"/>
          </p:cNvSpPr>
          <p:nvPr/>
        </p:nvSpPr>
        <p:spPr bwMode="auto">
          <a:xfrm>
            <a:off x="9005888" y="4254500"/>
            <a:ext cx="3571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10</a:t>
            </a:r>
          </a:p>
        </p:txBody>
      </p:sp>
      <p:sp>
        <p:nvSpPr>
          <p:cNvPr id="18549" name="TextBox 543"/>
          <p:cNvSpPr txBox="1">
            <a:spLocks noChangeArrowheads="1"/>
          </p:cNvSpPr>
          <p:nvPr/>
        </p:nvSpPr>
        <p:spPr bwMode="auto">
          <a:xfrm>
            <a:off x="7900988" y="2157413"/>
            <a:ext cx="2127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1</a:t>
            </a:r>
          </a:p>
        </p:txBody>
      </p:sp>
      <p:sp>
        <p:nvSpPr>
          <p:cNvPr id="18550" name="TextBox 544"/>
          <p:cNvSpPr txBox="1">
            <a:spLocks noChangeArrowheads="1"/>
          </p:cNvSpPr>
          <p:nvPr/>
        </p:nvSpPr>
        <p:spPr bwMode="auto">
          <a:xfrm>
            <a:off x="7400925" y="2087563"/>
            <a:ext cx="2127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2</a:t>
            </a:r>
          </a:p>
        </p:txBody>
      </p:sp>
      <p:sp>
        <p:nvSpPr>
          <p:cNvPr id="18551" name="TextBox 545"/>
          <p:cNvSpPr txBox="1">
            <a:spLocks noChangeArrowheads="1"/>
          </p:cNvSpPr>
          <p:nvPr/>
        </p:nvSpPr>
        <p:spPr bwMode="auto">
          <a:xfrm>
            <a:off x="6900863" y="2001838"/>
            <a:ext cx="2127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800">
                <a:latin typeface="Times New Roman" pitchFamily="18" charset="0"/>
              </a:rPr>
              <a:t>3</a:t>
            </a:r>
          </a:p>
        </p:txBody>
      </p:sp>
      <p:sp>
        <p:nvSpPr>
          <p:cNvPr id="18552" name="Прямоугольник 546"/>
          <p:cNvSpPr>
            <a:spLocks noChangeArrowheads="1"/>
          </p:cNvSpPr>
          <p:nvPr/>
        </p:nvSpPr>
        <p:spPr bwMode="auto">
          <a:xfrm>
            <a:off x="4543425" y="6372225"/>
            <a:ext cx="1644650" cy="2159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ул. Советская</a:t>
            </a:r>
          </a:p>
        </p:txBody>
      </p:sp>
      <p:sp>
        <p:nvSpPr>
          <p:cNvPr id="561" name="Прямоугольник 560"/>
          <p:cNvSpPr>
            <a:spLocks noChangeArrowheads="1"/>
          </p:cNvSpPr>
          <p:nvPr/>
        </p:nvSpPr>
        <p:spPr bwMode="auto">
          <a:xfrm>
            <a:off x="5472113" y="6088063"/>
            <a:ext cx="571500" cy="28416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 defTabSz="1277784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8554" name="Group 60"/>
          <p:cNvGrpSpPr>
            <a:grpSpLocks/>
          </p:cNvGrpSpPr>
          <p:nvPr/>
        </p:nvGrpSpPr>
        <p:grpSpPr bwMode="auto">
          <a:xfrm>
            <a:off x="5432425" y="5865813"/>
            <a:ext cx="693738" cy="388937"/>
            <a:chOff x="4862" y="4199"/>
            <a:chExt cx="219" cy="229"/>
          </a:xfrm>
        </p:grpSpPr>
        <p:grpSp>
          <p:nvGrpSpPr>
            <p:cNvPr id="18612" name="Group 61"/>
            <p:cNvGrpSpPr>
              <a:grpSpLocks/>
            </p:cNvGrpSpPr>
            <p:nvPr/>
          </p:nvGrpSpPr>
          <p:grpSpPr bwMode="auto">
            <a:xfrm>
              <a:off x="4902" y="4218"/>
              <a:ext cx="140" cy="210"/>
              <a:chOff x="1766" y="5636"/>
              <a:chExt cx="240" cy="318"/>
            </a:xfrm>
          </p:grpSpPr>
          <p:grpSp>
            <p:nvGrpSpPr>
              <p:cNvPr id="18614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18616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617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61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619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8615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endParaRPr lang="ru-RU"/>
              </a:p>
            </p:txBody>
          </p:sp>
        </p:grpSp>
        <p:sp>
          <p:nvSpPr>
            <p:cNvPr id="18613" name="Text Box 68"/>
            <p:cNvSpPr txBox="1">
              <a:spLocks noChangeArrowheads="1"/>
            </p:cNvSpPr>
            <p:nvPr/>
          </p:nvSpPr>
          <p:spPr bwMode="auto">
            <a:xfrm>
              <a:off x="4862" y="4199"/>
              <a:ext cx="21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31" tIns="42669" rIns="85331" bIns="42669">
              <a:spAutoFit/>
            </a:bodyPr>
            <a:lstStyle/>
            <a:p>
              <a:pPr algn="ctr" defTabSz="1193800" eaLnBrk="0" hangingPunct="0"/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ПЧ-34</a:t>
              </a:r>
            </a:p>
          </p:txBody>
        </p:sp>
      </p:grpSp>
      <p:grpSp>
        <p:nvGrpSpPr>
          <p:cNvPr id="18555" name="AutoShape 820"/>
          <p:cNvGrpSpPr>
            <a:grpSpLocks/>
          </p:cNvGrpSpPr>
          <p:nvPr/>
        </p:nvGrpSpPr>
        <p:grpSpPr bwMode="auto">
          <a:xfrm>
            <a:off x="-23813" y="3717925"/>
            <a:ext cx="4267201" cy="1397000"/>
            <a:chOff x="-15" y="2342"/>
            <a:chExt cx="2688" cy="880"/>
          </a:xfrm>
        </p:grpSpPr>
        <p:pic>
          <p:nvPicPr>
            <p:cNvPr id="18610" name="AutoShape 82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8" y="2342"/>
              <a:ext cx="2681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11" name="Text Box 105"/>
            <p:cNvSpPr txBox="1">
              <a:spLocks noChangeArrowheads="1"/>
            </p:cNvSpPr>
            <p:nvPr/>
          </p:nvSpPr>
          <p:spPr bwMode="auto">
            <a:xfrm>
              <a:off x="-15" y="2349"/>
              <a:ext cx="1367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3826" tIns="91913" rIns="183826" bIns="91913">
              <a:spAutoFit/>
            </a:bodyPr>
            <a:lstStyle/>
            <a:p>
              <a:pPr algn="ctr" defTabSz="2089150"/>
              <a:r>
                <a:rPr lang="ru-RU" sz="1300" u="sng">
                  <a:latin typeface="Times New Roman" pitchFamily="18" charset="0"/>
                  <a:cs typeface="Times New Roman" pitchFamily="18" charset="0"/>
                </a:rPr>
                <a:t>Районная Больница № 12</a:t>
              </a:r>
            </a:p>
            <a:p>
              <a:pPr algn="ctr" defTabSz="2089150"/>
              <a:r>
                <a:rPr lang="ru-RU" sz="1300" i="1">
                  <a:latin typeface="Times New Roman" pitchFamily="18" charset="0"/>
                  <a:cs typeface="Times New Roman" pitchFamily="18" charset="0"/>
                </a:rPr>
                <a:t>Многопрофильная</a:t>
              </a:r>
            </a:p>
            <a:p>
              <a:pPr algn="ctr" defTabSz="2089150"/>
              <a:r>
                <a:rPr lang="ru-RU" sz="1300" i="1">
                  <a:latin typeface="Times New Roman" pitchFamily="18" charset="0"/>
                  <a:cs typeface="Times New Roman" pitchFamily="18" charset="0"/>
                </a:rPr>
                <a:t>Характеристика здания:</a:t>
              </a:r>
            </a:p>
            <a:p>
              <a:pPr algn="ctr" defTabSz="2089150"/>
              <a:r>
                <a:rPr lang="ru-RU" sz="1300" i="1">
                  <a:latin typeface="Times New Roman" pitchFamily="18" charset="0"/>
                  <a:cs typeface="Times New Roman" pitchFamily="18" charset="0"/>
                </a:rPr>
                <a:t>2-х этажное, кирпичное</a:t>
              </a:r>
            </a:p>
            <a:p>
              <a:pPr algn="ctr" defTabSz="2089150"/>
              <a:r>
                <a:rPr lang="ru-RU" sz="1300" i="1">
                  <a:latin typeface="Times New Roman" pitchFamily="18" charset="0"/>
                  <a:cs typeface="Times New Roman" pitchFamily="18" charset="0"/>
                </a:rPr>
                <a:t>150 койко –мест </a:t>
              </a:r>
            </a:p>
            <a:p>
              <a:pPr algn="ctr" defTabSz="2089150"/>
              <a:r>
                <a:rPr lang="ru-RU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т.(486-64)- 3-03-03</a:t>
              </a:r>
            </a:p>
          </p:txBody>
        </p:sp>
      </p:grpSp>
      <p:grpSp>
        <p:nvGrpSpPr>
          <p:cNvPr id="18556" name="AutoShape 820"/>
          <p:cNvGrpSpPr>
            <a:grpSpLocks/>
          </p:cNvGrpSpPr>
          <p:nvPr/>
        </p:nvGrpSpPr>
        <p:grpSpPr bwMode="auto">
          <a:xfrm>
            <a:off x="5483225" y="5145088"/>
            <a:ext cx="1684338" cy="776287"/>
            <a:chOff x="3454" y="3241"/>
            <a:chExt cx="1062" cy="488"/>
          </a:xfrm>
        </p:grpSpPr>
        <p:pic>
          <p:nvPicPr>
            <p:cNvPr id="18608" name="AutoShape 82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9" y="3241"/>
              <a:ext cx="101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09" name="Text Box 108"/>
            <p:cNvSpPr txBox="1">
              <a:spLocks noChangeArrowheads="1"/>
            </p:cNvSpPr>
            <p:nvPr/>
          </p:nvSpPr>
          <p:spPr bwMode="auto">
            <a:xfrm>
              <a:off x="3454" y="3249"/>
              <a:ext cx="106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3826" tIns="91913" rIns="183826" bIns="91913">
              <a:spAutoFit/>
            </a:bodyPr>
            <a:lstStyle/>
            <a:p>
              <a:pPr algn="ctr" defTabSz="2089150"/>
              <a:r>
                <a:rPr lang="ru-RU" sz="1300" u="sng">
                  <a:latin typeface="Times New Roman" pitchFamily="18" charset="0"/>
                  <a:cs typeface="Times New Roman" pitchFamily="18" charset="0"/>
                </a:rPr>
                <a:t>ПЧ-34</a:t>
              </a:r>
            </a:p>
            <a:p>
              <a:pPr algn="ctr" defTabSz="2089150"/>
              <a:r>
                <a:rPr lang="ru-RU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т.(486-64)- 1-01-01</a:t>
              </a:r>
            </a:p>
          </p:txBody>
        </p:sp>
      </p:grpSp>
      <p:grpSp>
        <p:nvGrpSpPr>
          <p:cNvPr id="18557" name="Группа 574"/>
          <p:cNvGrpSpPr>
            <a:grpSpLocks/>
          </p:cNvGrpSpPr>
          <p:nvPr/>
        </p:nvGrpSpPr>
        <p:grpSpPr bwMode="auto">
          <a:xfrm rot="5400000">
            <a:off x="4532313" y="5199063"/>
            <a:ext cx="825500" cy="3625850"/>
            <a:chOff x="3971908" y="6586550"/>
            <a:chExt cx="827087" cy="3625851"/>
          </a:xfrm>
        </p:grpSpPr>
        <p:sp>
          <p:nvSpPr>
            <p:cNvPr id="18601" name="Tree"/>
            <p:cNvSpPr>
              <a:spLocks noEditPoints="1" noChangeArrowheads="1"/>
            </p:cNvSpPr>
            <p:nvPr/>
          </p:nvSpPr>
          <p:spPr bwMode="auto">
            <a:xfrm rot="-5400000">
              <a:off x="4169497" y="6388961"/>
              <a:ext cx="374650" cy="769827"/>
            </a:xfrm>
            <a:custGeom>
              <a:avLst/>
              <a:gdLst>
                <a:gd name="T0" fmla="*/ 2047 w 21600"/>
                <a:gd name="T1" fmla="*/ 0 h 21600"/>
                <a:gd name="T2" fmla="*/ 1162 w 21600"/>
                <a:gd name="T3" fmla="*/ 5025 h 21600"/>
                <a:gd name="T4" fmla="*/ 590 w 21600"/>
                <a:gd name="T5" fmla="*/ 10086 h 21600"/>
                <a:gd name="T6" fmla="*/ 0 w 21600"/>
                <a:gd name="T7" fmla="*/ 15111 h 21600"/>
                <a:gd name="T8" fmla="*/ 2931 w 21600"/>
                <a:gd name="T9" fmla="*/ 5025 h 21600"/>
                <a:gd name="T10" fmla="*/ 3504 w 21600"/>
                <a:gd name="T11" fmla="*/ 10086 h 21600"/>
                <a:gd name="T12" fmla="*/ 4093 w 21600"/>
                <a:gd name="T13" fmla="*/ 15111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602" name="Tree"/>
            <p:cNvSpPr>
              <a:spLocks noEditPoints="1" noChangeArrowheads="1"/>
            </p:cNvSpPr>
            <p:nvPr/>
          </p:nvSpPr>
          <p:spPr bwMode="auto">
            <a:xfrm rot="-5400000">
              <a:off x="4171087" y="7000150"/>
              <a:ext cx="374650" cy="769827"/>
            </a:xfrm>
            <a:custGeom>
              <a:avLst/>
              <a:gdLst>
                <a:gd name="T0" fmla="*/ 2047 w 21600"/>
                <a:gd name="T1" fmla="*/ 0 h 21600"/>
                <a:gd name="T2" fmla="*/ 1162 w 21600"/>
                <a:gd name="T3" fmla="*/ 5025 h 21600"/>
                <a:gd name="T4" fmla="*/ 590 w 21600"/>
                <a:gd name="T5" fmla="*/ 10086 h 21600"/>
                <a:gd name="T6" fmla="*/ 0 w 21600"/>
                <a:gd name="T7" fmla="*/ 15111 h 21600"/>
                <a:gd name="T8" fmla="*/ 2931 w 21600"/>
                <a:gd name="T9" fmla="*/ 5025 h 21600"/>
                <a:gd name="T10" fmla="*/ 3504 w 21600"/>
                <a:gd name="T11" fmla="*/ 10086 h 21600"/>
                <a:gd name="T12" fmla="*/ 4093 w 21600"/>
                <a:gd name="T13" fmla="*/ 15111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603" name="Tree"/>
            <p:cNvSpPr>
              <a:spLocks noEditPoints="1" noChangeArrowheads="1"/>
            </p:cNvSpPr>
            <p:nvPr/>
          </p:nvSpPr>
          <p:spPr bwMode="auto">
            <a:xfrm rot="-5400000">
              <a:off x="4202898" y="7519262"/>
              <a:ext cx="374650" cy="769827"/>
            </a:xfrm>
            <a:custGeom>
              <a:avLst/>
              <a:gdLst>
                <a:gd name="T0" fmla="*/ 2047 w 21600"/>
                <a:gd name="T1" fmla="*/ 0 h 21600"/>
                <a:gd name="T2" fmla="*/ 1162 w 21600"/>
                <a:gd name="T3" fmla="*/ 5025 h 21600"/>
                <a:gd name="T4" fmla="*/ 590 w 21600"/>
                <a:gd name="T5" fmla="*/ 10086 h 21600"/>
                <a:gd name="T6" fmla="*/ 0 w 21600"/>
                <a:gd name="T7" fmla="*/ 15111 h 21600"/>
                <a:gd name="T8" fmla="*/ 2931 w 21600"/>
                <a:gd name="T9" fmla="*/ 5025 h 21600"/>
                <a:gd name="T10" fmla="*/ 3504 w 21600"/>
                <a:gd name="T11" fmla="*/ 10086 h 21600"/>
                <a:gd name="T12" fmla="*/ 4093 w 21600"/>
                <a:gd name="T13" fmla="*/ 15111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883"/>
                  </a:moveTo>
                  <a:lnTo>
                    <a:pt x="9257" y="18883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883"/>
                  </a:lnTo>
                  <a:lnTo>
                    <a:pt x="21600" y="18883"/>
                  </a:lnTo>
                  <a:lnTo>
                    <a:pt x="12343" y="12589"/>
                  </a:lnTo>
                  <a:lnTo>
                    <a:pt x="18514" y="12589"/>
                  </a:lnTo>
                  <a:lnTo>
                    <a:pt x="12343" y="6294"/>
                  </a:lnTo>
                  <a:lnTo>
                    <a:pt x="15429" y="6294"/>
                  </a:lnTo>
                  <a:lnTo>
                    <a:pt x="10800" y="0"/>
                  </a:lnTo>
                  <a:lnTo>
                    <a:pt x="6171" y="6294"/>
                  </a:lnTo>
                  <a:lnTo>
                    <a:pt x="9257" y="6294"/>
                  </a:lnTo>
                  <a:lnTo>
                    <a:pt x="3086" y="12589"/>
                  </a:lnTo>
                  <a:lnTo>
                    <a:pt x="9257" y="12589"/>
                  </a:lnTo>
                  <a:lnTo>
                    <a:pt x="0" y="18883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604" name="Tree"/>
            <p:cNvSpPr>
              <a:spLocks noEditPoints="1" noChangeArrowheads="1"/>
            </p:cNvSpPr>
            <p:nvPr/>
          </p:nvSpPr>
          <p:spPr bwMode="auto">
            <a:xfrm rot="-5400000">
              <a:off x="4209260" y="7987575"/>
              <a:ext cx="374650" cy="769827"/>
            </a:xfrm>
            <a:custGeom>
              <a:avLst/>
              <a:gdLst>
                <a:gd name="T0" fmla="*/ 2047 w 21600"/>
                <a:gd name="T1" fmla="*/ 0 h 21600"/>
                <a:gd name="T2" fmla="*/ 1162 w 21600"/>
                <a:gd name="T3" fmla="*/ 5025 h 21600"/>
                <a:gd name="T4" fmla="*/ 590 w 21600"/>
                <a:gd name="T5" fmla="*/ 10086 h 21600"/>
                <a:gd name="T6" fmla="*/ 0 w 21600"/>
                <a:gd name="T7" fmla="*/ 15111 h 21600"/>
                <a:gd name="T8" fmla="*/ 2931 w 21600"/>
                <a:gd name="T9" fmla="*/ 5025 h 21600"/>
                <a:gd name="T10" fmla="*/ 3504 w 21600"/>
                <a:gd name="T11" fmla="*/ 10086 h 21600"/>
                <a:gd name="T12" fmla="*/ 4093 w 21600"/>
                <a:gd name="T13" fmla="*/ 15111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605" name="Tree"/>
            <p:cNvSpPr>
              <a:spLocks noEditPoints="1" noChangeArrowheads="1"/>
            </p:cNvSpPr>
            <p:nvPr/>
          </p:nvSpPr>
          <p:spPr bwMode="auto">
            <a:xfrm rot="-5400000">
              <a:off x="4220394" y="8562250"/>
              <a:ext cx="374650" cy="769827"/>
            </a:xfrm>
            <a:custGeom>
              <a:avLst/>
              <a:gdLst>
                <a:gd name="T0" fmla="*/ 2047 w 21600"/>
                <a:gd name="T1" fmla="*/ 0 h 21600"/>
                <a:gd name="T2" fmla="*/ 1162 w 21600"/>
                <a:gd name="T3" fmla="*/ 5025 h 21600"/>
                <a:gd name="T4" fmla="*/ 590 w 21600"/>
                <a:gd name="T5" fmla="*/ 10086 h 21600"/>
                <a:gd name="T6" fmla="*/ 0 w 21600"/>
                <a:gd name="T7" fmla="*/ 15111 h 21600"/>
                <a:gd name="T8" fmla="*/ 2931 w 21600"/>
                <a:gd name="T9" fmla="*/ 5025 h 21600"/>
                <a:gd name="T10" fmla="*/ 3504 w 21600"/>
                <a:gd name="T11" fmla="*/ 10086 h 21600"/>
                <a:gd name="T12" fmla="*/ 4093 w 21600"/>
                <a:gd name="T13" fmla="*/ 15111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606" name="Tree"/>
            <p:cNvSpPr>
              <a:spLocks noEditPoints="1" noChangeArrowheads="1"/>
            </p:cNvSpPr>
            <p:nvPr/>
          </p:nvSpPr>
          <p:spPr bwMode="auto">
            <a:xfrm rot="-5400000">
              <a:off x="4209260" y="9082950"/>
              <a:ext cx="374650" cy="769827"/>
            </a:xfrm>
            <a:custGeom>
              <a:avLst/>
              <a:gdLst>
                <a:gd name="T0" fmla="*/ 2047 w 21600"/>
                <a:gd name="T1" fmla="*/ 0 h 21600"/>
                <a:gd name="T2" fmla="*/ 1162 w 21600"/>
                <a:gd name="T3" fmla="*/ 5025 h 21600"/>
                <a:gd name="T4" fmla="*/ 590 w 21600"/>
                <a:gd name="T5" fmla="*/ 10086 h 21600"/>
                <a:gd name="T6" fmla="*/ 0 w 21600"/>
                <a:gd name="T7" fmla="*/ 15111 h 21600"/>
                <a:gd name="T8" fmla="*/ 2931 w 21600"/>
                <a:gd name="T9" fmla="*/ 5025 h 21600"/>
                <a:gd name="T10" fmla="*/ 3504 w 21600"/>
                <a:gd name="T11" fmla="*/ 10086 h 21600"/>
                <a:gd name="T12" fmla="*/ 4093 w 21600"/>
                <a:gd name="T13" fmla="*/ 15111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18607" name="Tree"/>
            <p:cNvSpPr>
              <a:spLocks noEditPoints="1" noChangeArrowheads="1"/>
            </p:cNvSpPr>
            <p:nvPr/>
          </p:nvSpPr>
          <p:spPr bwMode="auto">
            <a:xfrm rot="-5400000">
              <a:off x="4226756" y="9640162"/>
              <a:ext cx="374650" cy="769827"/>
            </a:xfrm>
            <a:custGeom>
              <a:avLst/>
              <a:gdLst>
                <a:gd name="T0" fmla="*/ 2047 w 21600"/>
                <a:gd name="T1" fmla="*/ 0 h 21600"/>
                <a:gd name="T2" fmla="*/ 1162 w 21600"/>
                <a:gd name="T3" fmla="*/ 5025 h 21600"/>
                <a:gd name="T4" fmla="*/ 590 w 21600"/>
                <a:gd name="T5" fmla="*/ 10086 h 21600"/>
                <a:gd name="T6" fmla="*/ 0 w 21600"/>
                <a:gd name="T7" fmla="*/ 15111 h 21600"/>
                <a:gd name="T8" fmla="*/ 2931 w 21600"/>
                <a:gd name="T9" fmla="*/ 5025 h 21600"/>
                <a:gd name="T10" fmla="*/ 3504 w 21600"/>
                <a:gd name="T11" fmla="*/ 10086 h 21600"/>
                <a:gd name="T12" fmla="*/ 4093 w 21600"/>
                <a:gd name="T13" fmla="*/ 15111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32 w 21600"/>
                <a:gd name="T22" fmla="*/ 22446 h 21600"/>
                <a:gd name="T23" fmla="*/ 21051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ru-RU"/>
            </a:p>
          </p:txBody>
        </p:sp>
      </p:grpSp>
      <p:grpSp>
        <p:nvGrpSpPr>
          <p:cNvPr id="18558" name="AutoShape 820"/>
          <p:cNvGrpSpPr>
            <a:grpSpLocks/>
          </p:cNvGrpSpPr>
          <p:nvPr/>
        </p:nvGrpSpPr>
        <p:grpSpPr bwMode="auto">
          <a:xfrm>
            <a:off x="3765550" y="2787650"/>
            <a:ext cx="3073400" cy="1200150"/>
            <a:chOff x="2372" y="1755"/>
            <a:chExt cx="1936" cy="756"/>
          </a:xfrm>
        </p:grpSpPr>
        <p:pic>
          <p:nvPicPr>
            <p:cNvPr id="18599" name="AutoShape 82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4" y="1755"/>
              <a:ext cx="1904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00" name="Text Box 99"/>
            <p:cNvSpPr txBox="1">
              <a:spLocks noChangeArrowheads="1"/>
            </p:cNvSpPr>
            <p:nvPr/>
          </p:nvSpPr>
          <p:spPr bwMode="auto">
            <a:xfrm>
              <a:off x="2372" y="1764"/>
              <a:ext cx="1366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3826" tIns="91913" rIns="183826" bIns="91913">
              <a:spAutoFit/>
            </a:bodyPr>
            <a:lstStyle/>
            <a:p>
              <a:pPr algn="ctr" defTabSz="2089150"/>
              <a:r>
                <a:rPr lang="ru-RU" sz="1300" u="sng">
                  <a:latin typeface="Times New Roman" pitchFamily="18" charset="0"/>
                  <a:cs typeface="Times New Roman" pitchFamily="18" charset="0"/>
                </a:rPr>
                <a:t>Дом Ветеранов</a:t>
              </a:r>
              <a:endParaRPr lang="en-US" sz="13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2089150"/>
              <a:r>
                <a:rPr lang="ru-RU" sz="1300" i="1">
                  <a:latin typeface="Times New Roman" pitchFamily="18" charset="0"/>
                  <a:cs typeface="Times New Roman" pitchFamily="18" charset="0"/>
                </a:rPr>
                <a:t>Вместимость – 60 чел.</a:t>
              </a:r>
            </a:p>
            <a:p>
              <a:pPr algn="ctr" defTabSz="2089150"/>
              <a:r>
                <a:rPr lang="ru-RU" sz="1300" i="1">
                  <a:latin typeface="Times New Roman" pitchFamily="18" charset="0"/>
                  <a:cs typeface="Times New Roman" pitchFamily="18" charset="0"/>
                </a:rPr>
                <a:t>Характеристика здания:</a:t>
              </a:r>
            </a:p>
            <a:p>
              <a:pPr algn="ctr" defTabSz="2089150"/>
              <a:r>
                <a:rPr lang="ru-RU" sz="1300" i="1">
                  <a:latin typeface="Times New Roman" pitchFamily="18" charset="0"/>
                  <a:cs typeface="Times New Roman" pitchFamily="18" charset="0"/>
                </a:rPr>
                <a:t>2-х этажное, кирпичное</a:t>
              </a:r>
            </a:p>
            <a:p>
              <a:pPr algn="ctr" defTabSz="2089150"/>
              <a:r>
                <a:rPr lang="ru-RU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т.(486-64)- 2-17-51</a:t>
              </a:r>
            </a:p>
          </p:txBody>
        </p:sp>
      </p:grpSp>
      <p:graphicFrame>
        <p:nvGraphicFramePr>
          <p:cNvPr id="17550" name="Group 142"/>
          <p:cNvGraphicFramePr>
            <a:graphicFrameLocks noGrp="1"/>
          </p:cNvGraphicFramePr>
          <p:nvPr/>
        </p:nvGraphicFramePr>
        <p:xfrm>
          <a:off x="0" y="7454900"/>
          <a:ext cx="8115301" cy="2146299"/>
        </p:xfrm>
        <a:graphic>
          <a:graphicData uri="http://schemas.openxmlformats.org/drawingml/2006/table">
            <a:tbl>
              <a:tblPr/>
              <a:tblGrid>
                <a:gridCol w="721360"/>
                <a:gridCol w="721360"/>
                <a:gridCol w="666972"/>
                <a:gridCol w="505237"/>
                <a:gridCol w="890250"/>
                <a:gridCol w="744261"/>
                <a:gridCol w="1431270"/>
                <a:gridCol w="1428408"/>
                <a:gridCol w="1006183"/>
              </a:tblGrid>
              <a:tr h="286790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95941" marR="95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307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постр-ки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941" marR="95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95941" marR="95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95941" marR="95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941" marR="95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</a:txBody>
                  <a:tcPr marL="95941" marR="95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941" marR="95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людей / персонала в здании (чел.)</a:t>
                      </a:r>
                    </a:p>
                  </a:txBody>
                  <a:tcPr marL="95941" marR="95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людей / персонала находящихся в здании круглосуточно</a:t>
                      </a:r>
                    </a:p>
                  </a:txBody>
                  <a:tcPr marL="95941" marR="95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95941" marR="959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643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1907</a:t>
                      </a:r>
                    </a:p>
                  </a:txBody>
                  <a:tcPr marL="95941" marR="959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95941" marR="959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941" marR="959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</a:t>
                      </a:r>
                    </a:p>
                  </a:txBody>
                  <a:tcPr marL="95941" marR="959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15 м</a:t>
                      </a:r>
                    </a:p>
                  </a:txBody>
                  <a:tcPr marL="95941" marR="959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1000  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941" marR="959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23/19</a:t>
                      </a:r>
                    </a:p>
                  </a:txBody>
                  <a:tcPr marL="95941" marR="959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21/1</a:t>
                      </a:r>
                    </a:p>
                  </a:txBody>
                  <a:tcPr marL="95941" marR="959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941" marR="959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8593" name="Text Box 5"/>
          <p:cNvSpPr txBox="1">
            <a:spLocks noChangeArrowheads="1"/>
          </p:cNvSpPr>
          <p:nvPr/>
        </p:nvSpPr>
        <p:spPr bwMode="auto">
          <a:xfrm>
            <a:off x="9929813" y="1327150"/>
            <a:ext cx="2871787" cy="1169988"/>
          </a:xfrm>
          <a:prstGeom prst="rect">
            <a:avLst/>
          </a:prstGeom>
          <a:solidFill>
            <a:srgbClr val="FFFF99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lIns="179158" tIns="89578" rIns="179158" bIns="89578">
            <a:spAutoFit/>
          </a:bodyPr>
          <a:lstStyle/>
          <a:p>
            <a:pPr algn="ctr"/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Директор дома ветеранов</a:t>
            </a:r>
          </a:p>
          <a:p>
            <a:pPr algn="ctr"/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ДЕВУШКИН</a:t>
            </a:r>
          </a:p>
          <a:p>
            <a:pPr algn="ctr"/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Николай Иванович</a:t>
            </a:r>
          </a:p>
          <a:p>
            <a:pPr algn="ctr"/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Раб. (486-64)- 2-17-51</a:t>
            </a:r>
          </a:p>
          <a:p>
            <a:pPr algn="ctr"/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Моб. 8-926-100-98-99</a:t>
            </a:r>
          </a:p>
        </p:txBody>
      </p:sp>
      <p:pic>
        <p:nvPicPr>
          <p:cNvPr id="8401" name="Picture 209" descr="F:\0_6921e_f2068339_XL.jpe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8354440" y="6943740"/>
            <a:ext cx="4447160" cy="262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7" name="Прямоугольник 165"/>
          <p:cNvSpPr>
            <a:spLocks noChangeArrowheads="1"/>
          </p:cNvSpPr>
          <p:nvPr/>
        </p:nvSpPr>
        <p:spPr bwMode="auto">
          <a:xfrm>
            <a:off x="8304226" y="6586550"/>
            <a:ext cx="4497374" cy="338139"/>
          </a:xfrm>
          <a:prstGeom prst="rect">
            <a:avLst/>
          </a:prstGeom>
          <a:solidFill>
            <a:srgbClr val="DDDDD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1957" tIns="30977" rIns="61957" bIns="30977" anchor="ctr"/>
          <a:lstStyle/>
          <a:p>
            <a:pPr algn="ctr" defTabSz="1792616" eaLnBrk="0" hangingPunct="0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ФОТО ДОМА ВЕТЕРАНОВ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п. 1.1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/>
          </p:nvPr>
        </p:nvGraphicFramePr>
        <p:xfrm>
          <a:off x="800100" y="1344613"/>
          <a:ext cx="11628438" cy="761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Visio" r:id="rId3" imgW="26330017" imgH="19838822" progId="">
                  <p:embed/>
                </p:oleObj>
              </mc:Choice>
              <mc:Fallback>
                <p:oleObj name="Visio" r:id="rId3" imgW="26330017" imgH="1983882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033" r="10922"/>
                      <a:stretch>
                        <a:fillRect/>
                      </a:stretch>
                    </p:blipFill>
                    <p:spPr bwMode="auto">
                      <a:xfrm>
                        <a:off x="800100" y="1344613"/>
                        <a:ext cx="11628438" cy="761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ПАСПОРТ ОБЪЕКТА СИСТЕМЫ СОЦИАЛЬНОЙ ЗАЩИТЫ НАСЕЛЕНИЯ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ДОМ ВЕТЕРАНОВ с. Топки, ул. Больничная, дом 3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003800" y="7642225"/>
            <a:ext cx="503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1200"/>
              <a:t>Склад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 rot="5400000">
            <a:off x="4297362" y="4314826"/>
            <a:ext cx="10779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1200"/>
              <a:t>Котельная</a:t>
            </a:r>
          </a:p>
        </p:txBody>
      </p:sp>
      <p:grpSp>
        <p:nvGrpSpPr>
          <p:cNvPr id="19462" name="Группа 25"/>
          <p:cNvGrpSpPr>
            <a:grpSpLocks/>
          </p:cNvGrpSpPr>
          <p:nvPr/>
        </p:nvGrpSpPr>
        <p:grpSpPr bwMode="auto">
          <a:xfrm>
            <a:off x="4756150" y="5230813"/>
            <a:ext cx="860425" cy="579437"/>
            <a:chOff x="4972040" y="5230022"/>
            <a:chExt cx="857256" cy="580234"/>
          </a:xfrm>
        </p:grpSpPr>
        <p:grpSp>
          <p:nvGrpSpPr>
            <p:cNvPr id="19464" name="Группа 23"/>
            <p:cNvGrpSpPr>
              <a:grpSpLocks/>
            </p:cNvGrpSpPr>
            <p:nvPr/>
          </p:nvGrpSpPr>
          <p:grpSpPr bwMode="auto">
            <a:xfrm>
              <a:off x="5543544" y="5230022"/>
              <a:ext cx="285752" cy="580234"/>
              <a:chOff x="5543544" y="5230022"/>
              <a:chExt cx="285752" cy="580234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5543017" y="5371503"/>
                <a:ext cx="286279" cy="2861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323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9" name="Прямая соединительная линия 18"/>
              <p:cNvCxnSpPr>
                <a:stCxn id="6" idx="2"/>
                <a:endCxn id="6" idx="6"/>
              </p:cNvCxnSpPr>
              <p:nvPr/>
            </p:nvCxnSpPr>
            <p:spPr>
              <a:xfrm rot="10800000" flipH="1">
                <a:off x="5543017" y="5514575"/>
                <a:ext cx="286279" cy="1590"/>
              </a:xfrm>
              <a:prstGeom prst="line">
                <a:avLst/>
              </a:prstGeom>
              <a:ln>
                <a:solidFill>
                  <a:srgbClr val="2323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Полилиния 19"/>
              <p:cNvSpPr/>
              <p:nvPr/>
            </p:nvSpPr>
            <p:spPr>
              <a:xfrm>
                <a:off x="5550925" y="5514575"/>
                <a:ext cx="273627" cy="138303"/>
              </a:xfrm>
              <a:custGeom>
                <a:avLst/>
                <a:gdLst>
                  <a:gd name="connsiteX0" fmla="*/ 0 w 273844"/>
                  <a:gd name="connsiteY0" fmla="*/ 2381 h 138113"/>
                  <a:gd name="connsiteX1" fmla="*/ 273844 w 273844"/>
                  <a:gd name="connsiteY1" fmla="*/ 0 h 138113"/>
                  <a:gd name="connsiteX2" fmla="*/ 269081 w 273844"/>
                  <a:gd name="connsiteY2" fmla="*/ 57150 h 138113"/>
                  <a:gd name="connsiteX3" fmla="*/ 247650 w 273844"/>
                  <a:gd name="connsiteY3" fmla="*/ 85725 h 138113"/>
                  <a:gd name="connsiteX4" fmla="*/ 202406 w 273844"/>
                  <a:gd name="connsiteY4" fmla="*/ 123825 h 138113"/>
                  <a:gd name="connsiteX5" fmla="*/ 135731 w 273844"/>
                  <a:gd name="connsiteY5" fmla="*/ 138113 h 138113"/>
                  <a:gd name="connsiteX6" fmla="*/ 54769 w 273844"/>
                  <a:gd name="connsiteY6" fmla="*/ 114300 h 138113"/>
                  <a:gd name="connsiteX7" fmla="*/ 23812 w 273844"/>
                  <a:gd name="connsiteY7" fmla="*/ 78581 h 138113"/>
                  <a:gd name="connsiteX8" fmla="*/ 0 w 273844"/>
                  <a:gd name="connsiteY8" fmla="*/ 2381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844" h="138113">
                    <a:moveTo>
                      <a:pt x="0" y="2381"/>
                    </a:moveTo>
                    <a:lnTo>
                      <a:pt x="273844" y="0"/>
                    </a:lnTo>
                    <a:lnTo>
                      <a:pt x="269081" y="57150"/>
                    </a:lnTo>
                    <a:lnTo>
                      <a:pt x="247650" y="85725"/>
                    </a:lnTo>
                    <a:lnTo>
                      <a:pt x="202406" y="123825"/>
                    </a:lnTo>
                    <a:lnTo>
                      <a:pt x="135731" y="138113"/>
                    </a:lnTo>
                    <a:lnTo>
                      <a:pt x="54769" y="114300"/>
                    </a:lnTo>
                    <a:lnTo>
                      <a:pt x="23812" y="78581"/>
                    </a:lnTo>
                    <a:lnTo>
                      <a:pt x="0" y="2381"/>
                    </a:lnTo>
                    <a:close/>
                  </a:path>
                </a:pathLst>
              </a:custGeom>
              <a:solidFill>
                <a:srgbClr val="2323E3"/>
              </a:solidFill>
              <a:ln>
                <a:solidFill>
                  <a:srgbClr val="2323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2" name="Прямая соединительная линия 21"/>
              <p:cNvCxnSpPr>
                <a:stCxn id="6" idx="0"/>
              </p:cNvCxnSpPr>
              <p:nvPr/>
            </p:nvCxnSpPr>
            <p:spPr>
              <a:xfrm rot="5400000" flipH="1" flipV="1">
                <a:off x="5614621" y="5300767"/>
                <a:ext cx="143072" cy="1581"/>
              </a:xfrm>
              <a:prstGeom prst="line">
                <a:avLst/>
              </a:prstGeom>
              <a:ln>
                <a:solidFill>
                  <a:srgbClr val="2323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 flipH="1" flipV="1">
                <a:off x="5616202" y="5737930"/>
                <a:ext cx="143072" cy="1582"/>
              </a:xfrm>
              <a:prstGeom prst="line">
                <a:avLst/>
              </a:prstGeom>
              <a:ln>
                <a:solidFill>
                  <a:srgbClr val="2323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65" name="TextBox 24"/>
            <p:cNvSpPr txBox="1">
              <a:spLocks noChangeArrowheads="1"/>
            </p:cNvSpPr>
            <p:nvPr/>
          </p:nvSpPr>
          <p:spPr bwMode="auto">
            <a:xfrm>
              <a:off x="4972040" y="5371504"/>
              <a:ext cx="714380" cy="275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/>
                <a:t>ПГ-46</a:t>
              </a:r>
            </a:p>
          </p:txBody>
        </p:sp>
      </p:grpSp>
      <p:sp>
        <p:nvSpPr>
          <p:cNvPr id="14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п. 1.2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ПАСПОРТ ОБЪЕКТА СИСТЕМЫ СОЦИАЛЬНОЙ ЗАЩИТЫ НАСЕЛЕНИЯ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ДОМ ВЕТЕРАНОВ с. Топки, ул. Больничная, дом 3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1-го этажа объекта)</a:t>
            </a:r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423863" y="1631950"/>
          <a:ext cx="11953875" cy="76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Visio" r:id="rId3" imgW="29981838" imgH="19342708" progId="">
                  <p:embed/>
                </p:oleObj>
              </mc:Choice>
              <mc:Fallback>
                <p:oleObj name="Visio" r:id="rId3" imgW="29981838" imgH="1934270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631950"/>
                        <a:ext cx="11953875" cy="763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9712325" y="5080000"/>
            <a:ext cx="287338" cy="287338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913063" y="5087938"/>
            <a:ext cx="287337" cy="287337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627438" y="2276475"/>
            <a:ext cx="288925" cy="287338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7470775" y="8304213"/>
            <a:ext cx="287338" cy="288925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8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п.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ПАСПОРТ ОБЪЕКТА СИСТЕМЫ СОЦИАЛЬНОЙ ЗАЩИТЫ НАСЕЛЕНИЯ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ДОМ ВЕТЕРАНОВ с. Топки, ул. Больничная, дом 3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2-го этажа объекта)</a:t>
            </a:r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/>
        </p:nvGraphicFramePr>
        <p:xfrm>
          <a:off x="423863" y="1631950"/>
          <a:ext cx="11953875" cy="76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Visio" r:id="rId3" imgW="29234818" imgH="18290902" progId="">
                  <p:embed/>
                </p:oleObj>
              </mc:Choice>
              <mc:Fallback>
                <p:oleObj name="Visio" r:id="rId3" imgW="29234818" imgH="1829090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631950"/>
                        <a:ext cx="11953875" cy="763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895725" y="2047875"/>
            <a:ext cx="287338" cy="288925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1812588" y="4116388"/>
            <a:ext cx="288925" cy="288925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270125" y="7172325"/>
            <a:ext cx="287338" cy="287338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7859713" y="8245475"/>
            <a:ext cx="288925" cy="287338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8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п.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ПАСПОРТ ОБЪЕКТА СИСТЕМЫ СОЦИАЛЬНОЙ ЗАЩИТЫ НАСЕЛЕНИЯ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ДОМ ВЕТЕРАНОВ с. Топки, ул. Больничная, дом 3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1144588" y="1847850"/>
          <a:ext cx="10512425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Visio" r:id="rId3" imgW="26454831" imgH="14430993" progId="">
                  <p:embed/>
                </p:oleObj>
              </mc:Choice>
              <mc:Fallback>
                <p:oleObj name="Visio" r:id="rId3" imgW="26454831" imgH="1443099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847850"/>
                        <a:ext cx="10512425" cy="590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п.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/>
        </p:nvGraphicFramePr>
        <p:xfrm>
          <a:off x="400050" y="1339850"/>
          <a:ext cx="12001500" cy="8136295"/>
        </p:xfrm>
        <a:graphic>
          <a:graphicData uri="http://schemas.openxmlformats.org/drawingml/2006/table">
            <a:tbl>
              <a:tblPr/>
              <a:tblGrid>
                <a:gridCol w="1000125"/>
                <a:gridCol w="6700838"/>
                <a:gridCol w="4300537"/>
              </a:tblGrid>
              <a:tr h="900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4" marB="64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128016" marR="128016" marT="64004" marB="64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128016" marR="128016" marT="64004" marB="64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6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28016" marR="128016" marT="64004" marB="64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128016" marR="128016" marT="64004" marB="64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128016" marR="128016" marT="64004" marB="64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28016" marR="128016" marT="64004" marB="64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128016" marR="128016" marT="64004" marB="64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L="128016" marR="128016" marT="64004" marB="64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5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128016" marR="128016" marT="64004" marB="64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128016" marR="128016" marT="64004" marB="64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2; детей 0 чел.; больных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19; детей 0 чел.; больных – чел.</a:t>
                      </a:r>
                    </a:p>
                  </a:txBody>
                  <a:tcPr marL="128016" marR="128016" marT="64004" marB="64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0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128016" marR="128016" marT="64004" marB="64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4" marB="64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* 15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4" marB="64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7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4" marB="64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4" marB="64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4" marB="64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584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ПАСПОРТ ОБЪЕКТА СИСТЕМЫ СОЦИАЛЬНОЙ ЗАЩИТЫ НАСЕЛЕНИЯ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ДОМ ВЕТЕРАНОВ с. Топки, ул. Больничная, дом 3</a:t>
            </a:r>
          </a:p>
          <a:p>
            <a:pPr algn="ctr" defTabSz="15430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  <p:sp>
        <p:nvSpPr>
          <p:cNvPr id="5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п.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algn="ctr">
          <a:solidFill>
            <a:srgbClr val="FF9900"/>
          </a:solidFill>
          <a:prstDash val="dash"/>
          <a:miter lim="800000"/>
          <a:headEnd/>
          <a:tailEnd/>
        </a:ln>
      </a:spPr>
      <a:bodyPr lIns="127985" tIns="63994" rIns="127985" bIns="63994" anchor="ctr"/>
      <a:lstStyle>
        <a:defPPr algn="ctr" defTabSz="1276350">
          <a:defRPr sz="2500" b="0">
            <a:solidFill>
              <a:srgbClr val="FFFFFF"/>
            </a:solidFill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1362</Words>
  <Application>Microsoft Office PowerPoint</Application>
  <PresentationFormat>A3 (297x420 мм)</PresentationFormat>
  <Paragraphs>430</Paragraphs>
  <Slides>14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Тема Office</vt:lpstr>
      <vt:lpstr>1_Оформление по умолчанию</vt:lpstr>
      <vt:lpstr>CorelDRAW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zus62</dc:creator>
  <cp:lastModifiedBy>Рыболов Василий Геннадьевич</cp:lastModifiedBy>
  <cp:revision>205</cp:revision>
  <dcterms:modified xsi:type="dcterms:W3CDTF">2018-03-05T05:09:39Z</dcterms:modified>
</cp:coreProperties>
</file>