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2" r:id="rId5"/>
    <p:sldId id="260" r:id="rId6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652" y="-8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958F4-BD89-4ACA-99DF-8DB0D1ED3A32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44481-8D8B-4A13-9A7C-F4E5E5A9A0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144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958F4-BD89-4ACA-99DF-8DB0D1ED3A32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44481-8D8B-4A13-9A7C-F4E5E5A9A0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778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958F4-BD89-4ACA-99DF-8DB0D1ED3A32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44481-8D8B-4A13-9A7C-F4E5E5A9A0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2138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958F4-BD89-4ACA-99DF-8DB0D1ED3A32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44481-8D8B-4A13-9A7C-F4E5E5A9A0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6199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958F4-BD89-4ACA-99DF-8DB0D1ED3A32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44481-8D8B-4A13-9A7C-F4E5E5A9A0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8684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958F4-BD89-4ACA-99DF-8DB0D1ED3A32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44481-8D8B-4A13-9A7C-F4E5E5A9A0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037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958F4-BD89-4ACA-99DF-8DB0D1ED3A32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44481-8D8B-4A13-9A7C-F4E5E5A9A0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425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958F4-BD89-4ACA-99DF-8DB0D1ED3A32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44481-8D8B-4A13-9A7C-F4E5E5A9A0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3143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958F4-BD89-4ACA-99DF-8DB0D1ED3A32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44481-8D8B-4A13-9A7C-F4E5E5A9A0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4794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958F4-BD89-4ACA-99DF-8DB0D1ED3A32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44481-8D8B-4A13-9A7C-F4E5E5A9A0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944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958F4-BD89-4ACA-99DF-8DB0D1ED3A32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44481-8D8B-4A13-9A7C-F4E5E5A9A0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298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958F4-BD89-4ACA-99DF-8DB0D1ED3A32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144481-8D8B-4A13-9A7C-F4E5E5A9A0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4599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Предоставление социальных выплат </a:t>
            </a:r>
            <a:b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на обеспечение жилыми помещениями в Ханты-Мансийском автономном округе – Югре</a:t>
            </a:r>
            <a:b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работникам организаций или индивидуальным предпринимателям, осуществляющим деятельность в области информационных технологий, медицинским работникам, работникам науки и образования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5589240"/>
            <a:ext cx="6400800" cy="432048"/>
          </a:xfrm>
        </p:spPr>
        <p:txBody>
          <a:bodyPr>
            <a:normAutofit/>
          </a:bodyPr>
          <a:lstStyle/>
          <a:p>
            <a:r>
              <a:rPr lang="ru-RU" sz="1600" dirty="0" smtClean="0"/>
              <a:t>2021 год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18044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672294" y="260648"/>
            <a:ext cx="6061645" cy="16004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работники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организаций или индивидуальный предприниматель (а также нанятые им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работники),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зарегистрированные в автономном округе, осуществляющие деятельность в области информационных технологий, компьютерного программного обеспечения и участвующие в реализации проекта «Цифровая платформа Югры» по направлениям: медицина, жилищно-коммунальное хозяйство, государственное управление, создание искусственного интеллекта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733700" y="6002883"/>
            <a:ext cx="6061645" cy="46166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● осуществление </a:t>
            </a:r>
            <a:r>
              <a:rPr lang="ru-RU" sz="1200" dirty="0">
                <a:solidFill>
                  <a:schemeClr val="tx2">
                    <a:lumMod val="75000"/>
                  </a:schemeClr>
                </a:solidFill>
              </a:rPr>
              <a:t>не менее 5 лет со дня получения социальной выплаты трудовой деятельности в автономном округе</a:t>
            </a:r>
          </a:p>
        </p:txBody>
      </p:sp>
      <p:sp>
        <p:nvSpPr>
          <p:cNvPr id="9" name="Стрелка вправо 8"/>
          <p:cNvSpPr/>
          <p:nvPr/>
        </p:nvSpPr>
        <p:spPr>
          <a:xfrm>
            <a:off x="200022" y="260649"/>
            <a:ext cx="2313182" cy="30797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Категории участников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699791" y="1988840"/>
            <a:ext cx="6034147" cy="73866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solidFill>
                  <a:srgbClr val="1F497D">
                    <a:lumMod val="75000"/>
                  </a:srgbClr>
                </a:solidFill>
              </a:rPr>
              <a:t>медицинские </a:t>
            </a:r>
            <a:r>
              <a:rPr lang="ru-RU" sz="1400" dirty="0">
                <a:solidFill>
                  <a:srgbClr val="1F497D">
                    <a:lumMod val="75000"/>
                  </a:srgbClr>
                </a:solidFill>
              </a:rPr>
              <a:t>работники медицинских организаций первичного звена здравоохранения и скорой медицинской помощи, медицинские работники организаций социального обслуживания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729384" y="2863389"/>
            <a:ext cx="6032053" cy="95410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/>
            <a:r>
              <a:rPr lang="ru-RU" sz="1400" dirty="0" smtClean="0">
                <a:solidFill>
                  <a:srgbClr val="1F497D">
                    <a:lumMod val="75000"/>
                  </a:srgbClr>
                </a:solidFill>
              </a:rPr>
              <a:t>научные </a:t>
            </a:r>
            <a:r>
              <a:rPr lang="ru-RU" sz="1400" dirty="0">
                <a:solidFill>
                  <a:srgbClr val="1F497D">
                    <a:lumMod val="75000"/>
                  </a:srgbClr>
                </a:solidFill>
              </a:rPr>
              <a:t>работники научных организаций и организаций высшего образования, работники организаций высшего образования из числа профессорско-преподавательского состава, имеющие ученую степень кандидата и (или) доктора </a:t>
            </a:r>
            <a:r>
              <a:rPr lang="ru-RU" sz="1400" dirty="0" smtClean="0">
                <a:solidFill>
                  <a:srgbClr val="1F497D">
                    <a:lumMod val="75000"/>
                  </a:srgbClr>
                </a:solidFill>
              </a:rPr>
              <a:t>наук</a:t>
            </a:r>
            <a:endParaRPr lang="ru-RU" sz="1400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12" name="Стрелка вправо 11"/>
          <p:cNvSpPr/>
          <p:nvPr/>
        </p:nvSpPr>
        <p:spPr>
          <a:xfrm>
            <a:off x="324914" y="3949482"/>
            <a:ext cx="2313182" cy="26518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Критерии участия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729383" y="3975447"/>
            <a:ext cx="6032053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/>
            <a:r>
              <a:rPr lang="ru-RU" sz="1200" dirty="0">
                <a:solidFill>
                  <a:srgbClr val="1F497D">
                    <a:lumMod val="75000"/>
                  </a:srgbClr>
                </a:solidFill>
              </a:rPr>
              <a:t>●гражданство Российской Федерации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729383" y="4298612"/>
            <a:ext cx="6032053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/>
            <a:r>
              <a:rPr lang="ru-RU" sz="1200" dirty="0">
                <a:solidFill>
                  <a:srgbClr val="1F497D">
                    <a:lumMod val="75000"/>
                  </a:srgbClr>
                </a:solidFill>
              </a:rPr>
              <a:t>● нуждаемость в улучшении жилищных условий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733700" y="4623355"/>
            <a:ext cx="6032053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/>
            <a:r>
              <a:rPr lang="ru-RU" sz="1200" dirty="0">
                <a:solidFill>
                  <a:srgbClr val="1F497D">
                    <a:lumMod val="75000"/>
                  </a:srgbClr>
                </a:solidFill>
              </a:rPr>
              <a:t>● постоянное проживание на территории автономного округа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2749607" y="4961532"/>
            <a:ext cx="5984331" cy="10156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/>
            <a:r>
              <a:rPr lang="ru-RU" sz="1200" dirty="0">
                <a:solidFill>
                  <a:srgbClr val="1F497D">
                    <a:lumMod val="75000"/>
                  </a:srgbClr>
                </a:solidFill>
              </a:rPr>
              <a:t>● не получение мер социальной поддержки на улучшение жилищных условий (за исключением использования на улучшение жилищных условий материнского (семейного) капитала, Югорского семейного капитала, получения иной меры государственной поддержки гражданами в несовершеннолетнем возрасте в составе другой семьи за счет средств бюджета автономного округа</a:t>
            </a:r>
            <a:r>
              <a:rPr lang="ru-RU" sz="1200" dirty="0" smtClean="0">
                <a:solidFill>
                  <a:srgbClr val="1F497D">
                    <a:lumMod val="75000"/>
                  </a:srgbClr>
                </a:solidFill>
              </a:rPr>
              <a:t>)</a:t>
            </a:r>
            <a:endParaRPr lang="ru-RU" sz="1200" dirty="0">
              <a:solidFill>
                <a:srgbClr val="1F497D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509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073330" y="3429000"/>
            <a:ext cx="5671739" cy="138499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2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) для погашения основной суммы долга по жилищным кредитам, в том числе ипотечным, или жилищным займам, на приобретение у юридических лиц (за исключением инвестиционных фондов, в том числе их управляющих компаний) жилых помещений, находящихся на этапе строительства, или в многоквартирных жилых домах, введенных в эксплуатацию не ранее 2 лет с подачи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>заявления</a:t>
            </a:r>
            <a:endParaRPr lang="ru-RU" sz="1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034014" y="764704"/>
            <a:ext cx="5753719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600 000 рублей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386610" y="1021881"/>
            <a:ext cx="2664296" cy="45262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Размер социальной выплаты и направления ее использования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081218" y="4963310"/>
            <a:ext cx="5689127" cy="116955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/>
            <a:r>
              <a:rPr lang="ru-RU" sz="1400" dirty="0">
                <a:solidFill>
                  <a:schemeClr val="tx2">
                    <a:lumMod val="75000"/>
                  </a:schemeClr>
                </a:solidFill>
              </a:rPr>
              <a:t>3) для приобретения у юридических лиц (за исключением инвестиционных фондов, в том числе их управляющих компаний) жилых помещений, находящихся на этапе строительства, или в многоквартирных жилых домах, введенных в эксплуатацию не ранее 2 лет с даты подачи заявления</a:t>
            </a:r>
            <a:endParaRPr lang="ru-RU" sz="1400" dirty="0">
              <a:solidFill>
                <a:srgbClr val="1F497D">
                  <a:lumMod val="75000"/>
                </a:srgb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73330" y="1909039"/>
            <a:ext cx="5689127" cy="138499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rgbClr val="1F497D">
                    <a:lumMod val="75000"/>
                  </a:srgbClr>
                </a:solidFill>
              </a:rPr>
              <a:t>1) первоначальный взнос при ипотечном кредитовании на приобретение у юридических лиц (за исключением инвестиционных фондов, в том числе их управляющих компаний) жилых помещений, находящихся на этапе строительства, или в многоквартирных жилых домах, введенных в эксплуатацию не ранее 2 лет с даты подачи заявления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034014" y="1539707"/>
            <a:ext cx="57363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цели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использования:</a:t>
            </a:r>
          </a:p>
        </p:txBody>
      </p:sp>
    </p:spTree>
    <p:extLst>
      <p:ext uri="{BB962C8B-B14F-4D97-AF65-F5344CB8AC3E}">
        <p14:creationId xmlns:p14="http://schemas.microsoft.com/office/powerpoint/2010/main" val="3758245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трелка вправо 11"/>
          <p:cNvSpPr/>
          <p:nvPr/>
        </p:nvSpPr>
        <p:spPr>
          <a:xfrm>
            <a:off x="529629" y="4527873"/>
            <a:ext cx="2664296" cy="2071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Срок действия мероприятия</a:t>
            </a:r>
          </a:p>
        </p:txBody>
      </p:sp>
      <p:sp>
        <p:nvSpPr>
          <p:cNvPr id="15" name="Стрелка вправо 14"/>
          <p:cNvSpPr/>
          <p:nvPr/>
        </p:nvSpPr>
        <p:spPr>
          <a:xfrm>
            <a:off x="465521" y="476672"/>
            <a:ext cx="2664296" cy="19737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КУДА ОБРАЩАТЬСЯ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3197869" y="630353"/>
            <a:ext cx="5544617" cy="150810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indent="201930" algn="ctr">
              <a:lnSpc>
                <a:spcPct val="115000"/>
              </a:lnSpc>
              <a:spcAft>
                <a:spcPts val="0"/>
              </a:spcAft>
            </a:pPr>
            <a:endParaRPr lang="ru-RU" sz="1600" dirty="0" smtClean="0">
              <a:solidFill>
                <a:schemeClr val="tx2">
                  <a:lumMod val="75000"/>
                </a:schemeClr>
              </a:solidFill>
              <a:effectLst/>
            </a:endParaRPr>
          </a:p>
          <a:p>
            <a:pPr indent="201930" algn="ctr"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effectLst/>
              </a:rPr>
              <a:t>орган местного самоуправления муниципального образования Ханты-Мансийского автономного округа – Югры по месту жительства</a:t>
            </a:r>
          </a:p>
          <a:p>
            <a:pPr indent="201930" algn="ctr">
              <a:lnSpc>
                <a:spcPct val="115000"/>
              </a:lnSpc>
              <a:spcAft>
                <a:spcPts val="0"/>
              </a:spcAft>
            </a:pPr>
            <a:endParaRPr lang="ru-RU" sz="1600" dirty="0">
              <a:solidFill>
                <a:schemeClr val="tx2">
                  <a:lumMod val="75000"/>
                </a:schemeClr>
              </a:solidFill>
              <a:ea typeface="Calibri"/>
              <a:cs typeface="Times New Roman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293989" y="5049183"/>
            <a:ext cx="5448498" cy="9417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indent="201930" algn="ctr">
              <a:lnSpc>
                <a:spcPct val="115000"/>
              </a:lnSpc>
              <a:spcAft>
                <a:spcPts val="0"/>
              </a:spcAft>
            </a:pPr>
            <a:endParaRPr lang="ru-RU" sz="1600" dirty="0" smtClean="0">
              <a:solidFill>
                <a:schemeClr val="tx2">
                  <a:lumMod val="75000"/>
                </a:schemeClr>
              </a:solidFill>
              <a:effectLst/>
            </a:endParaRPr>
          </a:p>
          <a:p>
            <a:pPr indent="201930" algn="ctr"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effectLst/>
              </a:rPr>
              <a:t>до 31.12.2023</a:t>
            </a:r>
          </a:p>
          <a:p>
            <a:pPr indent="201930" algn="ctr">
              <a:lnSpc>
                <a:spcPct val="115000"/>
              </a:lnSpc>
              <a:spcAft>
                <a:spcPts val="0"/>
              </a:spcAft>
            </a:pPr>
            <a:endParaRPr lang="ru-RU" sz="1600" dirty="0">
              <a:solidFill>
                <a:schemeClr val="tx2">
                  <a:lumMod val="75000"/>
                </a:schemeClr>
              </a:solidFill>
              <a:ea typeface="Calibri"/>
              <a:cs typeface="Times New Roman"/>
            </a:endParaRPr>
          </a:p>
        </p:txBody>
      </p:sp>
      <p:sp>
        <p:nvSpPr>
          <p:cNvPr id="19" name="Стрелка вправо 18"/>
          <p:cNvSpPr/>
          <p:nvPr/>
        </p:nvSpPr>
        <p:spPr>
          <a:xfrm>
            <a:off x="523577" y="2495146"/>
            <a:ext cx="2664296" cy="2071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Срок подачи заявления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75855" y="2635454"/>
            <a:ext cx="5466632" cy="65864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indent="201930" algn="ctr">
              <a:lnSpc>
                <a:spcPct val="115000"/>
              </a:lnSpc>
            </a:pPr>
            <a:r>
              <a:rPr lang="ru-RU" sz="1600" dirty="0" smtClean="0">
                <a:solidFill>
                  <a:srgbClr val="1F497D">
                    <a:lumMod val="75000"/>
                  </a:srgbClr>
                </a:solidFill>
                <a:ea typeface="Calibri"/>
                <a:cs typeface="Times New Roman"/>
              </a:rPr>
              <a:t>до </a:t>
            </a:r>
            <a:r>
              <a:rPr lang="ru-RU" sz="1600" dirty="0">
                <a:solidFill>
                  <a:srgbClr val="1F497D">
                    <a:lumMod val="75000"/>
                  </a:srgbClr>
                </a:solidFill>
                <a:ea typeface="Calibri"/>
                <a:cs typeface="Times New Roman"/>
              </a:rPr>
              <a:t>1 марта ежегодно, </a:t>
            </a:r>
            <a:endParaRPr lang="ru-RU" sz="1600" dirty="0" smtClean="0">
              <a:solidFill>
                <a:srgbClr val="1F497D">
                  <a:lumMod val="75000"/>
                </a:srgbClr>
              </a:solidFill>
              <a:ea typeface="Calibri"/>
              <a:cs typeface="Times New Roman"/>
            </a:endParaRPr>
          </a:p>
          <a:p>
            <a:pPr indent="201930" algn="ctr">
              <a:lnSpc>
                <a:spcPct val="115000"/>
              </a:lnSpc>
            </a:pPr>
            <a:r>
              <a:rPr lang="ru-RU" sz="1600" dirty="0" smtClean="0">
                <a:solidFill>
                  <a:srgbClr val="1F497D">
                    <a:lumMod val="75000"/>
                  </a:srgbClr>
                </a:solidFill>
                <a:ea typeface="Calibri"/>
                <a:cs typeface="Times New Roman"/>
              </a:rPr>
              <a:t>но </a:t>
            </a:r>
            <a:r>
              <a:rPr lang="ru-RU" sz="1600" dirty="0">
                <a:solidFill>
                  <a:srgbClr val="1F497D">
                    <a:lumMod val="75000"/>
                  </a:srgbClr>
                </a:solidFill>
                <a:ea typeface="Calibri"/>
                <a:cs typeface="Times New Roman"/>
              </a:rPr>
              <a:t>не позднее 1 марта 2023 </a:t>
            </a:r>
            <a:r>
              <a:rPr lang="ru-RU" sz="1600" dirty="0" smtClean="0">
                <a:solidFill>
                  <a:srgbClr val="1F497D">
                    <a:lumMod val="75000"/>
                  </a:srgbClr>
                </a:solidFill>
                <a:ea typeface="Calibri"/>
                <a:cs typeface="Times New Roman"/>
              </a:rPr>
              <a:t>года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293988" y="3527919"/>
            <a:ext cx="5448497" cy="65864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indent="201930" algn="ctr">
              <a:lnSpc>
                <a:spcPct val="115000"/>
              </a:lnSpc>
            </a:pPr>
            <a:r>
              <a:rPr lang="ru-RU" sz="1600" dirty="0" smtClean="0">
                <a:solidFill>
                  <a:srgbClr val="1F497D">
                    <a:lumMod val="75000"/>
                  </a:srgbClr>
                </a:solidFill>
                <a:ea typeface="Calibri"/>
                <a:cs typeface="Times New Roman"/>
              </a:rPr>
              <a:t>прием заявлений начинается после </a:t>
            </a:r>
            <a:r>
              <a:rPr lang="ru-RU" sz="1600" dirty="0">
                <a:solidFill>
                  <a:srgbClr val="1F497D">
                    <a:lumMod val="75000"/>
                  </a:srgbClr>
                </a:solidFill>
                <a:ea typeface="Calibri"/>
                <a:cs typeface="Times New Roman"/>
              </a:rPr>
              <a:t>распределения </a:t>
            </a:r>
            <a:r>
              <a:rPr lang="ru-RU" sz="1600" dirty="0" smtClean="0">
                <a:solidFill>
                  <a:srgbClr val="1F497D">
                    <a:lumMod val="75000"/>
                  </a:srgbClr>
                </a:solidFill>
                <a:ea typeface="Calibri"/>
                <a:cs typeface="Times New Roman"/>
              </a:rPr>
              <a:t>средств муниципальному образованию</a:t>
            </a:r>
            <a:endParaRPr lang="ru-RU" sz="1600" dirty="0">
              <a:solidFill>
                <a:srgbClr val="1F497D">
                  <a:lumMod val="75000"/>
                </a:srgbClr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0747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68391" y="3520048"/>
            <a:ext cx="5688632" cy="14773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постановление Правительства автономного округа от 29 декабря 2020 года № 643-п «Об организации в Ханты-Мансийском автономном округе – Югре условий реализации жилищных прав граждан</a:t>
            </a:r>
            <a:r>
              <a:rPr lang="ru-RU" smtClean="0">
                <a:solidFill>
                  <a:schemeClr val="tx2">
                    <a:lumMod val="75000"/>
                  </a:schemeClr>
                </a:solidFill>
              </a:rPr>
              <a:t>» </a:t>
            </a:r>
          </a:p>
          <a:p>
            <a:r>
              <a:rPr lang="ru-RU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пункт 58 приложения 7)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трелка вправо 2"/>
          <p:cNvSpPr/>
          <p:nvPr/>
        </p:nvSpPr>
        <p:spPr>
          <a:xfrm>
            <a:off x="386610" y="1256946"/>
            <a:ext cx="2664296" cy="45262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НОРМАТИВНОЕ ПРАВОВОЕ РЕГУЛИРОВАНИЕ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42371" y="1700808"/>
            <a:ext cx="5650930" cy="12003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постановление Правительства автономного округа от 5 октября 2018 года № 346-п «О государственной программе Ханты-Мансийского автономного округа – Югры «Развитие жилищной сферы»</a:t>
            </a:r>
          </a:p>
        </p:txBody>
      </p:sp>
    </p:spTree>
    <p:extLst>
      <p:ext uri="{BB962C8B-B14F-4D97-AF65-F5344CB8AC3E}">
        <p14:creationId xmlns:p14="http://schemas.microsoft.com/office/powerpoint/2010/main" val="244810338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459</Words>
  <Application>Microsoft Office PowerPoint</Application>
  <PresentationFormat>Экран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Предоставление социальных выплат  на обеспечение жилыми помещениями в Ханты-Мансийском автономном округе – Югре работникам организаций или индивидуальным предпринимателям, осуществляющим деятельность в области информационных технологий, медицинским работникам, работникам науки и образования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Улучшение жилищных условий ветеранов Великой Отечественной войны  в соответствии с Федеральным законом от 12 января 1995 года № 5-ФЗ «О ветеранах»</dc:title>
  <dc:creator>Кравцов</dc:creator>
  <cp:lastModifiedBy>Катышева Надежда Вячеславовна</cp:lastModifiedBy>
  <cp:revision>38</cp:revision>
  <cp:lastPrinted>2021-01-11T06:51:39Z</cp:lastPrinted>
  <dcterms:created xsi:type="dcterms:W3CDTF">2021-01-10T13:41:25Z</dcterms:created>
  <dcterms:modified xsi:type="dcterms:W3CDTF">2021-01-25T06:08:15Z</dcterms:modified>
</cp:coreProperties>
</file>