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6.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charts/chart10.xml" ContentType="application/vnd.openxmlformats-officedocument.drawingml.chart+xml"/>
  <Override PartName="/ppt/drawings/drawing4.xml" ContentType="application/vnd.openxmlformats-officedocument.drawingml.chartshapes+xml"/>
  <Override PartName="/ppt/notesSlides/notesSlide8.xml" ContentType="application/vnd.openxmlformats-officedocument.presentationml.notesSlide+xml"/>
  <Override PartName="/ppt/charts/chart11.xml" ContentType="application/vnd.openxmlformats-officedocument.drawingml.chart+xml"/>
  <Override PartName="/ppt/drawings/drawing5.xml" ContentType="application/vnd.openxmlformats-officedocument.drawingml.chartshapes+xml"/>
  <Override PartName="/ppt/notesSlides/notesSlide9.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0.xml" ContentType="application/vnd.openxmlformats-officedocument.presentationml.notesSlide+xml"/>
  <Override PartName="/ppt/charts/chart15.xml" ContentType="application/vnd.openxmlformats-officedocument.drawingml.chart+xml"/>
  <Override PartName="/ppt/notesSlides/notesSlide11.xml" ContentType="application/vnd.openxmlformats-officedocument.presentationml.notesSlide+xml"/>
  <Override PartName="/ppt/charts/chart16.xml" ContentType="application/vnd.openxmlformats-officedocument.drawingml.chart+xml"/>
  <Override PartName="/ppt/drawings/drawing6.xml" ContentType="application/vnd.openxmlformats-officedocument.drawingml.chartshapes+xml"/>
  <Override PartName="/ppt/charts/chart17.xml" ContentType="application/vnd.openxmlformats-officedocument.drawingml.chart+xml"/>
  <Override PartName="/ppt/drawings/drawing7.xml" ContentType="application/vnd.openxmlformats-officedocument.drawingml.chartshapes+xml"/>
  <Override PartName="/ppt/notesSlides/notesSlide12.xml" ContentType="application/vnd.openxmlformats-officedocument.presentationml.notesSlide+xml"/>
  <Override PartName="/ppt/charts/chart18.xml" ContentType="application/vnd.openxmlformats-officedocument.drawingml.chart+xml"/>
  <Override PartName="/ppt/drawings/drawing8.xml" ContentType="application/vnd.openxmlformats-officedocument.drawingml.chartshapes+xml"/>
  <Override PartName="/ppt/charts/chart19.xml" ContentType="application/vnd.openxmlformats-officedocument.drawingml.chart+xml"/>
  <Override PartName="/ppt/charts/chart20.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charts/chart22.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charts/chart23.xml" ContentType="application/vnd.openxmlformats-officedocument.drawingml.chart+xml"/>
  <Override PartName="/ppt/theme/themeOverride3.xml" ContentType="application/vnd.openxmlformats-officedocument.themeOverride+xml"/>
  <Override PartName="/ppt/charts/chart24.xml" ContentType="application/vnd.openxmlformats-officedocument.drawingml.chart+xml"/>
  <Override PartName="/ppt/theme/themeOverride4.xml" ContentType="application/vnd.openxmlformats-officedocument.themeOverride+xml"/>
  <Override PartName="/ppt/notesSlides/notesSlide16.xml" ContentType="application/vnd.openxmlformats-officedocument.presentationml.notesSlide+xml"/>
  <Override PartName="/ppt/charts/chart25.xml" ContentType="application/vnd.openxmlformats-officedocument.drawingml.chart+xml"/>
  <Override PartName="/ppt/theme/themeOverride5.xml" ContentType="application/vnd.openxmlformats-officedocument.themeOverride+xml"/>
  <Override PartName="/ppt/charts/chart26.xml" ContentType="application/vnd.openxmlformats-officedocument.drawingml.chart+xml"/>
  <Override PartName="/ppt/theme/themeOverride6.xml" ContentType="application/vnd.openxmlformats-officedocument.themeOverride+xml"/>
  <Override PartName="/ppt/notesSlides/notesSlide17.xml" ContentType="application/vnd.openxmlformats-officedocument.presentationml.notesSlide+xml"/>
  <Override PartName="/ppt/charts/chart27.xml" ContentType="application/vnd.openxmlformats-officedocument.drawingml.chart+xml"/>
  <Override PartName="/ppt/theme/themeOverride7.xml" ContentType="application/vnd.openxmlformats-officedocument.themeOverride+xml"/>
  <Override PartName="/ppt/notesSlides/notesSlide18.xml" ContentType="application/vnd.openxmlformats-officedocument.presentationml.notesSlide+xml"/>
  <Override PartName="/ppt/charts/chart28.xml" ContentType="application/vnd.openxmlformats-officedocument.drawingml.chart+xml"/>
  <Override PartName="/ppt/theme/themeOverride8.xml" ContentType="application/vnd.openxmlformats-officedocument.themeOverride+xml"/>
  <Override PartName="/ppt/notesSlides/notesSlide19.xml" ContentType="application/vnd.openxmlformats-officedocument.presentationml.notesSlide+xml"/>
  <Override PartName="/ppt/charts/chart29.xml" ContentType="application/vnd.openxmlformats-officedocument.drawingml.chart+xml"/>
  <Override PartName="/ppt/theme/themeOverride9.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charts/chart30.xml" ContentType="application/vnd.openxmlformats-officedocument.drawingml.chart+xml"/>
  <Override PartName="/ppt/theme/themeOverride10.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charts/chart31.xml" ContentType="application/vnd.openxmlformats-officedocument.drawingml.chart+xml"/>
  <Override PartName="/ppt/theme/themeOverride11.xml" ContentType="application/vnd.openxmlformats-officedocument.themeOverride+xml"/>
  <Override PartName="/ppt/notesSlides/notesSlide26.xml" ContentType="application/vnd.openxmlformats-officedocument.presentationml.notesSlide+xml"/>
  <Override PartName="/ppt/charts/chart32.xml" ContentType="application/vnd.openxmlformats-officedocument.drawingml.chart+xml"/>
  <Override PartName="/ppt/theme/themeOverride12.xml" ContentType="application/vnd.openxmlformats-officedocument.themeOverride+xml"/>
  <Override PartName="/ppt/notesSlides/notesSlide27.xml" ContentType="application/vnd.openxmlformats-officedocument.presentationml.notesSlide+xml"/>
  <Override PartName="/ppt/charts/chart33.xml" ContentType="application/vnd.openxmlformats-officedocument.drawingml.chart+xml"/>
  <Override PartName="/ppt/theme/themeOverride13.xml" ContentType="application/vnd.openxmlformats-officedocument.themeOverride+xml"/>
  <Override PartName="/ppt/notesSlides/notesSlide28.xml" ContentType="application/vnd.openxmlformats-officedocument.presentationml.notesSlide+xml"/>
  <Override PartName="/ppt/charts/chart34.xml" ContentType="application/vnd.openxmlformats-officedocument.drawingml.chart+xml"/>
  <Override PartName="/ppt/notesSlides/notesSlide29.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notesSlides/notesSlide30.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0" r:id="rId2"/>
    <p:sldId id="325" r:id="rId3"/>
    <p:sldId id="326" r:id="rId4"/>
    <p:sldId id="327" r:id="rId5"/>
    <p:sldId id="328" r:id="rId6"/>
    <p:sldId id="329" r:id="rId7"/>
    <p:sldId id="330" r:id="rId8"/>
    <p:sldId id="331" r:id="rId9"/>
    <p:sldId id="332" r:id="rId10"/>
    <p:sldId id="333" r:id="rId11"/>
    <p:sldId id="334" r:id="rId12"/>
    <p:sldId id="335" r:id="rId13"/>
    <p:sldId id="35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Lst>
  <p:sldSz cx="9144000" cy="6858000" type="screen4x3"/>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928A"/>
    <a:srgbClr val="F86256"/>
    <a:srgbClr val="FF3300"/>
    <a:srgbClr val="FF99FF"/>
    <a:srgbClr val="FFCCFF"/>
    <a:srgbClr val="FFFFCC"/>
    <a:srgbClr val="FFFF99"/>
    <a:srgbClr val="CCFFCC"/>
    <a:srgbClr val="00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57" autoAdjust="0"/>
  </p:normalViewPr>
  <p:slideViewPr>
    <p:cSldViewPr>
      <p:cViewPr>
        <p:scale>
          <a:sx n="80" d="100"/>
          <a:sy n="80" d="100"/>
        </p:scale>
        <p:origin x="-2430" y="-396"/>
      </p:cViewPr>
      <p:guideLst>
        <p:guide orient="horz" pos="284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9.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1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1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1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3.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solidFill>
          <a:schemeClr val="bg1">
            <a:lumMod val="95000"/>
          </a:schemeClr>
        </a:solidFill>
      </c:spPr>
    </c:floor>
    <c:sideWall>
      <c:thickness val="0"/>
    </c:sideWall>
    <c:backWall>
      <c:thickness val="0"/>
    </c:backWall>
    <c:plotArea>
      <c:layout>
        <c:manualLayout>
          <c:layoutTarget val="inner"/>
          <c:xMode val="edge"/>
          <c:yMode val="edge"/>
          <c:x val="0"/>
          <c:y val="5.0968734311699529E-2"/>
          <c:w val="1"/>
          <c:h val="0.77345218497892665"/>
        </c:manualLayout>
      </c:layout>
      <c:bar3DChart>
        <c:barDir val="col"/>
        <c:grouping val="clustered"/>
        <c:varyColors val="0"/>
        <c:ser>
          <c:idx val="0"/>
          <c:order val="0"/>
          <c:tx>
            <c:strRef>
              <c:f>Лист1!$B$1</c:f>
              <c:strCache>
                <c:ptCount val="1"/>
                <c:pt idx="0">
                  <c:v>Ряд 1</c:v>
                </c:pt>
              </c:strCache>
            </c:strRef>
          </c:tx>
          <c:spPr>
            <a:solidFill>
              <a:schemeClr val="accent5">
                <a:lumMod val="75000"/>
              </a:schemeClr>
            </a:solidFill>
            <a:scene3d>
              <a:camera prst="orthographicFront"/>
              <a:lightRig rig="threePt" dir="t"/>
            </a:scene3d>
            <a:sp3d>
              <a:bevelT w="127000" h="127000"/>
              <a:bevelB w="127000" h="127000" prst="artDeco"/>
            </a:sp3d>
          </c:spPr>
          <c:invertIfNegative val="0"/>
          <c:cat>
            <c:strRef>
              <c:f>Лист1!$A$2:$A$3</c:f>
              <c:strCache>
                <c:ptCount val="2"/>
                <c:pt idx="0">
                  <c:v>2015 год</c:v>
                </c:pt>
                <c:pt idx="1">
                  <c:v>2016 год</c:v>
                </c:pt>
              </c:strCache>
            </c:strRef>
          </c:cat>
          <c:val>
            <c:numRef>
              <c:f>Лист1!$B$2:$B$3</c:f>
              <c:numCache>
                <c:formatCode>General</c:formatCode>
                <c:ptCount val="2"/>
                <c:pt idx="0">
                  <c:v>40</c:v>
                </c:pt>
                <c:pt idx="1">
                  <c:v>55</c:v>
                </c:pt>
              </c:numCache>
            </c:numRef>
          </c:val>
        </c:ser>
        <c:dLbls>
          <c:showLegendKey val="0"/>
          <c:showVal val="0"/>
          <c:showCatName val="0"/>
          <c:showSerName val="0"/>
          <c:showPercent val="0"/>
          <c:showBubbleSize val="0"/>
        </c:dLbls>
        <c:gapWidth val="83"/>
        <c:gapDepth val="120"/>
        <c:shape val="cylinder"/>
        <c:axId val="107922176"/>
        <c:axId val="107923712"/>
        <c:axId val="0"/>
      </c:bar3DChart>
      <c:catAx>
        <c:axId val="107922176"/>
        <c:scaling>
          <c:orientation val="minMax"/>
        </c:scaling>
        <c:delete val="0"/>
        <c:axPos val="b"/>
        <c:majorTickMark val="out"/>
        <c:minorTickMark val="none"/>
        <c:tickLblPos val="nextTo"/>
        <c:txPr>
          <a:bodyPr/>
          <a:lstStyle/>
          <a:p>
            <a:pPr>
              <a:defRPr b="1">
                <a:latin typeface="Times New Roman" panose="02020603050405020304" pitchFamily="18" charset="0"/>
                <a:cs typeface="Times New Roman" panose="02020603050405020304" pitchFamily="18" charset="0"/>
              </a:defRPr>
            </a:pPr>
            <a:endParaRPr lang="ru-RU"/>
          </a:p>
        </c:txPr>
        <c:crossAx val="107923712"/>
        <c:crosses val="autoZero"/>
        <c:auto val="1"/>
        <c:lblAlgn val="ctr"/>
        <c:lblOffset val="100"/>
        <c:noMultiLvlLbl val="0"/>
      </c:catAx>
      <c:valAx>
        <c:axId val="107923712"/>
        <c:scaling>
          <c:orientation val="minMax"/>
        </c:scaling>
        <c:delete val="1"/>
        <c:axPos val="l"/>
        <c:numFmt formatCode="General" sourceLinked="1"/>
        <c:majorTickMark val="out"/>
        <c:minorTickMark val="none"/>
        <c:tickLblPos val="none"/>
        <c:crossAx val="10792217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10"/>
      <c:rotY val="10"/>
      <c:rAngAx val="1"/>
    </c:view3D>
    <c:floor>
      <c:thickness val="0"/>
      <c:spPr>
        <a:solidFill>
          <a:schemeClr val="bg1">
            <a:lumMod val="85000"/>
          </a:schemeClr>
        </a:solidFill>
      </c:spPr>
    </c:floor>
    <c:sideWall>
      <c:thickness val="0"/>
    </c:sideWall>
    <c:backWall>
      <c:thickness val="0"/>
    </c:backWall>
    <c:plotArea>
      <c:layout>
        <c:manualLayout>
          <c:layoutTarget val="inner"/>
          <c:xMode val="edge"/>
          <c:yMode val="edge"/>
          <c:x val="8.2136313864216246E-3"/>
          <c:y val="1.5173615343590061E-2"/>
          <c:w val="0.98470285822221348"/>
          <c:h val="0.86258847377227288"/>
        </c:manualLayout>
      </c:layout>
      <c:bar3DChart>
        <c:barDir val="col"/>
        <c:grouping val="clustered"/>
        <c:varyColors val="0"/>
        <c:ser>
          <c:idx val="0"/>
          <c:order val="0"/>
          <c:tx>
            <c:strRef>
              <c:f>Лист1!$B$1</c:f>
              <c:strCache>
                <c:ptCount val="1"/>
                <c:pt idx="0">
                  <c:v>Доходы</c:v>
                </c:pt>
              </c:strCache>
            </c:strRef>
          </c:tx>
          <c:spPr>
            <a:solidFill>
              <a:schemeClr val="tx2">
                <a:lumMod val="60000"/>
                <a:lumOff val="40000"/>
              </a:schemeClr>
            </a:solidFill>
            <a:scene3d>
              <a:camera prst="orthographicFront"/>
              <a:lightRig rig="threePt" dir="t">
                <a:rot lat="0" lon="0" rev="1200000"/>
              </a:lightRig>
            </a:scene3d>
            <a:sp3d prstMaterial="plastic">
              <a:bevelT w="101600" h="101600"/>
              <a:bevelB w="101600" h="101600" prst="coolSlant"/>
            </a:sp3d>
          </c:spPr>
          <c:invertIfNegative val="0"/>
          <c:cat>
            <c:strRef>
              <c:f>Лист1!$A$2:$A$3</c:f>
              <c:strCache>
                <c:ptCount val="2"/>
                <c:pt idx="0">
                  <c:v>2015 год</c:v>
                </c:pt>
                <c:pt idx="1">
                  <c:v>2016 год</c:v>
                </c:pt>
              </c:strCache>
            </c:strRef>
          </c:cat>
          <c:val>
            <c:numRef>
              <c:f>Лист1!$B$2:$B$3</c:f>
              <c:numCache>
                <c:formatCode>General</c:formatCode>
                <c:ptCount val="2"/>
                <c:pt idx="0">
                  <c:v>14632.8</c:v>
                </c:pt>
                <c:pt idx="1">
                  <c:v>13908.13</c:v>
                </c:pt>
              </c:numCache>
            </c:numRef>
          </c:val>
        </c:ser>
        <c:ser>
          <c:idx val="1"/>
          <c:order val="1"/>
          <c:tx>
            <c:strRef>
              <c:f>Лист1!$C$1</c:f>
              <c:strCache>
                <c:ptCount val="1"/>
                <c:pt idx="0">
                  <c:v>Расходы</c:v>
                </c:pt>
              </c:strCache>
            </c:strRef>
          </c:tx>
          <c:spPr>
            <a:solidFill>
              <a:srgbClr val="FFC000"/>
            </a:solidFill>
            <a:scene3d>
              <a:camera prst="orthographicFront"/>
              <a:lightRig rig="threePt" dir="t">
                <a:rot lat="0" lon="0" rev="1200000"/>
              </a:lightRig>
            </a:scene3d>
            <a:sp3d prstMaterial="matte">
              <a:bevelT w="88900" h="88900"/>
              <a:bevelB w="88900" h="88900"/>
            </a:sp3d>
          </c:spPr>
          <c:invertIfNegative val="0"/>
          <c:cat>
            <c:strRef>
              <c:f>Лист1!$A$2:$A$3</c:f>
              <c:strCache>
                <c:ptCount val="2"/>
                <c:pt idx="0">
                  <c:v>2015 год</c:v>
                </c:pt>
                <c:pt idx="1">
                  <c:v>2016 год</c:v>
                </c:pt>
              </c:strCache>
            </c:strRef>
          </c:cat>
          <c:val>
            <c:numRef>
              <c:f>Лист1!$C$2:$C$3</c:f>
              <c:numCache>
                <c:formatCode>General</c:formatCode>
                <c:ptCount val="2"/>
                <c:pt idx="0">
                  <c:v>14854.4</c:v>
                </c:pt>
                <c:pt idx="1">
                  <c:v>14017.62</c:v>
                </c:pt>
              </c:numCache>
            </c:numRef>
          </c:val>
          <c:shape val="cylinder"/>
        </c:ser>
        <c:dLbls>
          <c:showLegendKey val="0"/>
          <c:showVal val="0"/>
          <c:showCatName val="0"/>
          <c:showSerName val="0"/>
          <c:showPercent val="0"/>
          <c:showBubbleSize val="0"/>
        </c:dLbls>
        <c:gapWidth val="38"/>
        <c:gapDepth val="106"/>
        <c:shape val="box"/>
        <c:axId val="5554560"/>
        <c:axId val="5556096"/>
        <c:axId val="0"/>
      </c:bar3DChart>
      <c:catAx>
        <c:axId val="5554560"/>
        <c:scaling>
          <c:orientation val="minMax"/>
        </c:scaling>
        <c:delete val="0"/>
        <c:axPos val="b"/>
        <c:numFmt formatCode="General" sourceLinked="1"/>
        <c:majorTickMark val="out"/>
        <c:minorTickMark val="none"/>
        <c:tickLblPos val="nextTo"/>
        <c:txPr>
          <a:bodyPr/>
          <a:lstStyle/>
          <a:p>
            <a:pPr>
              <a:defRPr sz="2400" b="1">
                <a:latin typeface="Times New Roman" panose="02020603050405020304" pitchFamily="18" charset="0"/>
                <a:cs typeface="Times New Roman" panose="02020603050405020304" pitchFamily="18" charset="0"/>
              </a:defRPr>
            </a:pPr>
            <a:endParaRPr lang="ru-RU"/>
          </a:p>
        </c:txPr>
        <c:crossAx val="5556096"/>
        <c:crosses val="autoZero"/>
        <c:auto val="1"/>
        <c:lblAlgn val="ctr"/>
        <c:lblOffset val="100"/>
        <c:noMultiLvlLbl val="0"/>
      </c:catAx>
      <c:valAx>
        <c:axId val="5556096"/>
        <c:scaling>
          <c:orientation val="minMax"/>
          <c:max val="16200"/>
          <c:min val="10200"/>
        </c:scaling>
        <c:delete val="1"/>
        <c:axPos val="l"/>
        <c:numFmt formatCode="General" sourceLinked="1"/>
        <c:majorTickMark val="out"/>
        <c:minorTickMark val="none"/>
        <c:tickLblPos val="none"/>
        <c:crossAx val="5554560"/>
        <c:crosses val="autoZero"/>
        <c:crossBetween val="between"/>
      </c:valAx>
    </c:plotArea>
    <c:legend>
      <c:legendPos val="r"/>
      <c:layout>
        <c:manualLayout>
          <c:xMode val="edge"/>
          <c:yMode val="edge"/>
          <c:x val="0.81074423882323232"/>
          <c:y val="7.5587097505394538E-2"/>
          <c:w val="0.18925576117676768"/>
          <c:h val="0.15864198496466067"/>
        </c:manualLayout>
      </c:layout>
      <c:overlay val="0"/>
      <c:txPr>
        <a:bodyPr/>
        <a:lstStyle/>
        <a:p>
          <a:pPr>
            <a:defRPr sz="2000" b="1">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10"/>
      <c:rotY val="10"/>
      <c:rAngAx val="1"/>
    </c:view3D>
    <c:floor>
      <c:thickness val="0"/>
      <c:spPr>
        <a:solidFill>
          <a:schemeClr val="bg1">
            <a:lumMod val="85000"/>
          </a:schemeClr>
        </a:solidFill>
      </c:spPr>
    </c:floor>
    <c:sideWall>
      <c:thickness val="0"/>
    </c:sideWall>
    <c:backWall>
      <c:thickness val="0"/>
    </c:backWall>
    <c:plotArea>
      <c:layout>
        <c:manualLayout>
          <c:layoutTarget val="inner"/>
          <c:xMode val="edge"/>
          <c:yMode val="edge"/>
          <c:x val="1.5240641947940883E-2"/>
          <c:y val="3.2041222483885752E-2"/>
          <c:w val="0.98470285822221348"/>
          <c:h val="0.86258847377227288"/>
        </c:manualLayout>
      </c:layout>
      <c:bar3DChart>
        <c:barDir val="col"/>
        <c:grouping val="clustered"/>
        <c:varyColors val="0"/>
        <c:ser>
          <c:idx val="0"/>
          <c:order val="0"/>
          <c:tx>
            <c:strRef>
              <c:f>Лист1!$B$1</c:f>
              <c:strCache>
                <c:ptCount val="1"/>
                <c:pt idx="0">
                  <c:v>Доходы</c:v>
                </c:pt>
              </c:strCache>
            </c:strRef>
          </c:tx>
          <c:spPr>
            <a:solidFill>
              <a:schemeClr val="tx2">
                <a:lumMod val="60000"/>
                <a:lumOff val="40000"/>
              </a:schemeClr>
            </a:solidFill>
            <a:scene3d>
              <a:camera prst="orthographicFront"/>
              <a:lightRig rig="threePt" dir="t">
                <a:rot lat="0" lon="0" rev="1200000"/>
              </a:lightRig>
            </a:scene3d>
            <a:sp3d prstMaterial="plastic">
              <a:bevelT w="101600" h="101600"/>
              <a:bevelB w="101600" h="101600" prst="coolSlant"/>
            </a:sp3d>
          </c:spPr>
          <c:invertIfNegative val="0"/>
          <c:cat>
            <c:strRef>
              <c:f>Лист1!$A$2:$A$3</c:f>
              <c:strCache>
                <c:ptCount val="2"/>
                <c:pt idx="0">
                  <c:v>2015 год</c:v>
                </c:pt>
                <c:pt idx="1">
                  <c:v>2016 год</c:v>
                </c:pt>
              </c:strCache>
            </c:strRef>
          </c:cat>
          <c:val>
            <c:numRef>
              <c:f>Лист1!$B$2:$B$3</c:f>
              <c:numCache>
                <c:formatCode>General</c:formatCode>
                <c:ptCount val="2"/>
                <c:pt idx="0">
                  <c:v>14632.8</c:v>
                </c:pt>
                <c:pt idx="1">
                  <c:v>13908.13</c:v>
                </c:pt>
              </c:numCache>
            </c:numRef>
          </c:val>
        </c:ser>
        <c:ser>
          <c:idx val="1"/>
          <c:order val="1"/>
          <c:tx>
            <c:strRef>
              <c:f>Лист1!$C$1</c:f>
              <c:strCache>
                <c:ptCount val="1"/>
                <c:pt idx="0">
                  <c:v>Расходы</c:v>
                </c:pt>
              </c:strCache>
            </c:strRef>
          </c:tx>
          <c:spPr>
            <a:solidFill>
              <a:srgbClr val="FFC000"/>
            </a:solidFill>
            <a:scene3d>
              <a:camera prst="orthographicFront"/>
              <a:lightRig rig="threePt" dir="t">
                <a:rot lat="0" lon="0" rev="1200000"/>
              </a:lightRig>
            </a:scene3d>
            <a:sp3d prstMaterial="matte">
              <a:bevelT w="88900" h="88900"/>
              <a:bevelB w="88900" h="88900"/>
            </a:sp3d>
          </c:spPr>
          <c:invertIfNegative val="0"/>
          <c:cat>
            <c:strRef>
              <c:f>Лист1!$A$2:$A$3</c:f>
              <c:strCache>
                <c:ptCount val="2"/>
                <c:pt idx="0">
                  <c:v>2015 год</c:v>
                </c:pt>
                <c:pt idx="1">
                  <c:v>2016 год</c:v>
                </c:pt>
              </c:strCache>
            </c:strRef>
          </c:cat>
          <c:val>
            <c:numRef>
              <c:f>Лист1!$C$2:$C$3</c:f>
              <c:numCache>
                <c:formatCode>General</c:formatCode>
                <c:ptCount val="2"/>
                <c:pt idx="0">
                  <c:v>14854.4</c:v>
                </c:pt>
                <c:pt idx="1">
                  <c:v>14017.62</c:v>
                </c:pt>
              </c:numCache>
            </c:numRef>
          </c:val>
          <c:shape val="cylinder"/>
        </c:ser>
        <c:dLbls>
          <c:showLegendKey val="0"/>
          <c:showVal val="0"/>
          <c:showCatName val="0"/>
          <c:showSerName val="0"/>
          <c:showPercent val="0"/>
          <c:showBubbleSize val="0"/>
        </c:dLbls>
        <c:gapWidth val="38"/>
        <c:gapDepth val="106"/>
        <c:shape val="box"/>
        <c:axId val="33306112"/>
        <c:axId val="33730560"/>
        <c:axId val="0"/>
      </c:bar3DChart>
      <c:catAx>
        <c:axId val="33306112"/>
        <c:scaling>
          <c:orientation val="minMax"/>
        </c:scaling>
        <c:delete val="0"/>
        <c:axPos val="b"/>
        <c:numFmt formatCode="General" sourceLinked="1"/>
        <c:majorTickMark val="out"/>
        <c:minorTickMark val="none"/>
        <c:tickLblPos val="nextTo"/>
        <c:txPr>
          <a:bodyPr/>
          <a:lstStyle/>
          <a:p>
            <a:pPr>
              <a:defRPr sz="2400" b="1">
                <a:latin typeface="Times New Roman" panose="02020603050405020304" pitchFamily="18" charset="0"/>
                <a:cs typeface="Times New Roman" panose="02020603050405020304" pitchFamily="18" charset="0"/>
              </a:defRPr>
            </a:pPr>
            <a:endParaRPr lang="ru-RU"/>
          </a:p>
        </c:txPr>
        <c:crossAx val="33730560"/>
        <c:crosses val="autoZero"/>
        <c:auto val="1"/>
        <c:lblAlgn val="ctr"/>
        <c:lblOffset val="100"/>
        <c:noMultiLvlLbl val="0"/>
      </c:catAx>
      <c:valAx>
        <c:axId val="33730560"/>
        <c:scaling>
          <c:orientation val="minMax"/>
          <c:max val="16200"/>
          <c:min val="10200"/>
        </c:scaling>
        <c:delete val="1"/>
        <c:axPos val="l"/>
        <c:numFmt formatCode="General" sourceLinked="1"/>
        <c:majorTickMark val="out"/>
        <c:minorTickMark val="none"/>
        <c:tickLblPos val="none"/>
        <c:crossAx val="33306112"/>
        <c:crosses val="autoZero"/>
        <c:crossBetween val="between"/>
      </c:valAx>
    </c:plotArea>
    <c:legend>
      <c:legendPos val="r"/>
      <c:layout>
        <c:manualLayout>
          <c:xMode val="edge"/>
          <c:yMode val="edge"/>
          <c:x val="0.81074423882323254"/>
          <c:y val="7.5587097505394538E-2"/>
          <c:w val="0.18925576117676776"/>
          <c:h val="0.15864198496466075"/>
        </c:manualLayout>
      </c:layout>
      <c:overlay val="0"/>
      <c:txPr>
        <a:bodyPr/>
        <a:lstStyle/>
        <a:p>
          <a:pPr>
            <a:defRPr sz="2000" b="1">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a:noFill/>
        </a:ln>
      </c:spPr>
    </c:floor>
    <c:sideWall>
      <c:thickness val="0"/>
    </c:sideWall>
    <c:backWall>
      <c:thickness val="0"/>
    </c:backWall>
    <c:plotArea>
      <c:layout>
        <c:manualLayout>
          <c:layoutTarget val="inner"/>
          <c:xMode val="edge"/>
          <c:yMode val="edge"/>
          <c:x val="2.2448186265721218E-2"/>
          <c:y val="0.12805470011214154"/>
          <c:w val="0.96782144379446233"/>
          <c:h val="0.71157657058355839"/>
        </c:manualLayout>
      </c:layout>
      <c:bar3DChart>
        <c:barDir val="col"/>
        <c:grouping val="percentStacked"/>
        <c:varyColors val="0"/>
        <c:ser>
          <c:idx val="0"/>
          <c:order val="0"/>
          <c:tx>
            <c:strRef>
              <c:f>Лист1!$B$1</c:f>
              <c:strCache>
                <c:ptCount val="1"/>
                <c:pt idx="0">
                  <c:v>Муниципальные программы</c:v>
                </c:pt>
              </c:strCache>
            </c:strRef>
          </c:tx>
          <c:spPr>
            <a:solidFill>
              <a:schemeClr val="tx2">
                <a:lumMod val="60000"/>
                <a:lumOff val="40000"/>
              </a:schemeClr>
            </a:solidFill>
            <a:scene3d>
              <a:camera prst="orthographicFront"/>
              <a:lightRig rig="threePt" dir="t"/>
            </a:scene3d>
            <a:sp3d>
              <a:bevelB w="127000" h="127000" prst="artDeco"/>
            </a:sp3d>
          </c:spPr>
          <c:invertIfNegative val="0"/>
          <c:dLbls>
            <c:delete val="1"/>
          </c:dLbls>
          <c:cat>
            <c:strRef>
              <c:f>Лист1!$A$2</c:f>
              <c:strCache>
                <c:ptCount val="1"/>
                <c:pt idx="0">
                  <c:v>2016 год</c:v>
                </c:pt>
              </c:strCache>
            </c:strRef>
          </c:cat>
          <c:val>
            <c:numRef>
              <c:f>Лист1!$B$2</c:f>
              <c:numCache>
                <c:formatCode>General</c:formatCode>
                <c:ptCount val="1"/>
                <c:pt idx="0">
                  <c:v>12203</c:v>
                </c:pt>
              </c:numCache>
            </c:numRef>
          </c:val>
        </c:ser>
        <c:ser>
          <c:idx val="1"/>
          <c:order val="1"/>
          <c:tx>
            <c:strRef>
              <c:f>Лист1!$C$1</c:f>
              <c:strCache>
                <c:ptCount val="1"/>
                <c:pt idx="0">
                  <c:v>Непрограммные расходы</c:v>
                </c:pt>
              </c:strCache>
            </c:strRef>
          </c:tx>
          <c:spPr>
            <a:solidFill>
              <a:srgbClr val="00B050"/>
            </a:solidFill>
            <a:scene3d>
              <a:camera prst="orthographicFront"/>
              <a:lightRig rig="threePt" dir="t"/>
            </a:scene3d>
            <a:sp3d>
              <a:bevelT/>
              <a:bevelB w="127000" h="127000" prst="artDeco"/>
            </a:sp3d>
          </c:spPr>
          <c:invertIfNegative val="0"/>
          <c:dPt>
            <c:idx val="0"/>
            <c:invertIfNegative val="0"/>
            <c:bubble3D val="0"/>
            <c:spPr>
              <a:noFill/>
              <a:scene3d>
                <a:camera prst="orthographicFront"/>
                <a:lightRig rig="threePt" dir="t"/>
              </a:scene3d>
              <a:sp3d>
                <a:bevelT/>
                <a:bevelB w="127000" h="127000" prst="artDeco"/>
              </a:sp3d>
            </c:spPr>
          </c:dPt>
          <c:dLbls>
            <c:dLbl>
              <c:idx val="0"/>
              <c:delete val="1"/>
            </c:dLbl>
            <c:dLbl>
              <c:idx val="1"/>
              <c:tx>
                <c:rich>
                  <a:bodyPr/>
                  <a:lstStyle/>
                  <a:p>
                    <a:r>
                      <a:rPr lang="en-US" smtClean="0"/>
                      <a:t>859</a:t>
                    </a:r>
                    <a:r>
                      <a:rPr lang="ru-RU" smtClean="0"/>
                      <a:t>,94</a:t>
                    </a:r>
                    <a:endParaRPr lang="en-US"/>
                  </a:p>
                </c:rich>
              </c:tx>
              <c:showLegendKey val="0"/>
              <c:showVal val="1"/>
              <c:showCatName val="0"/>
              <c:showSerName val="0"/>
              <c:showPercent val="0"/>
              <c:showBubbleSize val="0"/>
            </c:dLbl>
            <c:dLbl>
              <c:idx val="2"/>
              <c:tx>
                <c:rich>
                  <a:bodyPr/>
                  <a:lstStyle/>
                  <a:p>
                    <a:r>
                      <a:rPr lang="en-US" smtClean="0"/>
                      <a:t>83</a:t>
                    </a:r>
                    <a:r>
                      <a:rPr lang="ru-RU" smtClean="0"/>
                      <a:t>6,69</a:t>
                    </a:r>
                    <a:endParaRPr lang="en-US"/>
                  </a:p>
                </c:rich>
              </c:tx>
              <c:showLegendKey val="0"/>
              <c:showVal val="1"/>
              <c:showCatName val="0"/>
              <c:showSerName val="0"/>
              <c:showPercent val="0"/>
              <c:showBubbleSize val="0"/>
            </c:dLbl>
            <c:txPr>
              <a:bodyPr/>
              <a:lstStyle/>
              <a:p>
                <a:pPr>
                  <a:defRPr sz="2400" b="1">
                    <a:solidFill>
                      <a:schemeClr val="tx1"/>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c:f>
              <c:strCache>
                <c:ptCount val="1"/>
                <c:pt idx="0">
                  <c:v>2016 год</c:v>
                </c:pt>
              </c:strCache>
            </c:strRef>
          </c:cat>
          <c:val>
            <c:numRef>
              <c:f>Лист1!$C$2</c:f>
              <c:numCache>
                <c:formatCode>General</c:formatCode>
                <c:ptCount val="1"/>
                <c:pt idx="0">
                  <c:v>1815</c:v>
                </c:pt>
              </c:numCache>
            </c:numRef>
          </c:val>
        </c:ser>
        <c:dLbls>
          <c:showLegendKey val="0"/>
          <c:showVal val="1"/>
          <c:showCatName val="0"/>
          <c:showSerName val="0"/>
          <c:showPercent val="0"/>
          <c:showBubbleSize val="0"/>
        </c:dLbls>
        <c:gapWidth val="95"/>
        <c:gapDepth val="95"/>
        <c:shape val="box"/>
        <c:axId val="35030912"/>
        <c:axId val="35035008"/>
        <c:axId val="0"/>
      </c:bar3DChart>
      <c:catAx>
        <c:axId val="35030912"/>
        <c:scaling>
          <c:orientation val="minMax"/>
        </c:scaling>
        <c:delete val="1"/>
        <c:axPos val="b"/>
        <c:majorTickMark val="none"/>
        <c:minorTickMark val="none"/>
        <c:tickLblPos val="nextTo"/>
        <c:crossAx val="35035008"/>
        <c:crosses val="autoZero"/>
        <c:auto val="1"/>
        <c:lblAlgn val="ctr"/>
        <c:lblOffset val="100"/>
        <c:noMultiLvlLbl val="0"/>
      </c:catAx>
      <c:valAx>
        <c:axId val="35035008"/>
        <c:scaling>
          <c:orientation val="minMax"/>
        </c:scaling>
        <c:delete val="1"/>
        <c:axPos val="l"/>
        <c:numFmt formatCode="0%" sourceLinked="1"/>
        <c:majorTickMark val="none"/>
        <c:minorTickMark val="none"/>
        <c:tickLblPos val="none"/>
        <c:crossAx val="3503091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a:noFill/>
        </a:ln>
      </c:spPr>
    </c:floor>
    <c:sideWall>
      <c:thickness val="0"/>
    </c:sideWall>
    <c:backWall>
      <c:thickness val="0"/>
    </c:backWall>
    <c:plotArea>
      <c:layout>
        <c:manualLayout>
          <c:layoutTarget val="inner"/>
          <c:xMode val="edge"/>
          <c:yMode val="edge"/>
          <c:x val="1.3163954811356383E-2"/>
          <c:y val="0.12805464870520411"/>
          <c:w val="0.96782144379446233"/>
          <c:h val="0.71157657058355839"/>
        </c:manualLayout>
      </c:layout>
      <c:bar3DChart>
        <c:barDir val="col"/>
        <c:grouping val="percentStacked"/>
        <c:varyColors val="0"/>
        <c:ser>
          <c:idx val="0"/>
          <c:order val="0"/>
          <c:tx>
            <c:strRef>
              <c:f>Лист1!$B$1</c:f>
              <c:strCache>
                <c:ptCount val="1"/>
                <c:pt idx="0">
                  <c:v>Муниципальные программы</c:v>
                </c:pt>
              </c:strCache>
            </c:strRef>
          </c:tx>
          <c:spPr>
            <a:solidFill>
              <a:schemeClr val="tx2">
                <a:lumMod val="60000"/>
                <a:lumOff val="40000"/>
              </a:schemeClr>
            </a:solidFill>
            <a:scene3d>
              <a:camera prst="orthographicFront"/>
              <a:lightRig rig="threePt" dir="t"/>
            </a:scene3d>
            <a:sp3d>
              <a:bevelB w="127000" h="127000" prst="artDeco"/>
            </a:sp3d>
          </c:spPr>
          <c:invertIfNegative val="0"/>
          <c:dPt>
            <c:idx val="0"/>
            <c:invertIfNegative val="0"/>
            <c:bubble3D val="0"/>
            <c:spPr>
              <a:noFill/>
              <a:scene3d>
                <a:camera prst="orthographicFront"/>
                <a:lightRig rig="threePt" dir="t"/>
              </a:scene3d>
              <a:sp3d>
                <a:bevelB w="127000" h="127000" prst="artDeco"/>
              </a:sp3d>
            </c:spPr>
          </c:dPt>
          <c:dLbls>
            <c:delete val="1"/>
          </c:dLbls>
          <c:cat>
            <c:strRef>
              <c:f>Лист1!$A$2</c:f>
              <c:strCache>
                <c:ptCount val="1"/>
                <c:pt idx="0">
                  <c:v>2016 год</c:v>
                </c:pt>
              </c:strCache>
            </c:strRef>
          </c:cat>
          <c:val>
            <c:numRef>
              <c:f>Лист1!$B$2</c:f>
              <c:numCache>
                <c:formatCode>General</c:formatCode>
                <c:ptCount val="1"/>
                <c:pt idx="0">
                  <c:v>12203</c:v>
                </c:pt>
              </c:numCache>
            </c:numRef>
          </c:val>
        </c:ser>
        <c:ser>
          <c:idx val="1"/>
          <c:order val="1"/>
          <c:tx>
            <c:strRef>
              <c:f>Лист1!$C$1</c:f>
              <c:strCache>
                <c:ptCount val="1"/>
                <c:pt idx="0">
                  <c:v>Непрограммные расходы</c:v>
                </c:pt>
              </c:strCache>
            </c:strRef>
          </c:tx>
          <c:spPr>
            <a:solidFill>
              <a:srgbClr val="00B050"/>
            </a:solidFill>
            <a:scene3d>
              <a:camera prst="orthographicFront"/>
              <a:lightRig rig="threePt" dir="t"/>
            </a:scene3d>
            <a:sp3d>
              <a:bevelT/>
              <a:bevelB w="127000" h="127000" prst="artDeco"/>
            </a:sp3d>
          </c:spPr>
          <c:invertIfNegative val="0"/>
          <c:dPt>
            <c:idx val="0"/>
            <c:invertIfNegative val="0"/>
            <c:bubble3D val="0"/>
            <c:spPr>
              <a:solidFill>
                <a:srgbClr val="92D050"/>
              </a:solidFill>
              <a:scene3d>
                <a:camera prst="orthographicFront"/>
                <a:lightRig rig="threePt" dir="t"/>
              </a:scene3d>
              <a:sp3d>
                <a:bevelT/>
                <a:bevelB w="127000" h="127000" prst="artDeco"/>
              </a:sp3d>
            </c:spPr>
          </c:dPt>
          <c:dLbls>
            <c:dLbl>
              <c:idx val="0"/>
              <c:delete val="1"/>
            </c:dLbl>
            <c:dLbl>
              <c:idx val="1"/>
              <c:tx>
                <c:rich>
                  <a:bodyPr/>
                  <a:lstStyle/>
                  <a:p>
                    <a:r>
                      <a:rPr lang="en-US" smtClean="0"/>
                      <a:t>859</a:t>
                    </a:r>
                    <a:r>
                      <a:rPr lang="ru-RU" smtClean="0"/>
                      <a:t>,94</a:t>
                    </a:r>
                    <a:endParaRPr lang="en-US"/>
                  </a:p>
                </c:rich>
              </c:tx>
              <c:showLegendKey val="0"/>
              <c:showVal val="1"/>
              <c:showCatName val="0"/>
              <c:showSerName val="0"/>
              <c:showPercent val="0"/>
              <c:showBubbleSize val="0"/>
            </c:dLbl>
            <c:dLbl>
              <c:idx val="2"/>
              <c:tx>
                <c:rich>
                  <a:bodyPr/>
                  <a:lstStyle/>
                  <a:p>
                    <a:r>
                      <a:rPr lang="en-US" smtClean="0"/>
                      <a:t>83</a:t>
                    </a:r>
                    <a:r>
                      <a:rPr lang="ru-RU" smtClean="0"/>
                      <a:t>6,69</a:t>
                    </a:r>
                    <a:endParaRPr lang="en-US"/>
                  </a:p>
                </c:rich>
              </c:tx>
              <c:showLegendKey val="0"/>
              <c:showVal val="1"/>
              <c:showCatName val="0"/>
              <c:showSerName val="0"/>
              <c:showPercent val="0"/>
              <c:showBubbleSize val="0"/>
            </c:dLbl>
            <c:txPr>
              <a:bodyPr/>
              <a:lstStyle/>
              <a:p>
                <a:pPr>
                  <a:defRPr sz="2400" b="1">
                    <a:solidFill>
                      <a:schemeClr val="tx1"/>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c:f>
              <c:strCache>
                <c:ptCount val="1"/>
                <c:pt idx="0">
                  <c:v>2016 год</c:v>
                </c:pt>
              </c:strCache>
            </c:strRef>
          </c:cat>
          <c:val>
            <c:numRef>
              <c:f>Лист1!$C$2</c:f>
              <c:numCache>
                <c:formatCode>General</c:formatCode>
                <c:ptCount val="1"/>
                <c:pt idx="0">
                  <c:v>1815</c:v>
                </c:pt>
              </c:numCache>
            </c:numRef>
          </c:val>
        </c:ser>
        <c:dLbls>
          <c:showLegendKey val="0"/>
          <c:showVal val="1"/>
          <c:showCatName val="0"/>
          <c:showSerName val="0"/>
          <c:showPercent val="0"/>
          <c:showBubbleSize val="0"/>
        </c:dLbls>
        <c:gapWidth val="95"/>
        <c:gapDepth val="95"/>
        <c:shape val="box"/>
        <c:axId val="34878208"/>
        <c:axId val="34882688"/>
        <c:axId val="0"/>
      </c:bar3DChart>
      <c:catAx>
        <c:axId val="34878208"/>
        <c:scaling>
          <c:orientation val="minMax"/>
        </c:scaling>
        <c:delete val="1"/>
        <c:axPos val="b"/>
        <c:majorTickMark val="none"/>
        <c:minorTickMark val="none"/>
        <c:tickLblPos val="nextTo"/>
        <c:crossAx val="34882688"/>
        <c:crosses val="autoZero"/>
        <c:auto val="1"/>
        <c:lblAlgn val="ctr"/>
        <c:lblOffset val="100"/>
        <c:noMultiLvlLbl val="0"/>
      </c:catAx>
      <c:valAx>
        <c:axId val="34882688"/>
        <c:scaling>
          <c:orientation val="minMax"/>
        </c:scaling>
        <c:delete val="1"/>
        <c:axPos val="l"/>
        <c:numFmt formatCode="0%" sourceLinked="1"/>
        <c:majorTickMark val="none"/>
        <c:minorTickMark val="none"/>
        <c:tickLblPos val="none"/>
        <c:crossAx val="3487820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0"/>
          <c:y val="2.9687116492712631E-2"/>
          <c:w val="1"/>
          <c:h val="0.94062576701457479"/>
        </c:manualLayout>
      </c:layout>
      <c:bar3DChart>
        <c:barDir val="col"/>
        <c:grouping val="stacked"/>
        <c:varyColors val="0"/>
        <c:ser>
          <c:idx val="0"/>
          <c:order val="0"/>
          <c:tx>
            <c:strRef>
              <c:f>Лист1!$C$14</c:f>
              <c:strCache>
                <c:ptCount val="1"/>
              </c:strCache>
            </c:strRef>
          </c:tx>
          <c:spPr>
            <a:solidFill>
              <a:srgbClr val="FFFF00"/>
            </a:solidFill>
            <a:scene3d>
              <a:camera prst="orthographicFront"/>
              <a:lightRig rig="threePt" dir="t"/>
            </a:scene3d>
            <a:sp3d>
              <a:bevelT/>
              <a:bevelB w="114300" prst="artDeco"/>
            </a:sp3d>
          </c:spPr>
          <c:invertIfNegative val="0"/>
          <c:cat>
            <c:strRef>
              <c:f>Лист1!$A$2</c:f>
              <c:strCache>
                <c:ptCount val="1"/>
                <c:pt idx="0">
                  <c:v>Категория 1</c:v>
                </c:pt>
              </c:strCache>
            </c:strRef>
          </c:cat>
          <c:val>
            <c:numRef>
              <c:f>Лист1!$B$2</c:f>
              <c:numCache>
                <c:formatCode>General</c:formatCode>
                <c:ptCount val="1"/>
                <c:pt idx="0">
                  <c:v>121.94000000000001</c:v>
                </c:pt>
              </c:numCache>
            </c:numRef>
          </c:val>
        </c:ser>
        <c:ser>
          <c:idx val="1"/>
          <c:order val="1"/>
          <c:tx>
            <c:strRef>
              <c:f>Лист1!$B$1</c:f>
              <c:strCache>
                <c:ptCount val="1"/>
                <c:pt idx="0">
                  <c:v>Непрограммные направления</c:v>
                </c:pt>
              </c:strCache>
            </c:strRef>
          </c:tx>
          <c:spPr>
            <a:scene3d>
              <a:camera prst="orthographicFront"/>
              <a:lightRig rig="threePt" dir="t"/>
            </a:scene3d>
            <a:sp3d>
              <a:bevelT/>
              <a:bevelB w="114300" prst="artDeco"/>
            </a:sp3d>
          </c:spPr>
          <c:invertIfNegative val="0"/>
          <c:cat>
            <c:strRef>
              <c:f>Лист1!$A$2</c:f>
              <c:strCache>
                <c:ptCount val="1"/>
                <c:pt idx="0">
                  <c:v>Категория 1</c:v>
                </c:pt>
              </c:strCache>
            </c:strRef>
          </c:cat>
          <c:val>
            <c:numRef>
              <c:f>Лист1!$C$2</c:f>
              <c:numCache>
                <c:formatCode>General</c:formatCode>
                <c:ptCount val="1"/>
                <c:pt idx="0">
                  <c:v>1692.98</c:v>
                </c:pt>
              </c:numCache>
            </c:numRef>
          </c:val>
        </c:ser>
        <c:dLbls>
          <c:showLegendKey val="0"/>
          <c:showVal val="0"/>
          <c:showCatName val="0"/>
          <c:showSerName val="0"/>
          <c:showPercent val="0"/>
          <c:showBubbleSize val="0"/>
        </c:dLbls>
        <c:gapWidth val="83"/>
        <c:gapDepth val="83"/>
        <c:shape val="cylinder"/>
        <c:axId val="34924416"/>
        <c:axId val="34925952"/>
        <c:axId val="0"/>
      </c:bar3DChart>
      <c:catAx>
        <c:axId val="34924416"/>
        <c:scaling>
          <c:orientation val="minMax"/>
        </c:scaling>
        <c:delete val="1"/>
        <c:axPos val="b"/>
        <c:majorTickMark val="out"/>
        <c:minorTickMark val="none"/>
        <c:tickLblPos val="none"/>
        <c:crossAx val="34925952"/>
        <c:crosses val="autoZero"/>
        <c:auto val="1"/>
        <c:lblAlgn val="ctr"/>
        <c:lblOffset val="100"/>
        <c:noMultiLvlLbl val="0"/>
      </c:catAx>
      <c:valAx>
        <c:axId val="34925952"/>
        <c:scaling>
          <c:orientation val="minMax"/>
        </c:scaling>
        <c:delete val="1"/>
        <c:axPos val="l"/>
        <c:numFmt formatCode="General" sourceLinked="1"/>
        <c:majorTickMark val="out"/>
        <c:minorTickMark val="none"/>
        <c:tickLblPos val="none"/>
        <c:crossAx val="3492441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1.0917866067598082E-2"/>
          <c:y val="2.8512191415160218E-2"/>
          <c:w val="0.48634692915665279"/>
          <c:h val="0.74628891434508993"/>
        </c:manualLayout>
      </c:layout>
      <c:pieChart>
        <c:varyColors val="1"/>
        <c:ser>
          <c:idx val="0"/>
          <c:order val="0"/>
          <c:tx>
            <c:strRef>
              <c:f>Лист1!$B$1</c:f>
              <c:strCache>
                <c:ptCount val="1"/>
                <c:pt idx="0">
                  <c:v>Продажи</c:v>
                </c:pt>
              </c:strCache>
            </c:strRef>
          </c:tx>
          <c:explosion val="4"/>
          <c:dPt>
            <c:idx val="0"/>
            <c:bubble3D val="0"/>
            <c:explosion val="9"/>
            <c:spPr>
              <a:solidFill>
                <a:schemeClr val="accent3">
                  <a:lumMod val="60000"/>
                  <a:lumOff val="40000"/>
                </a:schemeClr>
              </a:solidFill>
            </c:spPr>
          </c:dPt>
          <c:dPt>
            <c:idx val="1"/>
            <c:bubble3D val="0"/>
            <c:spPr>
              <a:solidFill>
                <a:schemeClr val="accent4">
                  <a:lumMod val="60000"/>
                  <a:lumOff val="40000"/>
                </a:schemeClr>
              </a:solidFill>
            </c:spPr>
          </c:dPt>
          <c:dPt>
            <c:idx val="2"/>
            <c:bubble3D val="0"/>
            <c:spPr>
              <a:solidFill>
                <a:schemeClr val="accent2">
                  <a:lumMod val="60000"/>
                  <a:lumOff val="40000"/>
                </a:schemeClr>
              </a:solidFill>
            </c:spPr>
          </c:dPt>
          <c:cat>
            <c:strRef>
              <c:f>Лист1!$A$2:$A$4</c:f>
              <c:strCache>
                <c:ptCount val="3"/>
                <c:pt idx="0">
                  <c:v>Производственная сфера</c:v>
                </c:pt>
                <c:pt idx="1">
                  <c:v>Социальная сфера</c:v>
                </c:pt>
                <c:pt idx="2">
                  <c:v>Прочие расходы</c:v>
                </c:pt>
              </c:strCache>
            </c:strRef>
          </c:cat>
          <c:val>
            <c:numRef>
              <c:f>Лист1!$B$2:$B$4</c:f>
              <c:numCache>
                <c:formatCode>#,##0</c:formatCode>
                <c:ptCount val="3"/>
                <c:pt idx="0">
                  <c:v>2853</c:v>
                </c:pt>
                <c:pt idx="1">
                  <c:v>9360</c:v>
                </c:pt>
                <c:pt idx="2">
                  <c:v>1593.76</c:v>
                </c:pt>
              </c:numCache>
            </c:numRef>
          </c:val>
        </c:ser>
        <c:dLbls>
          <c:showLegendKey val="0"/>
          <c:showVal val="0"/>
          <c:showCatName val="0"/>
          <c:showSerName val="0"/>
          <c:showPercent val="0"/>
          <c:showBubbleSize val="0"/>
          <c:showLeaderLines val="0"/>
        </c:dLbls>
        <c:firstSliceAng val="61"/>
      </c:pieChart>
    </c:plotArea>
    <c:plotVisOnly val="1"/>
    <c:dispBlanksAs val="zero"/>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80"/>
      <c:rAngAx val="0"/>
      <c:perspective val="30"/>
    </c:view3D>
    <c:floor>
      <c:thickness val="0"/>
    </c:floor>
    <c:sideWall>
      <c:thickness val="0"/>
    </c:sideWall>
    <c:backWall>
      <c:thickness val="0"/>
    </c:backWall>
    <c:plotArea>
      <c:layout>
        <c:manualLayout>
          <c:layoutTarget val="inner"/>
          <c:xMode val="edge"/>
          <c:yMode val="edge"/>
          <c:x val="2.2224346907260203E-2"/>
          <c:y val="3.3380612578445636E-2"/>
          <c:w val="0.63356601816223901"/>
          <c:h val="0.91199656683864327"/>
        </c:manualLayout>
      </c:layout>
      <c:pie3DChart>
        <c:varyColors val="1"/>
        <c:ser>
          <c:idx val="0"/>
          <c:order val="0"/>
          <c:tx>
            <c:strRef>
              <c:f>Лист1!$B$1</c:f>
              <c:strCache>
                <c:ptCount val="1"/>
                <c:pt idx="0">
                  <c:v>Продажи</c:v>
                </c:pt>
              </c:strCache>
            </c:strRef>
          </c:tx>
          <c:explosion val="15"/>
          <c:cat>
            <c:strRef>
              <c:f>Лист1!$A$2:$A$7</c:f>
              <c:strCache>
                <c:ptCount val="6"/>
                <c:pt idx="0">
                  <c:v>бюджетные</c:v>
                </c:pt>
                <c:pt idx="1">
                  <c:v>автономные</c:v>
                </c:pt>
                <c:pt idx="2">
                  <c:v>казеные</c:v>
                </c:pt>
                <c:pt idx="3">
                  <c:v>адимнистрация</c:v>
                </c:pt>
                <c:pt idx="4">
                  <c:v>дума</c:v>
                </c:pt>
                <c:pt idx="5">
                  <c:v>негосударств</c:v>
                </c:pt>
              </c:strCache>
            </c:strRef>
          </c:cat>
          <c:val>
            <c:numRef>
              <c:f>Лист1!$B$2:$B$7</c:f>
              <c:numCache>
                <c:formatCode>General</c:formatCode>
                <c:ptCount val="6"/>
                <c:pt idx="0">
                  <c:v>7105.5</c:v>
                </c:pt>
                <c:pt idx="1">
                  <c:v>5626</c:v>
                </c:pt>
                <c:pt idx="2">
                  <c:v>402.5</c:v>
                </c:pt>
                <c:pt idx="3">
                  <c:v>588</c:v>
                </c:pt>
                <c:pt idx="4">
                  <c:v>131</c:v>
                </c:pt>
                <c:pt idx="5">
                  <c:v>154</c:v>
                </c:pt>
              </c:numCache>
            </c:numRef>
          </c:val>
        </c:ser>
        <c:ser>
          <c:idx val="1"/>
          <c:order val="1"/>
          <c:tx>
            <c:strRef>
              <c:f>Лист1!$C$1</c:f>
              <c:strCache>
                <c:ptCount val="1"/>
                <c:pt idx="0">
                  <c:v>Столбец1</c:v>
                </c:pt>
              </c:strCache>
            </c:strRef>
          </c:tx>
          <c:cat>
            <c:strRef>
              <c:f>Лист1!$A$2:$A$7</c:f>
              <c:strCache>
                <c:ptCount val="6"/>
                <c:pt idx="0">
                  <c:v>бюджетные</c:v>
                </c:pt>
                <c:pt idx="1">
                  <c:v>автономные</c:v>
                </c:pt>
                <c:pt idx="2">
                  <c:v>казеные</c:v>
                </c:pt>
                <c:pt idx="3">
                  <c:v>адимнистрация</c:v>
                </c:pt>
                <c:pt idx="4">
                  <c:v>дума</c:v>
                </c:pt>
                <c:pt idx="5">
                  <c:v>негосударств</c:v>
                </c:pt>
              </c:strCache>
            </c:strRef>
          </c:cat>
          <c:val>
            <c:numRef>
              <c:f>Лист1!$C$2:$C$7</c:f>
              <c:numCache>
                <c:formatCode>General</c:formatCode>
                <c:ptCount val="6"/>
                <c:pt idx="4">
                  <c:v>0</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80"/>
      <c:rAngAx val="0"/>
      <c:perspective val="30"/>
    </c:view3D>
    <c:floor>
      <c:thickness val="0"/>
    </c:floor>
    <c:sideWall>
      <c:thickness val="0"/>
    </c:sideWall>
    <c:backWall>
      <c:thickness val="0"/>
    </c:backWall>
    <c:plotArea>
      <c:layout>
        <c:manualLayout>
          <c:layoutTarget val="inner"/>
          <c:xMode val="edge"/>
          <c:yMode val="edge"/>
          <c:x val="2.2224346907260203E-2"/>
          <c:y val="3.3380612578445636E-2"/>
          <c:w val="0.63356601816223901"/>
          <c:h val="0.91199656683864327"/>
        </c:manualLayout>
      </c:layout>
      <c:pie3DChart>
        <c:varyColors val="1"/>
        <c:ser>
          <c:idx val="0"/>
          <c:order val="0"/>
          <c:tx>
            <c:strRef>
              <c:f>Лист1!$B$1</c:f>
              <c:strCache>
                <c:ptCount val="1"/>
                <c:pt idx="0">
                  <c:v>Продажи</c:v>
                </c:pt>
              </c:strCache>
            </c:strRef>
          </c:tx>
          <c:explosion val="15"/>
          <c:cat>
            <c:strRef>
              <c:f>Лист1!$A$2:$A$7</c:f>
              <c:strCache>
                <c:ptCount val="6"/>
                <c:pt idx="0">
                  <c:v>бюджетные</c:v>
                </c:pt>
                <c:pt idx="1">
                  <c:v>автономные</c:v>
                </c:pt>
                <c:pt idx="2">
                  <c:v>казеные</c:v>
                </c:pt>
                <c:pt idx="3">
                  <c:v>адимнистрация</c:v>
                </c:pt>
                <c:pt idx="4">
                  <c:v>дума</c:v>
                </c:pt>
                <c:pt idx="5">
                  <c:v>негосударств</c:v>
                </c:pt>
              </c:strCache>
            </c:strRef>
          </c:cat>
          <c:val>
            <c:numRef>
              <c:f>Лист1!$B$2:$B$7</c:f>
              <c:numCache>
                <c:formatCode>General</c:formatCode>
                <c:ptCount val="6"/>
                <c:pt idx="0">
                  <c:v>7105.5</c:v>
                </c:pt>
                <c:pt idx="1">
                  <c:v>5626</c:v>
                </c:pt>
                <c:pt idx="2">
                  <c:v>402.5</c:v>
                </c:pt>
                <c:pt idx="3">
                  <c:v>588</c:v>
                </c:pt>
                <c:pt idx="4">
                  <c:v>131</c:v>
                </c:pt>
                <c:pt idx="5">
                  <c:v>154</c:v>
                </c:pt>
              </c:numCache>
            </c:numRef>
          </c:val>
        </c:ser>
        <c:ser>
          <c:idx val="1"/>
          <c:order val="1"/>
          <c:tx>
            <c:strRef>
              <c:f>Лист1!$C$1</c:f>
              <c:strCache>
                <c:ptCount val="1"/>
                <c:pt idx="0">
                  <c:v>Столбец1</c:v>
                </c:pt>
              </c:strCache>
            </c:strRef>
          </c:tx>
          <c:cat>
            <c:strRef>
              <c:f>Лист1!$A$2:$A$7</c:f>
              <c:strCache>
                <c:ptCount val="6"/>
                <c:pt idx="0">
                  <c:v>бюджетные</c:v>
                </c:pt>
                <c:pt idx="1">
                  <c:v>автономные</c:v>
                </c:pt>
                <c:pt idx="2">
                  <c:v>казеные</c:v>
                </c:pt>
                <c:pt idx="3">
                  <c:v>адимнистрация</c:v>
                </c:pt>
                <c:pt idx="4">
                  <c:v>дума</c:v>
                </c:pt>
                <c:pt idx="5">
                  <c:v>негосударств</c:v>
                </c:pt>
              </c:strCache>
            </c:strRef>
          </c:cat>
          <c:val>
            <c:numRef>
              <c:f>Лист1!$C$2:$C$7</c:f>
              <c:numCache>
                <c:formatCode>General</c:formatCode>
                <c:ptCount val="6"/>
                <c:pt idx="4">
                  <c:v>0</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solidFill>
          <a:schemeClr val="bg1">
            <a:lumMod val="95000"/>
          </a:schemeClr>
        </a:solidFill>
      </c:spPr>
    </c:floor>
    <c:sideWall>
      <c:thickness val="0"/>
    </c:sideWall>
    <c:backWall>
      <c:thickness val="0"/>
    </c:backWall>
    <c:plotArea>
      <c:layout>
        <c:manualLayout>
          <c:layoutTarget val="inner"/>
          <c:xMode val="edge"/>
          <c:yMode val="edge"/>
          <c:x val="1.0600581547849909E-2"/>
          <c:y val="0.15725188678647883"/>
          <c:w val="0.98939942713781615"/>
          <c:h val="0.6389796367452647"/>
        </c:manualLayout>
      </c:layout>
      <c:bar3DChart>
        <c:barDir val="col"/>
        <c:grouping val="clustered"/>
        <c:varyColors val="0"/>
        <c:ser>
          <c:idx val="0"/>
          <c:order val="0"/>
          <c:tx>
            <c:strRef>
              <c:f>Лист1!$B$1</c:f>
              <c:strCache>
                <c:ptCount val="1"/>
                <c:pt idx="0">
                  <c:v>Столбец1</c:v>
                </c:pt>
              </c:strCache>
            </c:strRef>
          </c:tx>
          <c:spPr>
            <a:solidFill>
              <a:srgbClr val="00B050"/>
            </a:solidFill>
            <a:scene3d>
              <a:camera prst="orthographicFront"/>
              <a:lightRig rig="threePt" dir="t"/>
            </a:scene3d>
            <a:sp3d>
              <a:bevelT w="63500" h="63500"/>
              <a:bevelB w="63500" h="63500" prst="artDeco"/>
            </a:sp3d>
          </c:spPr>
          <c:invertIfNegative val="0"/>
          <c:dPt>
            <c:idx val="1"/>
            <c:invertIfNegative val="0"/>
            <c:bubble3D val="0"/>
            <c:spPr>
              <a:solidFill>
                <a:schemeClr val="accent6">
                  <a:lumMod val="75000"/>
                </a:schemeClr>
              </a:solidFill>
              <a:scene3d>
                <a:camera prst="orthographicFront"/>
                <a:lightRig rig="threePt" dir="t"/>
              </a:scene3d>
              <a:sp3d>
                <a:bevelT w="63500" h="63500"/>
                <a:bevelB w="63500" h="63500" prst="artDeco"/>
              </a:sp3d>
            </c:spPr>
          </c:dPt>
          <c:cat>
            <c:strRef>
              <c:f>Лист1!$A$2</c:f>
              <c:strCache>
                <c:ptCount val="1"/>
                <c:pt idx="0">
                  <c:v>2016 год</c:v>
                </c:pt>
              </c:strCache>
            </c:strRef>
          </c:cat>
          <c:val>
            <c:numRef>
              <c:f>Лист1!$B$2</c:f>
              <c:numCache>
                <c:formatCode>General</c:formatCode>
                <c:ptCount val="1"/>
                <c:pt idx="0">
                  <c:v>8451</c:v>
                </c:pt>
              </c:numCache>
            </c:numRef>
          </c:val>
        </c:ser>
        <c:dLbls>
          <c:showLegendKey val="0"/>
          <c:showVal val="0"/>
          <c:showCatName val="0"/>
          <c:showSerName val="0"/>
          <c:showPercent val="0"/>
          <c:showBubbleSize val="0"/>
        </c:dLbls>
        <c:gapWidth val="79"/>
        <c:gapDepth val="97"/>
        <c:shape val="cylinder"/>
        <c:axId val="37872768"/>
        <c:axId val="37874304"/>
        <c:axId val="0"/>
      </c:bar3DChart>
      <c:catAx>
        <c:axId val="37872768"/>
        <c:scaling>
          <c:orientation val="minMax"/>
        </c:scaling>
        <c:delete val="0"/>
        <c:axPos val="b"/>
        <c:majorTickMark val="out"/>
        <c:minorTickMark val="none"/>
        <c:tickLblPos val="nextTo"/>
        <c:txPr>
          <a:bodyPr/>
          <a:lstStyle/>
          <a:p>
            <a:pPr>
              <a:defRPr sz="1400" b="1">
                <a:latin typeface="Times New Roman" panose="02020603050405020304" pitchFamily="18" charset="0"/>
                <a:cs typeface="Times New Roman" panose="02020603050405020304" pitchFamily="18" charset="0"/>
              </a:defRPr>
            </a:pPr>
            <a:endParaRPr lang="ru-RU"/>
          </a:p>
        </c:txPr>
        <c:crossAx val="37874304"/>
        <c:crosses val="autoZero"/>
        <c:auto val="1"/>
        <c:lblAlgn val="ctr"/>
        <c:lblOffset val="100"/>
        <c:noMultiLvlLbl val="0"/>
      </c:catAx>
      <c:valAx>
        <c:axId val="37874304"/>
        <c:scaling>
          <c:orientation val="minMax"/>
          <c:max val="8700"/>
          <c:min val="0"/>
        </c:scaling>
        <c:delete val="1"/>
        <c:axPos val="l"/>
        <c:numFmt formatCode="General" sourceLinked="1"/>
        <c:majorTickMark val="out"/>
        <c:minorTickMark val="none"/>
        <c:tickLblPos val="nextTo"/>
        <c:crossAx val="37872768"/>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solidFill>
          <a:schemeClr val="bg1">
            <a:lumMod val="95000"/>
          </a:schemeClr>
        </a:solidFill>
      </c:spPr>
    </c:floor>
    <c:sideWall>
      <c:thickness val="0"/>
    </c:sideWall>
    <c:backWall>
      <c:thickness val="0"/>
    </c:backWall>
    <c:plotArea>
      <c:layout>
        <c:manualLayout>
          <c:layoutTarget val="inner"/>
          <c:xMode val="edge"/>
          <c:yMode val="edge"/>
          <c:x val="0"/>
          <c:y val="0"/>
          <c:w val="1"/>
          <c:h val="0.83827152655288661"/>
        </c:manualLayout>
      </c:layout>
      <c:bar3DChart>
        <c:barDir val="col"/>
        <c:grouping val="clustered"/>
        <c:varyColors val="0"/>
        <c:ser>
          <c:idx val="0"/>
          <c:order val="0"/>
          <c:tx>
            <c:strRef>
              <c:f>Лист1!$B$1</c:f>
              <c:strCache>
                <c:ptCount val="1"/>
                <c:pt idx="0">
                  <c:v>Ряд 1</c:v>
                </c:pt>
              </c:strCache>
            </c:strRef>
          </c:tx>
          <c:spPr>
            <a:scene3d>
              <a:camera prst="orthographicFront"/>
              <a:lightRig rig="threePt" dir="t"/>
            </a:scene3d>
            <a:sp3d>
              <a:bevelT w="127000" h="127000"/>
              <a:bevelB w="127000" h="127000" prst="artDeco"/>
            </a:sp3d>
          </c:spPr>
          <c:invertIfNegative val="0"/>
          <c:cat>
            <c:strRef>
              <c:f>Лист1!$A$2:$A$3</c:f>
              <c:strCache>
                <c:ptCount val="2"/>
                <c:pt idx="0">
                  <c:v>2015 год</c:v>
                </c:pt>
                <c:pt idx="1">
                  <c:v>2016 год</c:v>
                </c:pt>
              </c:strCache>
            </c:strRef>
          </c:cat>
          <c:val>
            <c:numRef>
              <c:f>Лист1!$B$2:$B$3</c:f>
              <c:numCache>
                <c:formatCode>General</c:formatCode>
                <c:ptCount val="2"/>
                <c:pt idx="0">
                  <c:v>37921</c:v>
                </c:pt>
                <c:pt idx="1">
                  <c:v>37969</c:v>
                </c:pt>
              </c:numCache>
            </c:numRef>
          </c:val>
        </c:ser>
        <c:dLbls>
          <c:showLegendKey val="0"/>
          <c:showVal val="0"/>
          <c:showCatName val="0"/>
          <c:showSerName val="0"/>
          <c:showPercent val="0"/>
          <c:showBubbleSize val="0"/>
        </c:dLbls>
        <c:gapWidth val="99"/>
        <c:shape val="cylinder"/>
        <c:axId val="37902976"/>
        <c:axId val="37925248"/>
        <c:axId val="0"/>
      </c:bar3DChart>
      <c:catAx>
        <c:axId val="37902976"/>
        <c:scaling>
          <c:orientation val="minMax"/>
        </c:scaling>
        <c:delete val="0"/>
        <c:axPos val="b"/>
        <c:majorTickMark val="out"/>
        <c:minorTickMark val="none"/>
        <c:tickLblPos val="nextTo"/>
        <c:txPr>
          <a:bodyPr/>
          <a:lstStyle/>
          <a:p>
            <a:pPr>
              <a:defRPr b="1">
                <a:latin typeface="Times New Roman" panose="02020603050405020304" pitchFamily="18" charset="0"/>
                <a:cs typeface="Times New Roman" panose="02020603050405020304" pitchFamily="18" charset="0"/>
              </a:defRPr>
            </a:pPr>
            <a:endParaRPr lang="ru-RU"/>
          </a:p>
        </c:txPr>
        <c:crossAx val="37925248"/>
        <c:crosses val="autoZero"/>
        <c:auto val="1"/>
        <c:lblAlgn val="ctr"/>
        <c:lblOffset val="100"/>
        <c:noMultiLvlLbl val="0"/>
      </c:catAx>
      <c:valAx>
        <c:axId val="37925248"/>
        <c:scaling>
          <c:orientation val="minMax"/>
          <c:min val="30000"/>
        </c:scaling>
        <c:delete val="1"/>
        <c:axPos val="l"/>
        <c:numFmt formatCode="General" sourceLinked="1"/>
        <c:majorTickMark val="out"/>
        <c:minorTickMark val="none"/>
        <c:tickLblPos val="none"/>
        <c:crossAx val="3790297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Лист1!$B$1</c:f>
              <c:strCache>
                <c:ptCount val="1"/>
                <c:pt idx="0">
                  <c:v>Ряд 1</c:v>
                </c:pt>
              </c:strCache>
            </c:strRef>
          </c:tx>
          <c:spPr>
            <a:solidFill>
              <a:srgbClr val="0070C0"/>
            </a:solidFill>
          </c:spPr>
          <c:invertIfNegative val="0"/>
          <c:cat>
            <c:strRef>
              <c:f>Лист1!$A$2</c:f>
              <c:strCache>
                <c:ptCount val="1"/>
                <c:pt idx="0">
                  <c:v>Категория 1</c:v>
                </c:pt>
              </c:strCache>
            </c:strRef>
          </c:cat>
          <c:val>
            <c:numRef>
              <c:f>Лист1!$B$2</c:f>
              <c:numCache>
                <c:formatCode>General</c:formatCode>
                <c:ptCount val="1"/>
                <c:pt idx="0">
                  <c:v>4.3</c:v>
                </c:pt>
              </c:numCache>
            </c:numRef>
          </c:val>
        </c:ser>
        <c:dLbls>
          <c:showLegendKey val="0"/>
          <c:showVal val="0"/>
          <c:showCatName val="0"/>
          <c:showSerName val="0"/>
          <c:showPercent val="0"/>
          <c:showBubbleSize val="0"/>
        </c:dLbls>
        <c:gapWidth val="150"/>
        <c:shape val="cylinder"/>
        <c:axId val="104765312"/>
        <c:axId val="104766848"/>
        <c:axId val="0"/>
      </c:bar3DChart>
      <c:catAx>
        <c:axId val="104765312"/>
        <c:scaling>
          <c:orientation val="minMax"/>
        </c:scaling>
        <c:delete val="1"/>
        <c:axPos val="b"/>
        <c:majorTickMark val="out"/>
        <c:minorTickMark val="none"/>
        <c:tickLblPos val="nextTo"/>
        <c:crossAx val="104766848"/>
        <c:crosses val="autoZero"/>
        <c:auto val="1"/>
        <c:lblAlgn val="ctr"/>
        <c:lblOffset val="100"/>
        <c:noMultiLvlLbl val="0"/>
      </c:catAx>
      <c:valAx>
        <c:axId val="104766848"/>
        <c:scaling>
          <c:orientation val="minMax"/>
        </c:scaling>
        <c:delete val="1"/>
        <c:axPos val="l"/>
        <c:numFmt formatCode="General" sourceLinked="1"/>
        <c:majorTickMark val="out"/>
        <c:minorTickMark val="none"/>
        <c:tickLblPos val="nextTo"/>
        <c:crossAx val="10476531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solidFill>
          <a:schemeClr val="bg1">
            <a:lumMod val="95000"/>
          </a:schemeClr>
        </a:solidFill>
      </c:spPr>
    </c:floor>
    <c:sideWall>
      <c:thickness val="0"/>
    </c:sideWall>
    <c:backWall>
      <c:thickness val="0"/>
    </c:backWall>
    <c:plotArea>
      <c:layout>
        <c:manualLayout>
          <c:layoutTarget val="inner"/>
          <c:xMode val="edge"/>
          <c:yMode val="edge"/>
          <c:x val="0"/>
          <c:y val="7.1720981636706094E-2"/>
          <c:w val="1"/>
          <c:h val="0.7646765559297396"/>
        </c:manualLayout>
      </c:layout>
      <c:bar3DChart>
        <c:barDir val="col"/>
        <c:grouping val="clustered"/>
        <c:varyColors val="0"/>
        <c:ser>
          <c:idx val="0"/>
          <c:order val="0"/>
          <c:tx>
            <c:strRef>
              <c:f>Лист1!$B$1</c:f>
              <c:strCache>
                <c:ptCount val="1"/>
                <c:pt idx="0">
                  <c:v>Ряд 1</c:v>
                </c:pt>
              </c:strCache>
            </c:strRef>
          </c:tx>
          <c:spPr>
            <a:solidFill>
              <a:schemeClr val="accent2">
                <a:lumMod val="75000"/>
              </a:schemeClr>
            </a:solidFill>
            <a:scene3d>
              <a:camera prst="orthographicFront"/>
              <a:lightRig rig="threePt" dir="t"/>
            </a:scene3d>
            <a:sp3d>
              <a:bevelT w="127000" h="127000"/>
              <a:bevelB w="127000" h="127000" prst="artDeco"/>
            </a:sp3d>
          </c:spPr>
          <c:invertIfNegative val="0"/>
          <c:cat>
            <c:strRef>
              <c:f>Лист1!$A$2</c:f>
              <c:strCache>
                <c:ptCount val="1"/>
                <c:pt idx="0">
                  <c:v>2016 год</c:v>
                </c:pt>
              </c:strCache>
            </c:strRef>
          </c:cat>
          <c:val>
            <c:numRef>
              <c:f>Лист1!$B$2</c:f>
              <c:numCache>
                <c:formatCode>General</c:formatCode>
                <c:ptCount val="1"/>
                <c:pt idx="0">
                  <c:v>34000</c:v>
                </c:pt>
              </c:numCache>
            </c:numRef>
          </c:val>
        </c:ser>
        <c:dLbls>
          <c:showLegendKey val="0"/>
          <c:showVal val="0"/>
          <c:showCatName val="0"/>
          <c:showSerName val="0"/>
          <c:showPercent val="0"/>
          <c:showBubbleSize val="0"/>
        </c:dLbls>
        <c:gapWidth val="99"/>
        <c:shape val="cylinder"/>
        <c:axId val="38039552"/>
        <c:axId val="38041088"/>
        <c:axId val="0"/>
      </c:bar3DChart>
      <c:catAx>
        <c:axId val="38039552"/>
        <c:scaling>
          <c:orientation val="minMax"/>
        </c:scaling>
        <c:delete val="0"/>
        <c:axPos val="b"/>
        <c:majorTickMark val="out"/>
        <c:minorTickMark val="none"/>
        <c:tickLblPos val="nextTo"/>
        <c:txPr>
          <a:bodyPr/>
          <a:lstStyle/>
          <a:p>
            <a:pPr>
              <a:defRPr b="1">
                <a:latin typeface="Times New Roman" panose="02020603050405020304" pitchFamily="18" charset="0"/>
                <a:cs typeface="Times New Roman" panose="02020603050405020304" pitchFamily="18" charset="0"/>
              </a:defRPr>
            </a:pPr>
            <a:endParaRPr lang="ru-RU"/>
          </a:p>
        </c:txPr>
        <c:crossAx val="38041088"/>
        <c:crosses val="autoZero"/>
        <c:auto val="1"/>
        <c:lblAlgn val="ctr"/>
        <c:lblOffset val="100"/>
        <c:noMultiLvlLbl val="0"/>
      </c:catAx>
      <c:valAx>
        <c:axId val="38041088"/>
        <c:scaling>
          <c:orientation val="minMax"/>
          <c:min val="30000"/>
        </c:scaling>
        <c:delete val="1"/>
        <c:axPos val="l"/>
        <c:numFmt formatCode="General" sourceLinked="1"/>
        <c:majorTickMark val="out"/>
        <c:minorTickMark val="none"/>
        <c:tickLblPos val="none"/>
        <c:crossAx val="3803955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30"/>
      <c:rAngAx val="0"/>
      <c:perspective val="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3.0836430632286641E-2"/>
          <c:y val="7.574944542186185E-2"/>
          <c:w val="0.87697010938178588"/>
          <c:h val="0.92425055457813809"/>
        </c:manualLayout>
      </c:layout>
      <c:pie3DChart>
        <c:varyColors val="1"/>
        <c:ser>
          <c:idx val="0"/>
          <c:order val="0"/>
          <c:tx>
            <c:strRef>
              <c:f>Лист1!$B$1</c:f>
              <c:strCache>
                <c:ptCount val="1"/>
                <c:pt idx="0">
                  <c:v>план на 2015 год</c:v>
                </c:pt>
              </c:strCache>
            </c:strRef>
          </c:tx>
          <c:spPr>
            <a:solidFill>
              <a:srgbClr val="00B050"/>
            </a:solidFill>
            <a:scene3d>
              <a:camera prst="orthographicFront"/>
              <a:lightRig rig="threePt" dir="t"/>
            </a:scene3d>
            <a:sp3d>
              <a:bevelT/>
              <a:bevelB w="165100" prst="coolSlant"/>
            </a:sp3d>
          </c:spPr>
          <c:explosion val="15"/>
          <c:dPt>
            <c:idx val="0"/>
            <c:bubble3D val="0"/>
            <c:spPr>
              <a:solidFill>
                <a:sysClr val="window" lastClr="FFFFFF">
                  <a:lumMod val="75000"/>
                </a:sysClr>
              </a:solidFill>
              <a:scene3d>
                <a:camera prst="orthographicFront"/>
                <a:lightRig rig="threePt" dir="t"/>
              </a:scene3d>
              <a:sp3d>
                <a:bevelT/>
                <a:bevelB w="165100" prst="coolSlant"/>
              </a:sp3d>
            </c:spPr>
          </c:dPt>
          <c:dPt>
            <c:idx val="1"/>
            <c:bubble3D val="0"/>
            <c:spPr>
              <a:solidFill>
                <a:srgbClr val="F79646">
                  <a:lumMod val="75000"/>
                </a:srgbClr>
              </a:solidFill>
              <a:scene3d>
                <a:camera prst="orthographicFront"/>
                <a:lightRig rig="threePt" dir="t"/>
              </a:scene3d>
              <a:sp3d>
                <a:bevelT/>
                <a:bevelB w="165100" prst="coolSlant"/>
              </a:sp3d>
            </c:spPr>
          </c:dPt>
          <c:dLbls>
            <c:delete val="1"/>
          </c:dLbls>
          <c:cat>
            <c:strRef>
              <c:f>Лист1!$A$2:$A$3</c:f>
              <c:strCache>
                <c:ptCount val="2"/>
                <c:pt idx="0">
                  <c:v>Общий объем расходов </c:v>
                </c:pt>
                <c:pt idx="1">
                  <c:v>Субсидии и субвенции из бюджетов других уровней, тыс.руб.</c:v>
                </c:pt>
              </c:strCache>
            </c:strRef>
          </c:cat>
          <c:val>
            <c:numRef>
              <c:f>Лист1!$B$2:$B$3</c:f>
              <c:numCache>
                <c:formatCode>#,##0.00</c:formatCode>
                <c:ptCount val="2"/>
                <c:pt idx="0" formatCode="General">
                  <c:v>46.5</c:v>
                </c:pt>
                <c:pt idx="1">
                  <c:v>53.5</c:v>
                </c:pt>
              </c:numCache>
            </c:numRef>
          </c:val>
        </c:ser>
        <c:dLbls>
          <c:showLegendKey val="0"/>
          <c:showVal val="1"/>
          <c:showCatName val="0"/>
          <c:showSerName val="0"/>
          <c:showPercent val="0"/>
          <c:showBubbleSize val="0"/>
          <c:showLeaderLines val="1"/>
        </c:dLbls>
      </c:pie3DChart>
    </c:plotArea>
    <c:plotVisOnly val="1"/>
    <c:dispBlanksAs val="zero"/>
    <c:showDLblsOverMax val="0"/>
  </c:chart>
  <c:spPr>
    <a:noFill/>
    <a:ln>
      <a:noFill/>
    </a:ln>
  </c:spPr>
  <c:txPr>
    <a:bodyPr/>
    <a:lstStyle/>
    <a:p>
      <a:pPr algn="just">
        <a:defRPr sz="1000" b="0" i="0" u="none" strike="noStrike" baseline="0">
          <a:solidFill>
            <a:srgbClr val="000000"/>
          </a:solidFill>
          <a:latin typeface="Calibri"/>
          <a:ea typeface="Calibri"/>
          <a:cs typeface="Calibri"/>
        </a:defRPr>
      </a:pPr>
      <a:endParaRPr lang="ru-RU"/>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0"/>
      <c:rAngAx val="0"/>
      <c:perspective val="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3.4417785081463544E-2"/>
          <c:w val="0.97715884465073688"/>
          <c:h val="0.96558221491853646"/>
        </c:manualLayout>
      </c:layout>
      <c:pie3DChart>
        <c:varyColors val="1"/>
        <c:ser>
          <c:idx val="0"/>
          <c:order val="0"/>
          <c:tx>
            <c:strRef>
              <c:f>Лист1!$B$1</c:f>
              <c:strCache>
                <c:ptCount val="1"/>
                <c:pt idx="0">
                  <c:v>план на 2015 год</c:v>
                </c:pt>
              </c:strCache>
            </c:strRef>
          </c:tx>
          <c:spPr>
            <a:solidFill>
              <a:srgbClr val="00B050"/>
            </a:solidFill>
            <a:scene3d>
              <a:camera prst="orthographicFront"/>
              <a:lightRig rig="threePt" dir="t"/>
            </a:scene3d>
            <a:sp3d>
              <a:bevelT/>
              <a:bevelB w="165100" prst="coolSlant"/>
            </a:sp3d>
          </c:spPr>
          <c:explosion val="38"/>
          <c:dPt>
            <c:idx val="0"/>
            <c:bubble3D val="0"/>
            <c:explosion val="13"/>
            <c:spPr>
              <a:solidFill>
                <a:sysClr val="window" lastClr="FFFFFF">
                  <a:lumMod val="75000"/>
                </a:sysClr>
              </a:solidFill>
              <a:scene3d>
                <a:camera prst="orthographicFront"/>
                <a:lightRig rig="threePt" dir="t"/>
              </a:scene3d>
              <a:sp3d>
                <a:bevelT/>
                <a:bevelB w="165100" prst="coolSlant"/>
              </a:sp3d>
            </c:spPr>
          </c:dPt>
          <c:dPt>
            <c:idx val="1"/>
            <c:bubble3D val="0"/>
            <c:spPr>
              <a:solidFill>
                <a:srgbClr val="1F497D">
                  <a:lumMod val="60000"/>
                  <a:lumOff val="40000"/>
                </a:srgbClr>
              </a:solidFill>
              <a:scene3d>
                <a:camera prst="orthographicFront"/>
                <a:lightRig rig="threePt" dir="t"/>
              </a:scene3d>
              <a:sp3d>
                <a:bevelT/>
                <a:bevelB w="165100" prst="coolSlant"/>
              </a:sp3d>
            </c:spPr>
          </c:dPt>
          <c:dLbls>
            <c:delete val="1"/>
          </c:dLbls>
          <c:cat>
            <c:strRef>
              <c:f>Лист1!$A$2:$A$3</c:f>
              <c:strCache>
                <c:ptCount val="2"/>
                <c:pt idx="0">
                  <c:v>Общий объем расходов </c:v>
                </c:pt>
                <c:pt idx="1">
                  <c:v>Субсидии и субвенции из бюджетов других уровней, тыс.руб.</c:v>
                </c:pt>
              </c:strCache>
            </c:strRef>
          </c:cat>
          <c:val>
            <c:numRef>
              <c:f>Лист1!$B$2:$B$3</c:f>
              <c:numCache>
                <c:formatCode>#,##0.00</c:formatCode>
                <c:ptCount val="2"/>
                <c:pt idx="0" formatCode="General">
                  <c:v>98</c:v>
                </c:pt>
                <c:pt idx="1">
                  <c:v>2</c:v>
                </c:pt>
              </c:numCache>
            </c:numRef>
          </c:val>
        </c:ser>
        <c:dLbls>
          <c:showLegendKey val="0"/>
          <c:showVal val="1"/>
          <c:showCatName val="0"/>
          <c:showSerName val="0"/>
          <c:showPercent val="0"/>
          <c:showBubbleSize val="0"/>
          <c:showLeaderLines val="1"/>
        </c:dLbls>
      </c:pie3DChart>
    </c:plotArea>
    <c:plotVisOnly val="1"/>
    <c:dispBlanksAs val="zero"/>
    <c:showDLblsOverMax val="0"/>
  </c:chart>
  <c:spPr>
    <a:noFill/>
    <a:ln>
      <a:noFill/>
    </a:ln>
  </c:spPr>
  <c:txPr>
    <a:bodyPr/>
    <a:lstStyle/>
    <a:p>
      <a:pPr algn="just">
        <a:defRPr sz="1000" b="0" i="0" u="none" strike="noStrike" baseline="0">
          <a:solidFill>
            <a:srgbClr val="000000"/>
          </a:solidFill>
          <a:latin typeface="Calibri"/>
          <a:ea typeface="Calibri"/>
          <a:cs typeface="Calibri"/>
        </a:defRPr>
      </a:pPr>
      <a:endParaRPr lang="ru-RU"/>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0"/>
      <c:rAngAx val="0"/>
      <c:perspective val="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1.9872596315589349E-2"/>
          <c:y val="2.1100310154876852E-2"/>
          <c:w val="0.92872877192049086"/>
          <c:h val="0.9788996898451231"/>
        </c:manualLayout>
      </c:layout>
      <c:pie3DChart>
        <c:varyColors val="1"/>
        <c:ser>
          <c:idx val="0"/>
          <c:order val="0"/>
          <c:tx>
            <c:strRef>
              <c:f>Лист1!$B$1</c:f>
              <c:strCache>
                <c:ptCount val="1"/>
                <c:pt idx="0">
                  <c:v>план на 2015 год</c:v>
                </c:pt>
              </c:strCache>
            </c:strRef>
          </c:tx>
          <c:spPr>
            <a:solidFill>
              <a:srgbClr val="00B050"/>
            </a:solidFill>
            <a:scene3d>
              <a:camera prst="orthographicFront"/>
              <a:lightRig rig="threePt" dir="t"/>
            </a:scene3d>
            <a:sp3d>
              <a:bevelT/>
              <a:bevelB w="165100" prst="coolSlant"/>
            </a:sp3d>
          </c:spPr>
          <c:explosion val="25"/>
          <c:dPt>
            <c:idx val="0"/>
            <c:bubble3D val="0"/>
            <c:explosion val="3"/>
            <c:spPr>
              <a:solidFill>
                <a:sysClr val="window" lastClr="FFFFFF">
                  <a:lumMod val="75000"/>
                </a:sysClr>
              </a:solidFill>
              <a:scene3d>
                <a:camera prst="orthographicFront"/>
                <a:lightRig rig="threePt" dir="t"/>
              </a:scene3d>
              <a:sp3d>
                <a:bevelT/>
                <a:bevelB w="165100" prst="coolSlant"/>
              </a:sp3d>
            </c:spPr>
          </c:dPt>
          <c:dPt>
            <c:idx val="1"/>
            <c:bubble3D val="0"/>
            <c:explosion val="21"/>
            <c:spPr>
              <a:solidFill>
                <a:srgbClr val="FFC000"/>
              </a:solidFill>
              <a:scene3d>
                <a:camera prst="orthographicFront"/>
                <a:lightRig rig="threePt" dir="t"/>
              </a:scene3d>
              <a:sp3d>
                <a:bevelT/>
                <a:bevelB w="165100" prst="coolSlant"/>
              </a:sp3d>
            </c:spPr>
          </c:dPt>
          <c:dLbls>
            <c:delete val="1"/>
          </c:dLbls>
          <c:cat>
            <c:strRef>
              <c:f>Лист1!$A$2:$A$3</c:f>
              <c:strCache>
                <c:ptCount val="2"/>
                <c:pt idx="0">
                  <c:v>Общий объем расходов </c:v>
                </c:pt>
                <c:pt idx="1">
                  <c:v>Субсидии и субвенции из бюджетов других уровней, тыс.руб.</c:v>
                </c:pt>
              </c:strCache>
            </c:strRef>
          </c:cat>
          <c:val>
            <c:numRef>
              <c:f>Лист1!$B$2:$B$3</c:f>
              <c:numCache>
                <c:formatCode>#,##0.00</c:formatCode>
                <c:ptCount val="2"/>
                <c:pt idx="0" formatCode="General">
                  <c:v>95.2</c:v>
                </c:pt>
                <c:pt idx="1">
                  <c:v>4.8</c:v>
                </c:pt>
              </c:numCache>
            </c:numRef>
          </c:val>
        </c:ser>
        <c:dLbls>
          <c:showLegendKey val="0"/>
          <c:showVal val="1"/>
          <c:showCatName val="0"/>
          <c:showSerName val="0"/>
          <c:showPercent val="0"/>
          <c:showBubbleSize val="0"/>
          <c:showLeaderLines val="1"/>
        </c:dLbls>
      </c:pie3DChart>
    </c:plotArea>
    <c:plotVisOnly val="1"/>
    <c:dispBlanksAs val="zero"/>
    <c:showDLblsOverMax val="0"/>
  </c:chart>
  <c:spPr>
    <a:noFill/>
    <a:ln>
      <a:noFill/>
    </a:ln>
  </c:spPr>
  <c:txPr>
    <a:bodyPr/>
    <a:lstStyle/>
    <a:p>
      <a:pPr algn="just">
        <a:defRPr sz="1000" b="0" i="0" u="none" strike="noStrike" baseline="0">
          <a:solidFill>
            <a:srgbClr val="000000"/>
          </a:solidFill>
          <a:latin typeface="Calibri"/>
          <a:ea typeface="Calibri"/>
          <a:cs typeface="Calibri"/>
        </a:defRPr>
      </a:pPr>
      <a:endParaRPr lang="ru-RU"/>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712623005458409"/>
          <c:y val="0.12993770063843907"/>
          <c:w val="0.66035217398431145"/>
          <c:h val="0.79766052904191864"/>
        </c:manualLayout>
      </c:layout>
      <c:doughnutChart>
        <c:varyColors val="1"/>
        <c:ser>
          <c:idx val="0"/>
          <c:order val="0"/>
          <c:tx>
            <c:strRef>
              <c:f>Лист1!$B$1</c:f>
              <c:strCache>
                <c:ptCount val="1"/>
                <c:pt idx="0">
                  <c:v>Исполнение за 2012 год</c:v>
                </c:pt>
              </c:strCache>
            </c:strRef>
          </c:tx>
          <c:spPr>
            <a:scene3d>
              <a:camera prst="orthographicFront"/>
              <a:lightRig rig="threePt" dir="t"/>
            </a:scene3d>
            <a:sp3d>
              <a:bevelT/>
              <a:bevelB w="165100" prst="coolSlant"/>
            </a:sp3d>
          </c:spPr>
          <c:explosion val="16"/>
          <c:dPt>
            <c:idx val="0"/>
            <c:bubble3D val="1"/>
            <c:spPr>
              <a:solidFill>
                <a:srgbClr val="00B0F0"/>
              </a:solidFill>
              <a:scene3d>
                <a:camera prst="orthographicFront"/>
                <a:lightRig rig="threePt" dir="t"/>
              </a:scene3d>
              <a:sp3d>
                <a:bevelT/>
                <a:bevelB w="165100" prst="coolSlant"/>
              </a:sp3d>
            </c:spPr>
          </c:dPt>
          <c:dPt>
            <c:idx val="1"/>
            <c:bubble3D val="1"/>
            <c:spPr>
              <a:solidFill>
                <a:schemeClr val="accent6">
                  <a:lumMod val="75000"/>
                </a:schemeClr>
              </a:solidFill>
              <a:scene3d>
                <a:camera prst="orthographicFront"/>
                <a:lightRig rig="threePt" dir="t"/>
              </a:scene3d>
              <a:sp3d>
                <a:bevelT/>
                <a:bevelB w="165100" prst="coolSlant"/>
              </a:sp3d>
            </c:spPr>
          </c:dPt>
          <c:dPt>
            <c:idx val="2"/>
            <c:bubble3D val="1"/>
            <c:spPr>
              <a:solidFill>
                <a:srgbClr val="92D050"/>
              </a:solidFill>
              <a:scene3d>
                <a:camera prst="orthographicFront"/>
                <a:lightRig rig="threePt" dir="t">
                  <a:rot lat="0" lon="0" rev="1200000"/>
                </a:lightRig>
              </a:scene3d>
              <a:sp3d>
                <a:bevelT/>
                <a:bevelB w="165100" prst="coolSlant"/>
              </a:sp3d>
            </c:spPr>
          </c:dPt>
          <c:dPt>
            <c:idx val="3"/>
            <c:bubble3D val="1"/>
            <c:spPr>
              <a:solidFill>
                <a:srgbClr val="FF00FF"/>
              </a:solidFill>
              <a:scene3d>
                <a:camera prst="orthographicFront"/>
                <a:lightRig rig="threePt" dir="t"/>
              </a:scene3d>
              <a:sp3d>
                <a:bevelT/>
                <a:bevelB w="165100" prst="coolSlant"/>
              </a:sp3d>
            </c:spPr>
          </c:dPt>
          <c:dLbls>
            <c:dLbl>
              <c:idx val="0"/>
              <c:layout>
                <c:manualLayout>
                  <c:x val="0.13881302283285396"/>
                  <c:y val="-0.36872012070619686"/>
                </c:manualLayout>
              </c:layout>
              <c:tx>
                <c:rich>
                  <a:bodyPr rot="0" vert="horz"/>
                  <a:lstStyle/>
                  <a:p>
                    <a:pPr>
                      <a:defRPr sz="1200">
                        <a:latin typeface="Times New Roman" pitchFamily="18" charset="0"/>
                        <a:cs typeface="Times New Roman" pitchFamily="18" charset="0"/>
                      </a:defRPr>
                    </a:pPr>
                    <a:r>
                      <a:rPr lang="ru-RU" sz="1200" dirty="0"/>
                      <a:t>Местный бюджет  </a:t>
                    </a:r>
                  </a:p>
                  <a:p>
                    <a:pPr>
                      <a:defRPr sz="1200">
                        <a:latin typeface="Times New Roman" pitchFamily="18" charset="0"/>
                        <a:cs typeface="Times New Roman" pitchFamily="18" charset="0"/>
                      </a:defRPr>
                    </a:pPr>
                    <a:r>
                      <a:rPr lang="ru-RU" sz="1200" b="1" dirty="0" smtClean="0"/>
                      <a:t>639,05</a:t>
                    </a:r>
                  </a:p>
                  <a:p>
                    <a:pPr>
                      <a:defRPr sz="1200">
                        <a:latin typeface="Times New Roman" pitchFamily="18" charset="0"/>
                        <a:cs typeface="Times New Roman" pitchFamily="18" charset="0"/>
                      </a:defRPr>
                    </a:pPr>
                    <a:r>
                      <a:rPr lang="ru-RU" sz="1200" b="1" dirty="0" smtClean="0"/>
                      <a:t> млн. руб</a:t>
                    </a:r>
                    <a:r>
                      <a:rPr lang="ru-RU" sz="1200" b="1" dirty="0"/>
                      <a:t>.</a:t>
                    </a:r>
                    <a:r>
                      <a:rPr lang="ru-RU" sz="1200" dirty="0"/>
                      <a:t>
</a:t>
                    </a:r>
                    <a:endParaRPr lang="ru-RU" sz="800" dirty="0"/>
                  </a:p>
                </c:rich>
              </c:tx>
              <c:spPr>
                <a:noFill/>
              </c:spPr>
              <c:showLegendKey val="1"/>
              <c:showVal val="1"/>
              <c:showCatName val="1"/>
              <c:showSerName val="0"/>
              <c:showPercent val="0"/>
              <c:showBubbleSize val="0"/>
              <c:separator>
</c:separator>
            </c:dLbl>
            <c:dLbl>
              <c:idx val="1"/>
              <c:layout>
                <c:manualLayout>
                  <c:x val="-0.13842880626432455"/>
                  <c:y val="0.28334795693281617"/>
                </c:manualLayout>
              </c:layout>
              <c:tx>
                <c:rich>
                  <a:bodyPr/>
                  <a:lstStyle/>
                  <a:p>
                    <a:pPr>
                      <a:defRPr sz="1200">
                        <a:latin typeface="Times New Roman" pitchFamily="18" charset="0"/>
                        <a:cs typeface="Times New Roman" pitchFamily="18" charset="0"/>
                      </a:defRPr>
                    </a:pPr>
                    <a:r>
                      <a:rPr lang="ru-RU" sz="1200" b="0" i="0" u="none" strike="noStrike" baseline="0" dirty="0" smtClean="0">
                        <a:effectLst/>
                      </a:rPr>
                      <a:t>Субсидии </a:t>
                    </a:r>
                    <a:r>
                      <a:rPr lang="ru-RU" sz="1200" b="0" i="0" u="none" strike="noStrike" baseline="0" dirty="0">
                        <a:effectLst/>
                      </a:rPr>
                      <a:t>из бюджетов других уровней                 </a:t>
                    </a:r>
                    <a:r>
                      <a:rPr lang="ru-RU" sz="1200" b="1" i="0" u="none" strike="noStrike" baseline="0" dirty="0" smtClean="0">
                        <a:effectLst/>
                      </a:rPr>
                      <a:t>30,86</a:t>
                    </a:r>
                    <a:endParaRPr lang="ru-RU" sz="1200" b="1" i="0" u="none" strike="noStrike" baseline="0" dirty="0">
                      <a:effectLst/>
                    </a:endParaRPr>
                  </a:p>
                  <a:p>
                    <a:pPr>
                      <a:defRPr sz="1200">
                        <a:latin typeface="Times New Roman" pitchFamily="18" charset="0"/>
                        <a:cs typeface="Times New Roman" pitchFamily="18" charset="0"/>
                      </a:defRPr>
                    </a:pPr>
                    <a:r>
                      <a:rPr lang="ru-RU" sz="1200" b="1" i="0" u="none" strike="noStrike" baseline="0" dirty="0" smtClean="0"/>
                      <a:t>млн. руб</a:t>
                    </a:r>
                    <a:r>
                      <a:rPr lang="ru-RU" sz="1200" b="1" i="0" u="none" strike="noStrike" baseline="0" dirty="0"/>
                      <a:t>.</a:t>
                    </a:r>
                    <a:r>
                      <a:rPr lang="ru-RU" sz="1200" dirty="0"/>
                      <a:t>
</a:t>
                    </a:r>
                    <a:endParaRPr lang="ru-RU" sz="700" dirty="0"/>
                  </a:p>
                </c:rich>
              </c:tx>
              <c:spPr>
                <a:noFill/>
              </c:spPr>
              <c:showLegendKey val="1"/>
              <c:showVal val="1"/>
              <c:showCatName val="1"/>
              <c:showSerName val="0"/>
              <c:showPercent val="0"/>
              <c:showBubbleSize val="0"/>
              <c:separator>
</c:separator>
            </c:dLbl>
            <c:dLbl>
              <c:idx val="2"/>
              <c:layout>
                <c:manualLayout>
                  <c:x val="-0.20164107448899121"/>
                  <c:y val="-0.12212718001022652"/>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solidFill>
                        <a:latin typeface="Times New Roman" pitchFamily="18" charset="0"/>
                        <a:ea typeface="+mn-ea"/>
                        <a:cs typeface="Times New Roman" pitchFamily="18" charset="0"/>
                      </a:defRPr>
                    </a:pPr>
                    <a:r>
                      <a:rPr lang="ru-RU" sz="1200" b="0" i="0" u="none" strike="noStrike" baseline="0" dirty="0" smtClean="0">
                        <a:effectLst/>
                      </a:rPr>
                      <a:t>Иные межбюджетные трансферты</a:t>
                    </a:r>
                    <a:endParaRPr lang="ru-RU" sz="1200" b="0" i="0" u="none" strike="noStrike" baseline="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solidFill>
                        <a:latin typeface="Times New Roman" pitchFamily="18" charset="0"/>
                        <a:ea typeface="+mn-ea"/>
                        <a:cs typeface="Times New Roman" pitchFamily="18" charset="0"/>
                      </a:defRPr>
                    </a:pPr>
                    <a:r>
                      <a:rPr lang="ru-RU" sz="1200" b="1" dirty="0" smtClean="0">
                        <a:effectLst/>
                      </a:rPr>
                      <a:t>0,08</a:t>
                    </a:r>
                    <a:endParaRPr lang="ru-RU" sz="1200" b="1" dirty="0">
                      <a:effectLst/>
                    </a:endParaRPr>
                  </a:p>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solidFill>
                        <a:latin typeface="Times New Roman" pitchFamily="18" charset="0"/>
                        <a:ea typeface="+mn-ea"/>
                        <a:cs typeface="Times New Roman" pitchFamily="18" charset="0"/>
                      </a:defRPr>
                    </a:pPr>
                    <a:r>
                      <a:rPr lang="ru-RU" sz="1200" b="1" dirty="0" smtClean="0"/>
                      <a:t>млн. руб</a:t>
                    </a:r>
                    <a:r>
                      <a:rPr lang="ru-RU" sz="1200" b="1" dirty="0"/>
                      <a:t>.</a:t>
                    </a:r>
                  </a:p>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solidFill>
                        <a:latin typeface="Times New Roman" pitchFamily="18" charset="0"/>
                        <a:ea typeface="+mn-ea"/>
                        <a:cs typeface="Times New Roman" pitchFamily="18" charset="0"/>
                      </a:defRPr>
                    </a:pPr>
                    <a:r>
                      <a:rPr lang="ru-RU" sz="1200" dirty="0"/>
                      <a:t>
</a:t>
                    </a:r>
                    <a:endParaRPr lang="ru-RU" sz="700" dirty="0"/>
                  </a:p>
                </c:rich>
              </c:tx>
              <c:spPr>
                <a:noFill/>
              </c:spPr>
              <c:showLegendKey val="1"/>
              <c:showVal val="1"/>
              <c:showCatName val="1"/>
              <c:showSerName val="0"/>
              <c:showPercent val="0"/>
              <c:showBubbleSize val="0"/>
              <c:separator>
</c:separator>
            </c:dLbl>
            <c:dLbl>
              <c:idx val="3"/>
              <c:layout>
                <c:manualLayout>
                  <c:x val="0.16537692009810237"/>
                  <c:y val="-0.17064612101528853"/>
                </c:manualLayout>
              </c:layout>
              <c:tx>
                <c:rich>
                  <a:bodyPr/>
                  <a:lstStyle/>
                  <a:p>
                    <a:r>
                      <a:rPr lang="ru-RU" sz="1200"/>
                      <a:t>Иные межбюджетные трансферты - </a:t>
                    </a:r>
                    <a:r>
                      <a:rPr lang="ru-RU" sz="1200" b="1" i="0" u="none" strike="noStrike" baseline="0"/>
                      <a:t>1 602,84</a:t>
                    </a:r>
                    <a:endParaRPr lang="ru-RU" sz="700"/>
                  </a:p>
                </c:rich>
              </c:tx>
              <c:showLegendKey val="1"/>
              <c:showVal val="1"/>
              <c:showCatName val="1"/>
              <c:showSerName val="0"/>
              <c:showPercent val="0"/>
              <c:showBubbleSize val="0"/>
              <c:separator>
</c:separator>
            </c:dLbl>
            <c:txPr>
              <a:bodyPr/>
              <a:lstStyle/>
              <a:p>
                <a:pPr>
                  <a:defRPr sz="1200">
                    <a:latin typeface="Times New Roman" pitchFamily="18" charset="0"/>
                    <a:cs typeface="Times New Roman" pitchFamily="18" charset="0"/>
                  </a:defRPr>
                </a:pPr>
                <a:endParaRPr lang="ru-RU"/>
              </a:p>
            </c:txPr>
            <c:showLegendKey val="1"/>
            <c:showVal val="1"/>
            <c:showCatName val="1"/>
            <c:showSerName val="0"/>
            <c:showPercent val="0"/>
            <c:showBubbleSize val="0"/>
            <c:separator>
</c:separator>
            <c:showLeaderLines val="1"/>
          </c:dLbls>
          <c:cat>
            <c:strRef>
              <c:f>Лист1!$A$2:$A$4</c:f>
              <c:strCache>
                <c:ptCount val="3"/>
                <c:pt idx="0">
                  <c:v>Местный бюджет, тыс.руб.</c:v>
                </c:pt>
                <c:pt idx="1">
                  <c:v>Субсидии</c:v>
                </c:pt>
                <c:pt idx="2">
                  <c:v>Иные межбюджетные трансферты</c:v>
                </c:pt>
              </c:strCache>
            </c:strRef>
          </c:cat>
          <c:val>
            <c:numRef>
              <c:f>Лист1!$B$2:$B$4</c:f>
              <c:numCache>
                <c:formatCode>General</c:formatCode>
                <c:ptCount val="3"/>
                <c:pt idx="0" formatCode="#,##0.00">
                  <c:v>639.04999999999995</c:v>
                </c:pt>
                <c:pt idx="1">
                  <c:v>30.86</c:v>
                </c:pt>
                <c:pt idx="2">
                  <c:v>3.8</c:v>
                </c:pt>
              </c:numCache>
            </c:numRef>
          </c:val>
        </c:ser>
        <c:dLbls>
          <c:showLegendKey val="0"/>
          <c:showVal val="1"/>
          <c:showCatName val="0"/>
          <c:showSerName val="0"/>
          <c:showPercent val="0"/>
          <c:showBubbleSize val="0"/>
          <c:showLeaderLines val="1"/>
        </c:dLbls>
        <c:firstSliceAng val="292"/>
        <c:holeSize val="30"/>
      </c:doughnutChart>
    </c:plotArea>
    <c:plotVisOnly val="1"/>
    <c:dispBlanksAs val="zero"/>
    <c:showDLblsOverMax val="0"/>
  </c:chart>
  <c:spPr>
    <a:noFill/>
    <a:ln>
      <a:noFill/>
    </a:ln>
    <a:scene3d>
      <a:camera prst="orthographicFront"/>
      <a:lightRig rig="threePt" dir="t"/>
    </a:scene3d>
    <a:sp3d prstMaterial="plastic"/>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0"/>
      <c:rAngAx val="0"/>
      <c:perspective val="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0"/>
          <c:w val="1"/>
          <c:h val="1"/>
        </c:manualLayout>
      </c:layout>
      <c:pie3DChart>
        <c:varyColors val="1"/>
        <c:ser>
          <c:idx val="0"/>
          <c:order val="0"/>
          <c:tx>
            <c:strRef>
              <c:f>Лист1!$B$1</c:f>
              <c:strCache>
                <c:ptCount val="1"/>
                <c:pt idx="0">
                  <c:v>план на 2015 год</c:v>
                </c:pt>
              </c:strCache>
            </c:strRef>
          </c:tx>
          <c:spPr>
            <a:solidFill>
              <a:srgbClr val="00B050"/>
            </a:solidFill>
            <a:scene3d>
              <a:camera prst="orthographicFront"/>
              <a:lightRig rig="threePt" dir="t"/>
            </a:scene3d>
            <a:sp3d>
              <a:bevelT/>
              <a:bevelB w="165100" prst="coolSlant"/>
            </a:sp3d>
          </c:spPr>
          <c:explosion val="38"/>
          <c:dPt>
            <c:idx val="0"/>
            <c:bubble3D val="0"/>
            <c:explosion val="13"/>
            <c:spPr>
              <a:solidFill>
                <a:sysClr val="window" lastClr="FFFFFF">
                  <a:lumMod val="75000"/>
                </a:sysClr>
              </a:solidFill>
              <a:scene3d>
                <a:camera prst="orthographicFront"/>
                <a:lightRig rig="threePt" dir="t"/>
              </a:scene3d>
              <a:sp3d>
                <a:bevelT/>
                <a:bevelB w="165100" prst="coolSlant"/>
              </a:sp3d>
            </c:spPr>
          </c:dPt>
          <c:dPt>
            <c:idx val="1"/>
            <c:bubble3D val="0"/>
            <c:spPr>
              <a:solidFill>
                <a:srgbClr val="1F497D">
                  <a:lumMod val="75000"/>
                </a:srgbClr>
              </a:solidFill>
              <a:scene3d>
                <a:camera prst="orthographicFront"/>
                <a:lightRig rig="threePt" dir="t"/>
              </a:scene3d>
              <a:sp3d>
                <a:bevelT/>
                <a:bevelB w="165100" prst="coolSlant"/>
              </a:sp3d>
            </c:spPr>
          </c:dPt>
          <c:dLbls>
            <c:delete val="1"/>
          </c:dLbls>
          <c:cat>
            <c:strRef>
              <c:f>Лист1!$A$2:$A$3</c:f>
              <c:strCache>
                <c:ptCount val="2"/>
                <c:pt idx="0">
                  <c:v>Общий объем расходов </c:v>
                </c:pt>
                <c:pt idx="1">
                  <c:v>Субсидии и субвенции из бюджетов других уровней, тыс.руб.</c:v>
                </c:pt>
              </c:strCache>
            </c:strRef>
          </c:cat>
          <c:val>
            <c:numRef>
              <c:f>Лист1!$B$2:$B$3</c:f>
              <c:numCache>
                <c:formatCode>#,##0.00</c:formatCode>
                <c:ptCount val="2"/>
                <c:pt idx="0" formatCode="General">
                  <c:v>98</c:v>
                </c:pt>
                <c:pt idx="1">
                  <c:v>5</c:v>
                </c:pt>
              </c:numCache>
            </c:numRef>
          </c:val>
        </c:ser>
        <c:dLbls>
          <c:showLegendKey val="0"/>
          <c:showVal val="1"/>
          <c:showCatName val="0"/>
          <c:showSerName val="0"/>
          <c:showPercent val="0"/>
          <c:showBubbleSize val="0"/>
          <c:showLeaderLines val="1"/>
        </c:dLbls>
      </c:pie3DChart>
    </c:plotArea>
    <c:plotVisOnly val="1"/>
    <c:dispBlanksAs val="zero"/>
    <c:showDLblsOverMax val="0"/>
  </c:chart>
  <c:spPr>
    <a:noFill/>
    <a:ln>
      <a:noFill/>
    </a:ln>
  </c:spPr>
  <c:txPr>
    <a:bodyPr/>
    <a:lstStyle/>
    <a:p>
      <a:pPr algn="just">
        <a:defRPr sz="1000" b="0" i="0" u="none" strike="noStrike" baseline="0">
          <a:solidFill>
            <a:srgbClr val="000000"/>
          </a:solidFill>
          <a:latin typeface="Calibri"/>
          <a:ea typeface="Calibri"/>
          <a:cs typeface="Calibri"/>
        </a:defRPr>
      </a:pPr>
      <a:endParaRPr lang="ru-RU"/>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10794183327555"/>
          <c:y val="8.3260478460037854E-2"/>
          <c:w val="0.53878963942267699"/>
          <c:h val="0.85835611380834909"/>
        </c:manualLayout>
      </c:layout>
      <c:doughnutChart>
        <c:varyColors val="1"/>
        <c:ser>
          <c:idx val="0"/>
          <c:order val="0"/>
          <c:tx>
            <c:strRef>
              <c:f>Лист1!$B$1</c:f>
              <c:strCache>
                <c:ptCount val="1"/>
                <c:pt idx="0">
                  <c:v>Исполнение за 2012 год</c:v>
                </c:pt>
              </c:strCache>
            </c:strRef>
          </c:tx>
          <c:spPr>
            <a:scene3d>
              <a:camera prst="orthographicFront"/>
              <a:lightRig rig="threePt" dir="t"/>
            </a:scene3d>
            <a:sp3d>
              <a:bevelT/>
              <a:bevelB w="165100" prst="coolSlant"/>
            </a:sp3d>
          </c:spPr>
          <c:explosion val="16"/>
          <c:dPt>
            <c:idx val="0"/>
            <c:bubble3D val="1"/>
            <c:spPr>
              <a:solidFill>
                <a:srgbClr val="00B0F0"/>
              </a:solidFill>
              <a:scene3d>
                <a:camera prst="orthographicFront"/>
                <a:lightRig rig="threePt" dir="t"/>
              </a:scene3d>
              <a:sp3d>
                <a:bevelT/>
                <a:bevelB w="165100" prst="coolSlant"/>
              </a:sp3d>
            </c:spPr>
          </c:dPt>
          <c:dPt>
            <c:idx val="1"/>
            <c:bubble3D val="1"/>
            <c:spPr>
              <a:solidFill>
                <a:schemeClr val="accent6">
                  <a:lumMod val="75000"/>
                </a:schemeClr>
              </a:solidFill>
              <a:scene3d>
                <a:camera prst="orthographicFront"/>
                <a:lightRig rig="threePt" dir="t"/>
              </a:scene3d>
              <a:sp3d>
                <a:bevelT/>
                <a:bevelB w="165100" prst="coolSlant"/>
              </a:sp3d>
            </c:spPr>
          </c:dPt>
          <c:dPt>
            <c:idx val="2"/>
            <c:bubble3D val="1"/>
            <c:spPr>
              <a:solidFill>
                <a:srgbClr val="92D050"/>
              </a:solidFill>
              <a:scene3d>
                <a:camera prst="orthographicFront"/>
                <a:lightRig rig="threePt" dir="t">
                  <a:rot lat="0" lon="0" rev="1200000"/>
                </a:lightRig>
              </a:scene3d>
              <a:sp3d>
                <a:bevelT/>
                <a:bevelB w="165100" prst="coolSlant"/>
              </a:sp3d>
            </c:spPr>
          </c:dPt>
          <c:dPt>
            <c:idx val="3"/>
            <c:bubble3D val="1"/>
            <c:spPr>
              <a:solidFill>
                <a:srgbClr val="FF00FF"/>
              </a:solidFill>
              <a:scene3d>
                <a:camera prst="orthographicFront"/>
                <a:lightRig rig="threePt" dir="t"/>
              </a:scene3d>
              <a:sp3d>
                <a:bevelT/>
                <a:bevelB w="165100" prst="coolSlant"/>
              </a:sp3d>
            </c:spPr>
          </c:dPt>
          <c:dLbls>
            <c:dLbl>
              <c:idx val="0"/>
              <c:layout>
                <c:manualLayout>
                  <c:x val="0.2397722464240459"/>
                  <c:y val="5.6880718853703945E-2"/>
                </c:manualLayout>
              </c:layout>
              <c:tx>
                <c:rich>
                  <a:bodyPr rot="0" vert="horz"/>
                  <a:lstStyle/>
                  <a:p>
                    <a:pPr>
                      <a:defRPr sz="1400">
                        <a:latin typeface="Times New Roman" pitchFamily="18" charset="0"/>
                        <a:cs typeface="Times New Roman" pitchFamily="18" charset="0"/>
                      </a:defRPr>
                    </a:pPr>
                    <a:r>
                      <a:rPr lang="ru-RU" sz="1400" dirty="0"/>
                      <a:t>Местный бюджет  </a:t>
                    </a:r>
                  </a:p>
                  <a:p>
                    <a:pPr>
                      <a:defRPr sz="1400">
                        <a:latin typeface="Times New Roman" pitchFamily="18" charset="0"/>
                        <a:cs typeface="Times New Roman" pitchFamily="18" charset="0"/>
                      </a:defRPr>
                    </a:pPr>
                    <a:r>
                      <a:rPr lang="ru-RU" sz="1400" b="1" dirty="0" smtClean="0"/>
                      <a:t>637,7</a:t>
                    </a:r>
                  </a:p>
                  <a:p>
                    <a:pPr>
                      <a:defRPr sz="1400">
                        <a:latin typeface="Times New Roman" pitchFamily="18" charset="0"/>
                        <a:cs typeface="Times New Roman" pitchFamily="18" charset="0"/>
                      </a:defRPr>
                    </a:pPr>
                    <a:r>
                      <a:rPr lang="ru-RU" sz="1400" b="1" dirty="0" smtClean="0"/>
                      <a:t> млн. руб</a:t>
                    </a:r>
                    <a:r>
                      <a:rPr lang="ru-RU" sz="1400" b="1" dirty="0"/>
                      <a:t>.</a:t>
                    </a:r>
                    <a:r>
                      <a:rPr lang="ru-RU" sz="1400" dirty="0"/>
                      <a:t>
</a:t>
                    </a:r>
                    <a:endParaRPr lang="ru-RU" sz="800" dirty="0"/>
                  </a:p>
                </c:rich>
              </c:tx>
              <c:spPr>
                <a:noFill/>
              </c:spPr>
              <c:showLegendKey val="1"/>
              <c:showVal val="1"/>
              <c:showCatName val="1"/>
              <c:showSerName val="0"/>
              <c:showPercent val="0"/>
              <c:showBubbleSize val="0"/>
              <c:separator>
</c:separator>
            </c:dLbl>
            <c:dLbl>
              <c:idx val="1"/>
              <c:layout>
                <c:manualLayout>
                  <c:x val="-0.24623608687263893"/>
                  <c:y val="-1.1606314400407877E-2"/>
                </c:manualLayout>
              </c:layout>
              <c:tx>
                <c:rich>
                  <a:bodyPr/>
                  <a:lstStyle/>
                  <a:p>
                    <a:pPr>
                      <a:defRPr sz="1400">
                        <a:latin typeface="Times New Roman" pitchFamily="18" charset="0"/>
                        <a:cs typeface="Times New Roman" pitchFamily="18" charset="0"/>
                      </a:defRPr>
                    </a:pPr>
                    <a:r>
                      <a:rPr lang="ru-RU" sz="1400" b="0" i="0" u="none" strike="noStrike" baseline="0" dirty="0" smtClean="0">
                        <a:effectLst/>
                      </a:rPr>
                      <a:t>Субсидии </a:t>
                    </a:r>
                    <a:r>
                      <a:rPr lang="ru-RU" sz="1400" b="0" i="0" u="none" strike="noStrike" baseline="0" dirty="0">
                        <a:effectLst/>
                      </a:rPr>
                      <a:t>из бюджетов других уровней                 </a:t>
                    </a:r>
                    <a:r>
                      <a:rPr lang="ru-RU" sz="1400" b="1" i="0" u="none" strike="noStrike" baseline="0" dirty="0" smtClean="0">
                        <a:effectLst/>
                      </a:rPr>
                      <a:t>31,3</a:t>
                    </a:r>
                    <a:endParaRPr lang="ru-RU" sz="1400" b="1" i="0" u="none" strike="noStrike" baseline="0" dirty="0">
                      <a:effectLst/>
                    </a:endParaRPr>
                  </a:p>
                  <a:p>
                    <a:pPr>
                      <a:defRPr sz="1400">
                        <a:latin typeface="Times New Roman" pitchFamily="18" charset="0"/>
                        <a:cs typeface="Times New Roman" pitchFamily="18" charset="0"/>
                      </a:defRPr>
                    </a:pPr>
                    <a:r>
                      <a:rPr lang="ru-RU" sz="1400" b="1" i="0" u="none" strike="noStrike" baseline="0" dirty="0" smtClean="0"/>
                      <a:t>млн. руб</a:t>
                    </a:r>
                    <a:r>
                      <a:rPr lang="ru-RU" sz="1400" b="1" i="0" u="none" strike="noStrike" baseline="0" dirty="0"/>
                      <a:t>.</a:t>
                    </a:r>
                    <a:r>
                      <a:rPr lang="ru-RU" sz="1400" dirty="0"/>
                      <a:t>
</a:t>
                    </a:r>
                    <a:endParaRPr lang="ru-RU" sz="700" dirty="0"/>
                  </a:p>
                </c:rich>
              </c:tx>
              <c:spPr>
                <a:noFill/>
              </c:spPr>
              <c:showLegendKey val="1"/>
              <c:showVal val="1"/>
              <c:showCatName val="1"/>
              <c:showSerName val="0"/>
              <c:showPercent val="0"/>
              <c:showBubbleSize val="0"/>
              <c:separator>
</c:separator>
            </c:dLbl>
            <c:dLbl>
              <c:idx val="2"/>
              <c:layout>
                <c:manualLayout>
                  <c:x val="-0.18387643142531487"/>
                  <c:y val="-0.16230145388646072"/>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ysClr val="windowText" lastClr="000000"/>
                        </a:solidFill>
                        <a:latin typeface="Times New Roman" pitchFamily="18" charset="0"/>
                        <a:ea typeface="+mn-ea"/>
                        <a:cs typeface="Times New Roman" pitchFamily="18" charset="0"/>
                      </a:defRPr>
                    </a:pPr>
                    <a:r>
                      <a:rPr lang="ru-RU" sz="1400" b="0" i="0" u="none" strike="noStrike" baseline="0" dirty="0" smtClean="0">
                        <a:effectLst/>
                      </a:rPr>
                      <a:t>Субвенции из бюджетов других уровней</a:t>
                    </a:r>
                    <a:endParaRPr lang="ru-RU" sz="1400" b="0" i="0" u="none" strike="noStrike" baseline="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ysClr val="windowText" lastClr="000000"/>
                        </a:solidFill>
                        <a:latin typeface="Times New Roman" pitchFamily="18" charset="0"/>
                        <a:ea typeface="+mn-ea"/>
                        <a:cs typeface="Times New Roman" pitchFamily="18" charset="0"/>
                      </a:defRPr>
                    </a:pPr>
                    <a:r>
                      <a:rPr lang="ru-RU" sz="1400" b="1" dirty="0" smtClean="0"/>
                      <a:t>1,19</a:t>
                    </a:r>
                    <a:endParaRPr lang="ru-RU" sz="1400" b="1" dirty="0">
                      <a:effectLst/>
                    </a:endParaRPr>
                  </a:p>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ysClr val="windowText" lastClr="000000"/>
                        </a:solidFill>
                        <a:latin typeface="Times New Roman" pitchFamily="18" charset="0"/>
                        <a:ea typeface="+mn-ea"/>
                        <a:cs typeface="Times New Roman" pitchFamily="18" charset="0"/>
                      </a:defRPr>
                    </a:pPr>
                    <a:r>
                      <a:rPr lang="ru-RU" sz="1400" b="1" dirty="0" err="1" smtClean="0"/>
                      <a:t>млн.руб</a:t>
                    </a:r>
                    <a:r>
                      <a:rPr lang="ru-RU" sz="1400" b="1" dirty="0"/>
                      <a:t>.</a:t>
                    </a:r>
                  </a:p>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ysClr val="windowText" lastClr="000000"/>
                        </a:solidFill>
                        <a:latin typeface="Times New Roman" pitchFamily="18" charset="0"/>
                        <a:ea typeface="+mn-ea"/>
                        <a:cs typeface="Times New Roman" pitchFamily="18" charset="0"/>
                      </a:defRPr>
                    </a:pPr>
                    <a:r>
                      <a:rPr lang="ru-RU" sz="1400" dirty="0"/>
                      <a:t>
</a:t>
                    </a:r>
                    <a:endParaRPr lang="ru-RU" sz="700" dirty="0"/>
                  </a:p>
                </c:rich>
              </c:tx>
              <c:spPr>
                <a:noFill/>
              </c:spPr>
              <c:showLegendKey val="1"/>
              <c:showVal val="1"/>
              <c:showCatName val="1"/>
              <c:showSerName val="0"/>
              <c:showPercent val="0"/>
              <c:showBubbleSize val="0"/>
              <c:separator>
</c:separator>
            </c:dLbl>
            <c:dLbl>
              <c:idx val="3"/>
              <c:layout>
                <c:manualLayout>
                  <c:x val="0.16537692009810237"/>
                  <c:y val="-0.17064612101528853"/>
                </c:manualLayout>
              </c:layout>
              <c:tx>
                <c:rich>
                  <a:bodyPr/>
                  <a:lstStyle/>
                  <a:p>
                    <a:r>
                      <a:rPr lang="ru-RU" sz="1400"/>
                      <a:t>Иные межбюджетные трансферты - </a:t>
                    </a:r>
                    <a:r>
                      <a:rPr lang="ru-RU" sz="1400" b="1" i="0" u="none" strike="noStrike" baseline="0"/>
                      <a:t>1 602,84</a:t>
                    </a:r>
                    <a:endParaRPr lang="ru-RU" sz="700"/>
                  </a:p>
                </c:rich>
              </c:tx>
              <c:showLegendKey val="1"/>
              <c:showVal val="1"/>
              <c:showCatName val="1"/>
              <c:showSerName val="0"/>
              <c:showPercent val="0"/>
              <c:showBubbleSize val="0"/>
              <c:separator>
</c:separator>
            </c:dLbl>
            <c:txPr>
              <a:bodyPr/>
              <a:lstStyle/>
              <a:p>
                <a:pPr>
                  <a:defRPr sz="1400">
                    <a:latin typeface="Times New Roman" pitchFamily="18" charset="0"/>
                    <a:cs typeface="Times New Roman" pitchFamily="18" charset="0"/>
                  </a:defRPr>
                </a:pPr>
                <a:endParaRPr lang="ru-RU"/>
              </a:p>
            </c:txPr>
            <c:showLegendKey val="1"/>
            <c:showVal val="1"/>
            <c:showCatName val="1"/>
            <c:showSerName val="0"/>
            <c:showPercent val="0"/>
            <c:showBubbleSize val="0"/>
            <c:separator>
</c:separator>
            <c:showLeaderLines val="1"/>
          </c:dLbls>
          <c:cat>
            <c:strRef>
              <c:f>Лист1!$A$2:$A$3</c:f>
              <c:strCache>
                <c:ptCount val="2"/>
                <c:pt idx="0">
                  <c:v>Местный бюджет, тыс.руб.</c:v>
                </c:pt>
                <c:pt idx="1">
                  <c:v>Субсидии</c:v>
                </c:pt>
              </c:strCache>
            </c:strRef>
          </c:cat>
          <c:val>
            <c:numRef>
              <c:f>Лист1!$B$2:$B$3</c:f>
              <c:numCache>
                <c:formatCode>General</c:formatCode>
                <c:ptCount val="2"/>
                <c:pt idx="0" formatCode="#,##0.00">
                  <c:v>637.28</c:v>
                </c:pt>
                <c:pt idx="1">
                  <c:v>31.3</c:v>
                </c:pt>
              </c:numCache>
            </c:numRef>
          </c:val>
        </c:ser>
        <c:dLbls>
          <c:showLegendKey val="0"/>
          <c:showVal val="1"/>
          <c:showCatName val="0"/>
          <c:showSerName val="0"/>
          <c:showPercent val="0"/>
          <c:showBubbleSize val="0"/>
          <c:showLeaderLines val="1"/>
        </c:dLbls>
        <c:firstSliceAng val="221"/>
        <c:holeSize val="30"/>
      </c:doughnutChart>
    </c:plotArea>
    <c:plotVisOnly val="1"/>
    <c:dispBlanksAs val="zero"/>
    <c:showDLblsOverMax val="0"/>
  </c:chart>
  <c:spPr>
    <a:noFill/>
    <a:ln>
      <a:noFill/>
    </a:ln>
    <a:scene3d>
      <a:camera prst="orthographicFront"/>
      <a:lightRig rig="threePt" dir="t"/>
    </a:scene3d>
    <a:sp3d prstMaterial="plastic"/>
  </c:sp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0"/>
      <c:rAngAx val="0"/>
      <c:perspective val="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0"/>
          <c:w val="1"/>
          <c:h val="1"/>
        </c:manualLayout>
      </c:layout>
      <c:pie3DChart>
        <c:varyColors val="1"/>
        <c:ser>
          <c:idx val="0"/>
          <c:order val="0"/>
          <c:tx>
            <c:strRef>
              <c:f>Лист1!$B$1</c:f>
              <c:strCache>
                <c:ptCount val="1"/>
                <c:pt idx="0">
                  <c:v>план на 2015 год</c:v>
                </c:pt>
              </c:strCache>
            </c:strRef>
          </c:tx>
          <c:spPr>
            <a:solidFill>
              <a:srgbClr val="00B050"/>
            </a:solidFill>
            <a:scene3d>
              <a:camera prst="orthographicFront"/>
              <a:lightRig rig="threePt" dir="t"/>
            </a:scene3d>
            <a:sp3d>
              <a:bevelT/>
              <a:bevelB w="165100" prst="coolSlant"/>
            </a:sp3d>
          </c:spPr>
          <c:explosion val="38"/>
          <c:dPt>
            <c:idx val="0"/>
            <c:bubble3D val="0"/>
            <c:explosion val="13"/>
            <c:spPr>
              <a:solidFill>
                <a:sysClr val="window" lastClr="FFFFFF">
                  <a:lumMod val="75000"/>
                </a:sysClr>
              </a:solidFill>
              <a:scene3d>
                <a:camera prst="orthographicFront"/>
                <a:lightRig rig="threePt" dir="t"/>
              </a:scene3d>
              <a:sp3d>
                <a:bevelT/>
                <a:bevelB w="165100" prst="coolSlant"/>
              </a:sp3d>
            </c:spPr>
          </c:dPt>
          <c:dPt>
            <c:idx val="1"/>
            <c:bubble3D val="0"/>
          </c:dPt>
          <c:dLbls>
            <c:delete val="1"/>
          </c:dLbls>
          <c:cat>
            <c:strRef>
              <c:f>Лист1!$A$2:$A$3</c:f>
              <c:strCache>
                <c:ptCount val="2"/>
                <c:pt idx="0">
                  <c:v>Общий объем расходов </c:v>
                </c:pt>
                <c:pt idx="1">
                  <c:v>Субсидии и субвенции из бюджетов других уровней, тыс.руб.</c:v>
                </c:pt>
              </c:strCache>
            </c:strRef>
          </c:cat>
          <c:val>
            <c:numRef>
              <c:f>Лист1!$B$2:$B$3</c:f>
              <c:numCache>
                <c:formatCode>#,##0.00</c:formatCode>
                <c:ptCount val="2"/>
                <c:pt idx="0" formatCode="General">
                  <c:v>99</c:v>
                </c:pt>
                <c:pt idx="1">
                  <c:v>1</c:v>
                </c:pt>
              </c:numCache>
            </c:numRef>
          </c:val>
        </c:ser>
        <c:dLbls>
          <c:showLegendKey val="0"/>
          <c:showVal val="1"/>
          <c:showCatName val="0"/>
          <c:showSerName val="0"/>
          <c:showPercent val="0"/>
          <c:showBubbleSize val="0"/>
          <c:showLeaderLines val="1"/>
        </c:dLbls>
      </c:pie3DChart>
    </c:plotArea>
    <c:plotVisOnly val="1"/>
    <c:dispBlanksAs val="zero"/>
    <c:showDLblsOverMax val="0"/>
  </c:chart>
  <c:spPr>
    <a:noFill/>
    <a:ln>
      <a:noFill/>
    </a:ln>
  </c:spPr>
  <c:txPr>
    <a:bodyPr/>
    <a:lstStyle/>
    <a:p>
      <a:pPr algn="just">
        <a:defRPr sz="1000" b="0" i="0" u="none" strike="noStrike" baseline="0">
          <a:solidFill>
            <a:srgbClr val="000000"/>
          </a:solidFill>
          <a:latin typeface="Calibri"/>
          <a:ea typeface="Calibri"/>
          <a:cs typeface="Calibri"/>
        </a:defRPr>
      </a:pPr>
      <a:endParaRPr lang="ru-RU"/>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0"/>
      <c:rAngAx val="0"/>
      <c:perspective val="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0"/>
          <c:w val="1"/>
          <c:h val="1"/>
        </c:manualLayout>
      </c:layout>
      <c:pie3DChart>
        <c:varyColors val="1"/>
        <c:ser>
          <c:idx val="0"/>
          <c:order val="0"/>
          <c:tx>
            <c:strRef>
              <c:f>Лист1!$B$1</c:f>
              <c:strCache>
                <c:ptCount val="1"/>
                <c:pt idx="0">
                  <c:v>план на 2015 год</c:v>
                </c:pt>
              </c:strCache>
            </c:strRef>
          </c:tx>
          <c:spPr>
            <a:solidFill>
              <a:srgbClr val="00B050"/>
            </a:solidFill>
            <a:scene3d>
              <a:camera prst="orthographicFront"/>
              <a:lightRig rig="threePt" dir="t"/>
            </a:scene3d>
            <a:sp3d>
              <a:bevelT/>
              <a:bevelB w="165100" prst="coolSlant"/>
            </a:sp3d>
          </c:spPr>
          <c:explosion val="38"/>
          <c:dPt>
            <c:idx val="0"/>
            <c:bubble3D val="0"/>
            <c:explosion val="13"/>
            <c:spPr>
              <a:solidFill>
                <a:sysClr val="window" lastClr="FFFFFF">
                  <a:lumMod val="75000"/>
                </a:sysClr>
              </a:solidFill>
              <a:scene3d>
                <a:camera prst="orthographicFront"/>
                <a:lightRig rig="threePt" dir="t"/>
              </a:scene3d>
              <a:sp3d>
                <a:bevelT/>
                <a:bevelB w="165100" prst="coolSlant"/>
              </a:sp3d>
            </c:spPr>
          </c:dPt>
          <c:dPt>
            <c:idx val="1"/>
            <c:bubble3D val="0"/>
            <c:spPr>
              <a:solidFill>
                <a:srgbClr val="7030A0"/>
              </a:solidFill>
              <a:scene3d>
                <a:camera prst="orthographicFront"/>
                <a:lightRig rig="threePt" dir="t"/>
              </a:scene3d>
              <a:sp3d>
                <a:bevelT/>
                <a:bevelB w="165100" prst="coolSlant"/>
              </a:sp3d>
            </c:spPr>
          </c:dPt>
          <c:dLbls>
            <c:delete val="1"/>
          </c:dLbls>
          <c:cat>
            <c:strRef>
              <c:f>Лист1!$A$2:$A$3</c:f>
              <c:strCache>
                <c:ptCount val="2"/>
                <c:pt idx="0">
                  <c:v>Общий объем расходов </c:v>
                </c:pt>
                <c:pt idx="1">
                  <c:v>Субсидии и субвенции из бюджетов других уровней, тыс.руб.</c:v>
                </c:pt>
              </c:strCache>
            </c:strRef>
          </c:cat>
          <c:val>
            <c:numRef>
              <c:f>Лист1!$B$2:$B$3</c:f>
              <c:numCache>
                <c:formatCode>#,##0.00</c:formatCode>
                <c:ptCount val="2"/>
                <c:pt idx="0" formatCode="General">
                  <c:v>99.9</c:v>
                </c:pt>
                <c:pt idx="1">
                  <c:v>0.1</c:v>
                </c:pt>
              </c:numCache>
            </c:numRef>
          </c:val>
        </c:ser>
        <c:dLbls>
          <c:showLegendKey val="0"/>
          <c:showVal val="1"/>
          <c:showCatName val="0"/>
          <c:showSerName val="0"/>
          <c:showPercent val="0"/>
          <c:showBubbleSize val="0"/>
          <c:showLeaderLines val="1"/>
        </c:dLbls>
      </c:pie3DChart>
    </c:plotArea>
    <c:plotVisOnly val="1"/>
    <c:dispBlanksAs val="zero"/>
    <c:showDLblsOverMax val="0"/>
  </c:chart>
  <c:spPr>
    <a:noFill/>
    <a:ln>
      <a:noFill/>
    </a:ln>
  </c:spPr>
  <c:txPr>
    <a:bodyPr/>
    <a:lstStyle/>
    <a:p>
      <a:pPr algn="just">
        <a:defRPr sz="1000" b="0" i="0" u="none" strike="noStrike" baseline="0">
          <a:solidFill>
            <a:srgbClr val="000000"/>
          </a:solidFill>
          <a:latin typeface="Calibri"/>
          <a:ea typeface="Calibri"/>
          <a:cs typeface="Calibri"/>
        </a:defRPr>
      </a:pPr>
      <a:endParaRPr lang="ru-RU"/>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0"/>
      <c:rAngAx val="0"/>
      <c:perspective val="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0"/>
          <c:w val="1"/>
          <c:h val="1"/>
        </c:manualLayout>
      </c:layout>
      <c:pie3DChart>
        <c:varyColors val="1"/>
        <c:ser>
          <c:idx val="0"/>
          <c:order val="0"/>
          <c:tx>
            <c:strRef>
              <c:f>Лист1!$B$1</c:f>
              <c:strCache>
                <c:ptCount val="1"/>
                <c:pt idx="0">
                  <c:v>план на 2015 год</c:v>
                </c:pt>
              </c:strCache>
            </c:strRef>
          </c:tx>
          <c:spPr>
            <a:solidFill>
              <a:srgbClr val="00B050"/>
            </a:solidFill>
            <a:scene3d>
              <a:camera prst="orthographicFront"/>
              <a:lightRig rig="threePt" dir="t"/>
            </a:scene3d>
            <a:sp3d>
              <a:bevelT/>
              <a:bevelB w="165100" prst="coolSlant"/>
            </a:sp3d>
          </c:spPr>
          <c:explosion val="38"/>
          <c:dPt>
            <c:idx val="0"/>
            <c:bubble3D val="0"/>
            <c:explosion val="13"/>
            <c:spPr>
              <a:solidFill>
                <a:sysClr val="window" lastClr="FFFFFF">
                  <a:lumMod val="75000"/>
                </a:sysClr>
              </a:solidFill>
              <a:scene3d>
                <a:camera prst="orthographicFront"/>
                <a:lightRig rig="threePt" dir="t"/>
              </a:scene3d>
              <a:sp3d>
                <a:bevelT/>
                <a:bevelB w="165100" prst="coolSlant"/>
              </a:sp3d>
            </c:spPr>
          </c:dPt>
          <c:dPt>
            <c:idx val="1"/>
            <c:bubble3D val="0"/>
            <c:spPr>
              <a:solidFill>
                <a:srgbClr val="B51593"/>
              </a:solidFill>
              <a:scene3d>
                <a:camera prst="orthographicFront"/>
                <a:lightRig rig="threePt" dir="t"/>
              </a:scene3d>
              <a:sp3d>
                <a:bevelT/>
                <a:bevelB w="165100" prst="coolSlant"/>
              </a:sp3d>
            </c:spPr>
          </c:dPt>
          <c:dLbls>
            <c:delete val="1"/>
          </c:dLbls>
          <c:cat>
            <c:strRef>
              <c:f>Лист1!$A$2:$A$3</c:f>
              <c:strCache>
                <c:ptCount val="2"/>
                <c:pt idx="0">
                  <c:v>Общий объем расходов </c:v>
                </c:pt>
                <c:pt idx="1">
                  <c:v>Субсидии и субвенции из бюджетов других уровней, тыс.руб.</c:v>
                </c:pt>
              </c:strCache>
            </c:strRef>
          </c:cat>
          <c:val>
            <c:numRef>
              <c:f>Лист1!$B$2:$B$3</c:f>
              <c:numCache>
                <c:formatCode>#,##0.00</c:formatCode>
                <c:ptCount val="2"/>
                <c:pt idx="0" formatCode="General">
                  <c:v>89.3</c:v>
                </c:pt>
                <c:pt idx="1">
                  <c:v>10.7</c:v>
                </c:pt>
              </c:numCache>
            </c:numRef>
          </c:val>
        </c:ser>
        <c:dLbls>
          <c:showLegendKey val="0"/>
          <c:showVal val="1"/>
          <c:showCatName val="0"/>
          <c:showSerName val="0"/>
          <c:showPercent val="0"/>
          <c:showBubbleSize val="0"/>
          <c:showLeaderLines val="1"/>
        </c:dLbls>
      </c:pie3DChart>
    </c:plotArea>
    <c:plotVisOnly val="1"/>
    <c:dispBlanksAs val="zero"/>
    <c:showDLblsOverMax val="0"/>
  </c:chart>
  <c:spPr>
    <a:noFill/>
    <a:ln>
      <a:noFill/>
    </a:ln>
  </c:spPr>
  <c:txPr>
    <a:bodyPr/>
    <a:lstStyle/>
    <a:p>
      <a:pPr algn="just">
        <a:defRPr sz="1000" b="0" i="0" u="none" strike="noStrike" baseline="0">
          <a:solidFill>
            <a:srgbClr val="000000"/>
          </a:solidFill>
          <a:latin typeface="Calibri"/>
          <a:ea typeface="Calibri"/>
          <a:cs typeface="Calibri"/>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a:noFill/>
        </a:ln>
      </c:spPr>
    </c:floor>
    <c:sideWall>
      <c:thickness val="0"/>
      <c:spPr>
        <a:noFill/>
        <a:ln w="25400">
          <a:noFill/>
        </a:ln>
      </c:spPr>
    </c:sideWall>
    <c:backWall>
      <c:thickness val="0"/>
      <c:spPr>
        <a:noFill/>
        <a:ln w="25400">
          <a:noFill/>
        </a:ln>
      </c:spPr>
    </c:backWall>
    <c:plotArea>
      <c:layout/>
      <c:bar3DChart>
        <c:barDir val="col"/>
        <c:grouping val="stacked"/>
        <c:varyColors val="0"/>
        <c:ser>
          <c:idx val="0"/>
          <c:order val="0"/>
          <c:tx>
            <c:strRef>
              <c:f>Лист1!$B$1</c:f>
              <c:strCache>
                <c:ptCount val="1"/>
                <c:pt idx="0">
                  <c:v>налог и неналог</c:v>
                </c:pt>
              </c:strCache>
            </c:strRef>
          </c:tx>
          <c:spPr>
            <a:solidFill>
              <a:srgbClr val="0070C0"/>
            </a:solidFill>
            <a:scene3d>
              <a:camera prst="orthographicFront"/>
              <a:lightRig rig="threePt" dir="t"/>
            </a:scene3d>
            <a:sp3d>
              <a:bevelT w="127000" h="127000"/>
              <a:bevelB w="127000" h="127000" prst="artDeco"/>
            </a:sp3d>
          </c:spPr>
          <c:invertIfNegative val="0"/>
          <c:cat>
            <c:strRef>
              <c:f>Лист1!$A$2:$A$3</c:f>
              <c:strCache>
                <c:ptCount val="2"/>
                <c:pt idx="0">
                  <c:v>2015 год </c:v>
                </c:pt>
                <c:pt idx="1">
                  <c:v>2016 год</c:v>
                </c:pt>
              </c:strCache>
            </c:strRef>
          </c:cat>
          <c:val>
            <c:numRef>
              <c:f>Лист1!$B$2:$B$3</c:f>
              <c:numCache>
                <c:formatCode>General</c:formatCode>
                <c:ptCount val="2"/>
                <c:pt idx="0">
                  <c:v>6517</c:v>
                </c:pt>
                <c:pt idx="1">
                  <c:v>6501</c:v>
                </c:pt>
              </c:numCache>
            </c:numRef>
          </c:val>
        </c:ser>
        <c:ser>
          <c:idx val="1"/>
          <c:order val="1"/>
          <c:tx>
            <c:strRef>
              <c:f>Лист1!$C$1</c:f>
              <c:strCache>
                <c:ptCount val="1"/>
                <c:pt idx="0">
                  <c:v>межбюдж трансф</c:v>
                </c:pt>
              </c:strCache>
            </c:strRef>
          </c:tx>
          <c:spPr>
            <a:solidFill>
              <a:srgbClr val="92D050"/>
            </a:solidFill>
            <a:scene3d>
              <a:camera prst="orthographicFront"/>
              <a:lightRig rig="threePt" dir="t"/>
            </a:scene3d>
            <a:sp3d>
              <a:bevelT w="127000" h="127000"/>
              <a:bevelB w="127000" h="127000" prst="artDeco"/>
            </a:sp3d>
          </c:spPr>
          <c:invertIfNegative val="0"/>
          <c:dPt>
            <c:idx val="0"/>
            <c:invertIfNegative val="0"/>
            <c:bubble3D val="0"/>
            <c:spPr>
              <a:solidFill>
                <a:schemeClr val="tx2">
                  <a:lumMod val="60000"/>
                  <a:lumOff val="40000"/>
                </a:schemeClr>
              </a:solidFill>
              <a:scene3d>
                <a:camera prst="orthographicFront"/>
                <a:lightRig rig="threePt" dir="t"/>
              </a:scene3d>
              <a:sp3d>
                <a:bevelT w="127000" h="127000"/>
                <a:bevelB w="127000" h="127000" prst="artDeco"/>
              </a:sp3d>
            </c:spPr>
          </c:dPt>
          <c:dPt>
            <c:idx val="1"/>
            <c:invertIfNegative val="0"/>
            <c:bubble3D val="0"/>
          </c:dPt>
          <c:cat>
            <c:strRef>
              <c:f>Лист1!$A$2:$A$3</c:f>
              <c:strCache>
                <c:ptCount val="2"/>
                <c:pt idx="0">
                  <c:v>2015 год </c:v>
                </c:pt>
                <c:pt idx="1">
                  <c:v>2016 год</c:v>
                </c:pt>
              </c:strCache>
            </c:strRef>
          </c:cat>
          <c:val>
            <c:numRef>
              <c:f>Лист1!$C$2:$C$3</c:f>
              <c:numCache>
                <c:formatCode>General</c:formatCode>
                <c:ptCount val="2"/>
                <c:pt idx="0">
                  <c:v>360</c:v>
                </c:pt>
                <c:pt idx="1">
                  <c:v>7407</c:v>
                </c:pt>
              </c:numCache>
            </c:numRef>
          </c:val>
        </c:ser>
        <c:ser>
          <c:idx val="2"/>
          <c:order val="2"/>
          <c:tx>
            <c:strRef>
              <c:f>Лист1!$D$1</c:f>
              <c:strCache>
                <c:ptCount val="1"/>
                <c:pt idx="0">
                  <c:v>межбюдж трансф2</c:v>
                </c:pt>
              </c:strCache>
            </c:strRef>
          </c:tx>
          <c:spPr>
            <a:solidFill>
              <a:srgbClr val="92D050"/>
            </a:solidFill>
            <a:scene3d>
              <a:camera prst="orthographicFront"/>
              <a:lightRig rig="threePt" dir="t"/>
            </a:scene3d>
            <a:sp3d>
              <a:bevelT/>
              <a:bevelB/>
            </a:sp3d>
          </c:spPr>
          <c:invertIfNegative val="0"/>
          <c:dPt>
            <c:idx val="1"/>
            <c:invertIfNegative val="0"/>
            <c:bubble3D val="0"/>
          </c:dPt>
          <c:cat>
            <c:strRef>
              <c:f>Лист1!$A$2:$A$3</c:f>
              <c:strCache>
                <c:ptCount val="2"/>
                <c:pt idx="0">
                  <c:v>2015 год </c:v>
                </c:pt>
                <c:pt idx="1">
                  <c:v>2016 год</c:v>
                </c:pt>
              </c:strCache>
            </c:strRef>
          </c:cat>
          <c:val>
            <c:numRef>
              <c:f>Лист1!$D$2:$D$3</c:f>
              <c:numCache>
                <c:formatCode>General</c:formatCode>
                <c:ptCount val="2"/>
                <c:pt idx="0">
                  <c:v>8908</c:v>
                </c:pt>
                <c:pt idx="1">
                  <c:v>1501</c:v>
                </c:pt>
              </c:numCache>
            </c:numRef>
          </c:val>
        </c:ser>
        <c:dLbls>
          <c:showLegendKey val="0"/>
          <c:showVal val="0"/>
          <c:showCatName val="0"/>
          <c:showSerName val="0"/>
          <c:showPercent val="0"/>
          <c:showBubbleSize val="0"/>
        </c:dLbls>
        <c:gapWidth val="150"/>
        <c:shape val="cylinder"/>
        <c:axId val="134733184"/>
        <c:axId val="134739072"/>
        <c:axId val="0"/>
      </c:bar3DChart>
      <c:catAx>
        <c:axId val="134733184"/>
        <c:scaling>
          <c:orientation val="minMax"/>
        </c:scaling>
        <c:delete val="0"/>
        <c:axPos val="b"/>
        <c:majorTickMark val="out"/>
        <c:minorTickMark val="none"/>
        <c:tickLblPos val="nextTo"/>
        <c:txPr>
          <a:bodyPr/>
          <a:lstStyle/>
          <a:p>
            <a:pPr>
              <a:defRPr sz="2000" b="0">
                <a:latin typeface="Times New Roman" panose="02020603050405020304" pitchFamily="18" charset="0"/>
                <a:cs typeface="Times New Roman" panose="02020603050405020304" pitchFamily="18" charset="0"/>
              </a:defRPr>
            </a:pPr>
            <a:endParaRPr lang="ru-RU"/>
          </a:p>
        </c:txPr>
        <c:crossAx val="134739072"/>
        <c:crosses val="autoZero"/>
        <c:auto val="1"/>
        <c:lblAlgn val="ctr"/>
        <c:lblOffset val="100"/>
        <c:noMultiLvlLbl val="0"/>
      </c:catAx>
      <c:valAx>
        <c:axId val="134739072"/>
        <c:scaling>
          <c:orientation val="minMax"/>
        </c:scaling>
        <c:delete val="1"/>
        <c:axPos val="l"/>
        <c:numFmt formatCode="General" sourceLinked="1"/>
        <c:majorTickMark val="out"/>
        <c:minorTickMark val="none"/>
        <c:tickLblPos val="nextTo"/>
        <c:crossAx val="134733184"/>
        <c:crosses val="autoZero"/>
        <c:crossBetween val="between"/>
      </c:valAx>
      <c:spPr>
        <a:noFill/>
        <a:ln w="25400">
          <a:noFill/>
        </a:ln>
      </c:spPr>
    </c:plotArea>
    <c:plotVisOnly val="1"/>
    <c:dispBlanksAs val="gap"/>
    <c:showDLblsOverMax val="0"/>
  </c:chart>
  <c:txPr>
    <a:bodyPr/>
    <a:lstStyle/>
    <a:p>
      <a:pPr>
        <a:defRPr sz="1800"/>
      </a:pPr>
      <a:endParaRPr lang="ru-RU"/>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0"/>
      <c:rAngAx val="0"/>
      <c:perspective val="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0"/>
          <c:w val="1"/>
          <c:h val="1"/>
        </c:manualLayout>
      </c:layout>
      <c:pie3DChart>
        <c:varyColors val="1"/>
        <c:ser>
          <c:idx val="0"/>
          <c:order val="0"/>
          <c:tx>
            <c:strRef>
              <c:f>Лист1!$B$1</c:f>
              <c:strCache>
                <c:ptCount val="1"/>
                <c:pt idx="0">
                  <c:v>план на 2015 год</c:v>
                </c:pt>
              </c:strCache>
            </c:strRef>
          </c:tx>
          <c:spPr>
            <a:solidFill>
              <a:srgbClr val="00B050"/>
            </a:solidFill>
            <a:scene3d>
              <a:camera prst="orthographicFront"/>
              <a:lightRig rig="threePt" dir="t"/>
            </a:scene3d>
            <a:sp3d>
              <a:bevelT/>
              <a:bevelB w="165100" prst="coolSlant"/>
            </a:sp3d>
          </c:spPr>
          <c:explosion val="38"/>
          <c:dPt>
            <c:idx val="0"/>
            <c:bubble3D val="0"/>
            <c:explosion val="13"/>
            <c:spPr>
              <a:solidFill>
                <a:sysClr val="window" lastClr="FFFFFF">
                  <a:lumMod val="75000"/>
                </a:sysClr>
              </a:solidFill>
              <a:scene3d>
                <a:camera prst="orthographicFront"/>
                <a:lightRig rig="threePt" dir="t"/>
              </a:scene3d>
              <a:sp3d>
                <a:bevelT/>
                <a:bevelB w="165100" prst="coolSlant"/>
              </a:sp3d>
            </c:spPr>
          </c:dPt>
          <c:dPt>
            <c:idx val="1"/>
            <c:bubble3D val="0"/>
            <c:spPr>
              <a:solidFill>
                <a:srgbClr val="00B0F0"/>
              </a:solidFill>
              <a:scene3d>
                <a:camera prst="orthographicFront"/>
                <a:lightRig rig="threePt" dir="t"/>
              </a:scene3d>
              <a:sp3d>
                <a:bevelT/>
                <a:bevelB w="165100" prst="coolSlant"/>
              </a:sp3d>
            </c:spPr>
          </c:dPt>
          <c:dLbls>
            <c:delete val="1"/>
          </c:dLbls>
          <c:cat>
            <c:strRef>
              <c:f>Лист1!$A$2:$A$3</c:f>
              <c:strCache>
                <c:ptCount val="2"/>
                <c:pt idx="0">
                  <c:v>Общий объем расходов </c:v>
                </c:pt>
                <c:pt idx="1">
                  <c:v>Субсидии и субвенции из бюджетов других уровней, тыс.руб.</c:v>
                </c:pt>
              </c:strCache>
            </c:strRef>
          </c:cat>
          <c:val>
            <c:numRef>
              <c:f>Лист1!$B$2:$B$3</c:f>
              <c:numCache>
                <c:formatCode>#,##0.00</c:formatCode>
                <c:ptCount val="2"/>
                <c:pt idx="0" formatCode="General">
                  <c:v>97.2</c:v>
                </c:pt>
                <c:pt idx="1">
                  <c:v>2.8</c:v>
                </c:pt>
              </c:numCache>
            </c:numRef>
          </c:val>
        </c:ser>
        <c:dLbls>
          <c:showLegendKey val="0"/>
          <c:showVal val="1"/>
          <c:showCatName val="0"/>
          <c:showSerName val="0"/>
          <c:showPercent val="0"/>
          <c:showBubbleSize val="0"/>
          <c:showLeaderLines val="1"/>
        </c:dLbls>
      </c:pie3DChart>
    </c:plotArea>
    <c:plotVisOnly val="1"/>
    <c:dispBlanksAs val="zero"/>
    <c:showDLblsOverMax val="0"/>
  </c:chart>
  <c:spPr>
    <a:noFill/>
    <a:ln>
      <a:noFill/>
    </a:ln>
  </c:spPr>
  <c:txPr>
    <a:bodyPr/>
    <a:lstStyle/>
    <a:p>
      <a:pPr algn="just">
        <a:defRPr sz="1000" b="0" i="0" u="none" strike="noStrike" baseline="0">
          <a:solidFill>
            <a:srgbClr val="000000"/>
          </a:solidFill>
          <a:latin typeface="Calibri"/>
          <a:ea typeface="Calibri"/>
          <a:cs typeface="Calibri"/>
        </a:defRPr>
      </a:pPr>
      <a:endParaRPr lang="ru-RU"/>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0"/>
      <c:rAngAx val="0"/>
      <c:perspective val="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0"/>
          <c:w val="1"/>
          <c:h val="1"/>
        </c:manualLayout>
      </c:layout>
      <c:pie3DChart>
        <c:varyColors val="1"/>
        <c:ser>
          <c:idx val="0"/>
          <c:order val="0"/>
          <c:tx>
            <c:strRef>
              <c:f>Лист1!$B$1</c:f>
              <c:strCache>
                <c:ptCount val="1"/>
                <c:pt idx="0">
                  <c:v>план на 2015 год</c:v>
                </c:pt>
              </c:strCache>
            </c:strRef>
          </c:tx>
          <c:spPr>
            <a:solidFill>
              <a:srgbClr val="00B050"/>
            </a:solidFill>
            <a:scene3d>
              <a:camera prst="orthographicFront"/>
              <a:lightRig rig="threePt" dir="t"/>
            </a:scene3d>
            <a:sp3d>
              <a:bevelT/>
              <a:bevelB w="165100" prst="coolSlant"/>
            </a:sp3d>
          </c:spPr>
          <c:explosion val="38"/>
          <c:dPt>
            <c:idx val="0"/>
            <c:bubble3D val="0"/>
            <c:explosion val="13"/>
            <c:spPr>
              <a:solidFill>
                <a:sysClr val="window" lastClr="FFFFFF">
                  <a:lumMod val="75000"/>
                </a:sysClr>
              </a:solidFill>
              <a:scene3d>
                <a:camera prst="orthographicFront"/>
                <a:lightRig rig="threePt" dir="t"/>
              </a:scene3d>
              <a:sp3d>
                <a:bevelT/>
                <a:bevelB w="165100" prst="coolSlant"/>
              </a:sp3d>
            </c:spPr>
          </c:dPt>
          <c:dPt>
            <c:idx val="1"/>
            <c:bubble3D val="0"/>
            <c:spPr>
              <a:solidFill>
                <a:srgbClr val="9BBB59">
                  <a:lumMod val="75000"/>
                </a:srgbClr>
              </a:solidFill>
              <a:scene3d>
                <a:camera prst="orthographicFront"/>
                <a:lightRig rig="threePt" dir="t"/>
              </a:scene3d>
              <a:sp3d>
                <a:bevelT/>
                <a:bevelB w="165100" prst="coolSlant"/>
              </a:sp3d>
            </c:spPr>
          </c:dPt>
          <c:dLbls>
            <c:delete val="1"/>
          </c:dLbls>
          <c:cat>
            <c:strRef>
              <c:f>Лист1!$A$2:$A$3</c:f>
              <c:strCache>
                <c:ptCount val="2"/>
                <c:pt idx="0">
                  <c:v>Общий объем расходов </c:v>
                </c:pt>
                <c:pt idx="1">
                  <c:v>Субсидии и субвенции из бюджетов других уровней, тыс.руб.</c:v>
                </c:pt>
              </c:strCache>
            </c:strRef>
          </c:cat>
          <c:val>
            <c:numRef>
              <c:f>Лист1!$B$2:$B$3</c:f>
              <c:numCache>
                <c:formatCode>#,##0.00</c:formatCode>
                <c:ptCount val="2"/>
                <c:pt idx="0" formatCode="General">
                  <c:v>99</c:v>
                </c:pt>
                <c:pt idx="1">
                  <c:v>1</c:v>
                </c:pt>
              </c:numCache>
            </c:numRef>
          </c:val>
        </c:ser>
        <c:dLbls>
          <c:showLegendKey val="0"/>
          <c:showVal val="1"/>
          <c:showCatName val="0"/>
          <c:showSerName val="0"/>
          <c:showPercent val="0"/>
          <c:showBubbleSize val="0"/>
          <c:showLeaderLines val="1"/>
        </c:dLbls>
      </c:pie3DChart>
    </c:plotArea>
    <c:plotVisOnly val="1"/>
    <c:dispBlanksAs val="zero"/>
    <c:showDLblsOverMax val="0"/>
  </c:chart>
  <c:spPr>
    <a:noFill/>
    <a:ln>
      <a:noFill/>
    </a:ln>
  </c:spPr>
  <c:txPr>
    <a:bodyPr/>
    <a:lstStyle/>
    <a:p>
      <a:pPr algn="just">
        <a:defRPr sz="1000" b="0" i="0" u="none" strike="noStrike" baseline="0">
          <a:solidFill>
            <a:srgbClr val="000000"/>
          </a:solidFill>
          <a:latin typeface="Calibri"/>
          <a:ea typeface="Calibri"/>
          <a:cs typeface="Calibri"/>
        </a:defRPr>
      </a:pPr>
      <a:endParaRPr lang="ru-RU"/>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0"/>
      <c:rAngAx val="0"/>
      <c:perspective val="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1.9872596315589356E-2"/>
          <c:y val="2.1100310154876858E-2"/>
          <c:w val="0.92872877192049108"/>
          <c:h val="0.97889968984512332"/>
        </c:manualLayout>
      </c:layout>
      <c:pie3DChart>
        <c:varyColors val="1"/>
        <c:ser>
          <c:idx val="0"/>
          <c:order val="0"/>
          <c:tx>
            <c:strRef>
              <c:f>Лист1!$B$1</c:f>
              <c:strCache>
                <c:ptCount val="1"/>
                <c:pt idx="0">
                  <c:v>план на 2015 год</c:v>
                </c:pt>
              </c:strCache>
            </c:strRef>
          </c:tx>
          <c:spPr>
            <a:solidFill>
              <a:srgbClr val="FF0000"/>
            </a:solidFill>
            <a:scene3d>
              <a:camera prst="orthographicFront"/>
              <a:lightRig rig="threePt" dir="t"/>
            </a:scene3d>
            <a:sp3d>
              <a:bevelT/>
              <a:bevelB w="165100" prst="coolSlant"/>
            </a:sp3d>
          </c:spPr>
          <c:explosion val="25"/>
          <c:dPt>
            <c:idx val="0"/>
            <c:bubble3D val="0"/>
            <c:explosion val="3"/>
            <c:spPr>
              <a:solidFill>
                <a:sysClr val="window" lastClr="FFFFFF">
                  <a:lumMod val="75000"/>
                </a:sysClr>
              </a:solidFill>
              <a:scene3d>
                <a:camera prst="orthographicFront"/>
                <a:lightRig rig="threePt" dir="t"/>
              </a:scene3d>
              <a:sp3d>
                <a:bevelT/>
                <a:bevelB w="165100" prst="coolSlant"/>
              </a:sp3d>
            </c:spPr>
          </c:dPt>
          <c:dPt>
            <c:idx val="1"/>
            <c:bubble3D val="0"/>
            <c:explosion val="21"/>
            <c:spPr>
              <a:solidFill>
                <a:srgbClr val="FF3300"/>
              </a:solidFill>
              <a:scene3d>
                <a:camera prst="orthographicFront"/>
                <a:lightRig rig="threePt" dir="t"/>
              </a:scene3d>
              <a:sp3d>
                <a:bevelT/>
                <a:bevelB w="165100" prst="coolSlant"/>
              </a:sp3d>
            </c:spPr>
          </c:dPt>
          <c:dLbls>
            <c:delete val="1"/>
          </c:dLbls>
          <c:cat>
            <c:strRef>
              <c:f>Лист1!$A$2:$A$3</c:f>
              <c:strCache>
                <c:ptCount val="2"/>
                <c:pt idx="0">
                  <c:v>Общий объем расходов </c:v>
                </c:pt>
                <c:pt idx="1">
                  <c:v>Субсидии и субвенции из бюджетов других уровней, тыс.руб.</c:v>
                </c:pt>
              </c:strCache>
            </c:strRef>
          </c:cat>
          <c:val>
            <c:numRef>
              <c:f>Лист1!$B$2:$B$3</c:f>
              <c:numCache>
                <c:formatCode>#,##0.00</c:formatCode>
                <c:ptCount val="2"/>
                <c:pt idx="0" formatCode="General">
                  <c:v>95.1</c:v>
                </c:pt>
                <c:pt idx="1">
                  <c:v>4.9000000000000004</c:v>
                </c:pt>
              </c:numCache>
            </c:numRef>
          </c:val>
        </c:ser>
        <c:dLbls>
          <c:showLegendKey val="0"/>
          <c:showVal val="1"/>
          <c:showCatName val="0"/>
          <c:showSerName val="0"/>
          <c:showPercent val="0"/>
          <c:showBubbleSize val="0"/>
          <c:showLeaderLines val="1"/>
        </c:dLbls>
      </c:pie3DChart>
    </c:plotArea>
    <c:plotVisOnly val="1"/>
    <c:dispBlanksAs val="zero"/>
    <c:showDLblsOverMax val="0"/>
  </c:chart>
  <c:spPr>
    <a:noFill/>
    <a:ln>
      <a:noFill/>
    </a:ln>
  </c:spPr>
  <c:txPr>
    <a:bodyPr/>
    <a:lstStyle/>
    <a:p>
      <a:pPr algn="just">
        <a:defRPr sz="1000" b="0" i="0" u="none" strike="noStrike" baseline="0">
          <a:solidFill>
            <a:srgbClr val="000000"/>
          </a:solidFill>
          <a:latin typeface="Calibri"/>
          <a:ea typeface="Calibri"/>
          <a:cs typeface="Calibri"/>
        </a:defRPr>
      </a:pPr>
      <a:endParaRPr lang="ru-RU"/>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0"/>
      <c:rAngAx val="0"/>
      <c:perspective val="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0"/>
          <c:w val="1"/>
          <c:h val="1"/>
        </c:manualLayout>
      </c:layout>
      <c:pie3DChart>
        <c:varyColors val="1"/>
        <c:ser>
          <c:idx val="0"/>
          <c:order val="0"/>
          <c:tx>
            <c:strRef>
              <c:f>Лист1!$B$1</c:f>
              <c:strCache>
                <c:ptCount val="1"/>
                <c:pt idx="0">
                  <c:v>план на 2015 год</c:v>
                </c:pt>
              </c:strCache>
            </c:strRef>
          </c:tx>
          <c:spPr>
            <a:solidFill>
              <a:srgbClr val="00B050"/>
            </a:solidFill>
            <a:scene3d>
              <a:camera prst="orthographicFront"/>
              <a:lightRig rig="threePt" dir="t"/>
            </a:scene3d>
            <a:sp3d>
              <a:bevelT/>
              <a:bevelB w="165100" prst="coolSlant"/>
            </a:sp3d>
          </c:spPr>
          <c:explosion val="38"/>
          <c:dPt>
            <c:idx val="0"/>
            <c:bubble3D val="0"/>
            <c:explosion val="13"/>
            <c:spPr>
              <a:solidFill>
                <a:sysClr val="window" lastClr="FFFFFF">
                  <a:lumMod val="75000"/>
                </a:sysClr>
              </a:solidFill>
              <a:scene3d>
                <a:camera prst="orthographicFront"/>
                <a:lightRig rig="threePt" dir="t"/>
              </a:scene3d>
              <a:sp3d>
                <a:bevelT/>
                <a:bevelB w="165100" prst="coolSlant"/>
              </a:sp3d>
            </c:spPr>
          </c:dPt>
          <c:dPt>
            <c:idx val="1"/>
            <c:bubble3D val="0"/>
            <c:spPr>
              <a:solidFill>
                <a:srgbClr val="4BACC6">
                  <a:lumMod val="75000"/>
                </a:srgbClr>
              </a:solidFill>
              <a:scene3d>
                <a:camera prst="orthographicFront"/>
                <a:lightRig rig="threePt" dir="t"/>
              </a:scene3d>
              <a:sp3d>
                <a:bevelT/>
                <a:bevelB w="165100" prst="coolSlant"/>
              </a:sp3d>
            </c:spPr>
          </c:dPt>
          <c:dLbls>
            <c:delete val="1"/>
          </c:dLbls>
          <c:cat>
            <c:strRef>
              <c:f>Лист1!$A$2:$A$3</c:f>
              <c:strCache>
                <c:ptCount val="2"/>
                <c:pt idx="0">
                  <c:v>Общий объем расходов </c:v>
                </c:pt>
                <c:pt idx="1">
                  <c:v>Субсидии и субвенции из бюджетов других уровней, тыс.руб.</c:v>
                </c:pt>
              </c:strCache>
            </c:strRef>
          </c:cat>
          <c:val>
            <c:numRef>
              <c:f>Лист1!$B$2:$B$3</c:f>
              <c:numCache>
                <c:formatCode>#,##0.00</c:formatCode>
                <c:ptCount val="2"/>
                <c:pt idx="0" formatCode="General">
                  <c:v>99.5</c:v>
                </c:pt>
                <c:pt idx="1">
                  <c:v>0.5</c:v>
                </c:pt>
              </c:numCache>
            </c:numRef>
          </c:val>
        </c:ser>
        <c:dLbls>
          <c:showLegendKey val="0"/>
          <c:showVal val="1"/>
          <c:showCatName val="0"/>
          <c:showSerName val="0"/>
          <c:showPercent val="0"/>
          <c:showBubbleSize val="0"/>
          <c:showLeaderLines val="1"/>
        </c:dLbls>
      </c:pie3DChart>
    </c:plotArea>
    <c:plotVisOnly val="1"/>
    <c:dispBlanksAs val="zero"/>
    <c:showDLblsOverMax val="0"/>
  </c:chart>
  <c:spPr>
    <a:noFill/>
    <a:ln>
      <a:noFill/>
    </a:ln>
  </c:spPr>
  <c:txPr>
    <a:bodyPr/>
    <a:lstStyle/>
    <a:p>
      <a:pPr algn="just">
        <a:defRPr sz="1000" b="0" i="0" u="none" strike="noStrike" baseline="0">
          <a:solidFill>
            <a:srgbClr val="000000"/>
          </a:solidFill>
          <a:latin typeface="Calibri"/>
          <a:ea typeface="Calibri"/>
          <a:cs typeface="Calibri"/>
        </a:defRPr>
      </a:pPr>
      <a:endParaRPr lang="ru-RU"/>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04975891734438E-2"/>
          <c:y val="0"/>
          <c:w val="0.95497611789077552"/>
          <c:h val="0.95820615820206068"/>
        </c:manualLayout>
      </c:layout>
      <c:barChart>
        <c:barDir val="col"/>
        <c:grouping val="clustered"/>
        <c:varyColors val="0"/>
        <c:ser>
          <c:idx val="0"/>
          <c:order val="0"/>
          <c:tx>
            <c:strRef>
              <c:f>Лист1!$B$1</c:f>
              <c:strCache>
                <c:ptCount val="1"/>
                <c:pt idx="0">
                  <c:v>Продажи</c:v>
                </c:pt>
              </c:strCache>
            </c:strRef>
          </c:tx>
          <c:spPr>
            <a:scene3d>
              <a:camera prst="orthographicFront"/>
              <a:lightRig rig="threePt" dir="t"/>
            </a:scene3d>
            <a:sp3d prstMaterial="plastic">
              <a:bevelT w="127000" h="127000"/>
              <a:bevelB w="127000" h="127000"/>
            </a:sp3d>
          </c:spPr>
          <c:invertIfNegative val="0"/>
          <c:dPt>
            <c:idx val="0"/>
            <c:invertIfNegative val="0"/>
            <c:bubble3D val="0"/>
            <c:spPr>
              <a:solidFill>
                <a:schemeClr val="bg2">
                  <a:lumMod val="50000"/>
                </a:schemeClr>
              </a:solidFill>
              <a:scene3d>
                <a:camera prst="orthographicFront"/>
                <a:lightRig rig="threePt" dir="t"/>
              </a:scene3d>
              <a:sp3d prstMaterial="plastic">
                <a:bevelT w="127000" h="127000"/>
                <a:bevelB w="127000" h="127000"/>
              </a:sp3d>
            </c:spPr>
          </c:dPt>
          <c:dPt>
            <c:idx val="1"/>
            <c:invertIfNegative val="0"/>
            <c:bubble3D val="0"/>
            <c:spPr>
              <a:solidFill>
                <a:srgbClr val="FFFF00"/>
              </a:solidFill>
              <a:scene3d>
                <a:camera prst="orthographicFront"/>
                <a:lightRig rig="threePt" dir="t"/>
              </a:scene3d>
              <a:sp3d prstMaterial="plastic">
                <a:bevelT w="127000" h="127000"/>
                <a:bevelB w="127000" h="127000"/>
              </a:sp3d>
            </c:spPr>
          </c:dPt>
          <c:dPt>
            <c:idx val="2"/>
            <c:invertIfNegative val="0"/>
            <c:bubble3D val="0"/>
            <c:spPr>
              <a:solidFill>
                <a:srgbClr val="FF3300"/>
              </a:solidFill>
              <a:scene3d>
                <a:camera prst="orthographicFront"/>
                <a:lightRig rig="threePt" dir="t"/>
              </a:scene3d>
              <a:sp3d prstMaterial="plastic">
                <a:bevelT w="127000" h="127000"/>
                <a:bevelB w="127000" h="127000"/>
              </a:sp3d>
            </c:spPr>
          </c:dPt>
          <c:dPt>
            <c:idx val="3"/>
            <c:invertIfNegative val="0"/>
            <c:bubble3D val="0"/>
            <c:spPr>
              <a:solidFill>
                <a:srgbClr val="FF66CC"/>
              </a:solidFill>
              <a:scene3d>
                <a:camera prst="orthographicFront"/>
                <a:lightRig rig="threePt" dir="t"/>
              </a:scene3d>
              <a:sp3d prstMaterial="plastic">
                <a:bevelT w="127000" h="127000"/>
                <a:bevelB w="127000" h="127000"/>
              </a:sp3d>
            </c:spPr>
          </c:dPt>
          <c:dPt>
            <c:idx val="4"/>
            <c:invertIfNegative val="0"/>
            <c:bubble3D val="0"/>
            <c:spPr>
              <a:solidFill>
                <a:srgbClr val="00FFFF"/>
              </a:solidFill>
              <a:scene3d>
                <a:camera prst="orthographicFront"/>
                <a:lightRig rig="threePt" dir="t"/>
              </a:scene3d>
              <a:sp3d prstMaterial="plastic">
                <a:bevelT w="127000" h="127000"/>
                <a:bevelB w="127000" h="127000"/>
              </a:sp3d>
            </c:spPr>
          </c:dPt>
          <c:dPt>
            <c:idx val="5"/>
            <c:invertIfNegative val="0"/>
            <c:bubble3D val="0"/>
            <c:spPr>
              <a:solidFill>
                <a:srgbClr val="0070C0"/>
              </a:solidFill>
              <a:scene3d>
                <a:camera prst="orthographicFront"/>
                <a:lightRig rig="threePt" dir="t"/>
              </a:scene3d>
              <a:sp3d prstMaterial="plastic">
                <a:bevelT w="127000" h="127000"/>
                <a:bevelB w="127000" h="127000"/>
              </a:sp3d>
            </c:spPr>
          </c:dPt>
          <c:dPt>
            <c:idx val="6"/>
            <c:invertIfNegative val="0"/>
            <c:bubble3D val="0"/>
            <c:spPr>
              <a:solidFill>
                <a:schemeClr val="accent2">
                  <a:lumMod val="75000"/>
                </a:schemeClr>
              </a:solidFill>
              <a:scene3d>
                <a:camera prst="orthographicFront"/>
                <a:lightRig rig="threePt" dir="t"/>
              </a:scene3d>
              <a:sp3d prstMaterial="plastic">
                <a:bevelT w="127000" h="127000"/>
                <a:bevelB w="127000" h="127000"/>
              </a:sp3d>
            </c:spPr>
          </c:dPt>
          <c:dPt>
            <c:idx val="7"/>
            <c:invertIfNegative val="0"/>
            <c:bubble3D val="0"/>
            <c:spPr>
              <a:solidFill>
                <a:schemeClr val="accent3">
                  <a:lumMod val="75000"/>
                </a:schemeClr>
              </a:solidFill>
              <a:scene3d>
                <a:camera prst="orthographicFront"/>
                <a:lightRig rig="threePt" dir="t"/>
              </a:scene3d>
              <a:sp3d prstMaterial="plastic">
                <a:bevelT w="127000" h="127000"/>
                <a:bevelB w="127000" h="127000"/>
              </a:sp3d>
            </c:spPr>
          </c:dPt>
          <c:dPt>
            <c:idx val="8"/>
            <c:invertIfNegative val="0"/>
            <c:bubble3D val="0"/>
            <c:spPr>
              <a:solidFill>
                <a:schemeClr val="accent4">
                  <a:lumMod val="75000"/>
                </a:schemeClr>
              </a:solidFill>
              <a:scene3d>
                <a:camera prst="orthographicFront"/>
                <a:lightRig rig="threePt" dir="t"/>
              </a:scene3d>
              <a:sp3d prstMaterial="plastic">
                <a:bevelT w="127000" h="127000"/>
                <a:bevelB w="127000" h="127000"/>
              </a:sp3d>
            </c:spPr>
          </c:dPt>
          <c:dPt>
            <c:idx val="9"/>
            <c:invertIfNegative val="0"/>
            <c:bubble3D val="0"/>
            <c:spPr>
              <a:solidFill>
                <a:schemeClr val="accent5">
                  <a:lumMod val="75000"/>
                </a:schemeClr>
              </a:solidFill>
              <a:scene3d>
                <a:camera prst="orthographicFront"/>
                <a:lightRig rig="threePt" dir="t"/>
              </a:scene3d>
              <a:sp3d prstMaterial="plastic">
                <a:bevelT w="127000" h="127000"/>
                <a:bevelB w="127000" h="127000"/>
              </a:sp3d>
            </c:spPr>
          </c:dPt>
          <c:dPt>
            <c:idx val="10"/>
            <c:invertIfNegative val="0"/>
            <c:bubble3D val="0"/>
            <c:spPr>
              <a:solidFill>
                <a:srgbClr val="92D050"/>
              </a:solidFill>
              <a:scene3d>
                <a:camera prst="orthographicFront"/>
                <a:lightRig rig="threePt" dir="t"/>
              </a:scene3d>
              <a:sp3d prstMaterial="plastic">
                <a:bevelT w="127000" h="127000"/>
                <a:bevelB w="127000" h="127000"/>
              </a:sp3d>
            </c:spPr>
          </c:dPt>
          <c:dPt>
            <c:idx val="11"/>
            <c:invertIfNegative val="0"/>
            <c:bubble3D val="0"/>
            <c:spPr>
              <a:solidFill>
                <a:schemeClr val="accent6">
                  <a:lumMod val="75000"/>
                </a:schemeClr>
              </a:solidFill>
              <a:scene3d>
                <a:camera prst="orthographicFront"/>
                <a:lightRig rig="threePt" dir="t"/>
              </a:scene3d>
              <a:sp3d prstMaterial="plastic">
                <a:bevelT w="127000" h="127000"/>
                <a:bevelB w="127000" h="127000"/>
              </a:sp3d>
            </c:spPr>
          </c:dPt>
          <c:dLbls>
            <c:dLbl>
              <c:idx val="7"/>
              <c:layout>
                <c:manualLayout>
                  <c:x val="1.3908775517400974E-3"/>
                  <c:y val="9.8558301581263188E-3"/>
                </c:manualLayout>
              </c:layout>
              <c:showLegendKey val="0"/>
              <c:showVal val="1"/>
              <c:showCatName val="0"/>
              <c:showSerName val="0"/>
              <c:showPercent val="0"/>
              <c:showBubbleSize val="0"/>
            </c:dLbl>
            <c:dLbl>
              <c:idx val="9"/>
              <c:layout>
                <c:manualLayout>
                  <c:x val="1.0199650885523314E-16"/>
                  <c:y val="7.8845089165773038E-3"/>
                </c:manualLayout>
              </c:layout>
              <c:showLegendKey val="0"/>
              <c:showVal val="1"/>
              <c:showCatName val="0"/>
              <c:showSerName val="0"/>
              <c:showPercent val="0"/>
              <c:showBubbleSize val="0"/>
            </c:dLbl>
            <c:dLbl>
              <c:idx val="11"/>
              <c:delete val="1"/>
            </c:dLbl>
            <c:txPr>
              <a:bodyPr/>
              <a:lstStyle/>
              <a:p>
                <a:pPr>
                  <a:defRPr sz="2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Лист1!$A$2:$A$13</c:f>
              <c:strCache>
                <c:ptCount val="12"/>
                <c:pt idx="0">
                  <c:v>Программа "Комплексные меры по пропаганде здорового образа жизни (профилактика наркомании, токсикомании) в городе Нижневартовске на  2016-2020 годы"</c:v>
                </c:pt>
                <c:pt idx="1">
                  <c:v>Программа "Энергосбережение и повышение энергетической эффективности в муниципальном образовании город Нижневартовск на 2011-2015 годы и на перспективу до 2020 года"</c:v>
                </c:pt>
                <c:pt idx="2">
                  <c:v>Программа "Развитие малого и среднего предпринимательства на территории города Нижневартовска на 2016-2020 годы</c:v>
                </c:pt>
                <c:pt idx="3">
                  <c:v>Программа "Укрепление пожарной безопасности в городе Нижневартовске на 2016 - 2020 годы"</c:v>
                </c:pt>
                <c:pt idx="4">
                  <c:v>Программа "Комплекс мероприятий по профилактике правонарушений в городе Нижневартовске на 2015-2020 годы"</c:v>
                </c:pt>
                <c:pt idx="5">
                  <c:v>Программа "Оздоровление экологической обстановки в городе Нижневартовске в 2016-2020 годах"</c:v>
                </c:pt>
                <c:pt idx="6">
                  <c:v>Программа "Профилактика терроризма и экстремизма в городе Нижневартовске на 2015-2020 годы"</c:v>
                </c:pt>
                <c:pt idx="7">
                  <c:v>Программа "Обеспечение градостроительной деятельности на территории  города Нижневартовска на 2016-2020 годы" </c:v>
                </c:pt>
                <c:pt idx="8">
                  <c:v>Программа "Развитие гражданского общества в городе Нижневартовске на 2016-2020 годы"</c:v>
                </c:pt>
                <c:pt idx="9">
                  <c:v>Программа "Электронный Нижневартовск на 2014-2016 годы"</c:v>
                </c:pt>
                <c:pt idx="10">
                  <c:v>Программа "Развитие муниципальной службы в городе Нижневартовске на 2016-2020 годы"</c:v>
                </c:pt>
                <c:pt idx="11">
                  <c:v>Программа "Управление муниципальными финансами в городе Нижневартовске"</c:v>
                </c:pt>
              </c:strCache>
            </c:strRef>
          </c:cat>
          <c:val>
            <c:numRef>
              <c:f>Лист1!$B$2:$B$13</c:f>
              <c:numCache>
                <c:formatCode>#,##0.00</c:formatCode>
                <c:ptCount val="12"/>
                <c:pt idx="0">
                  <c:v>2.39</c:v>
                </c:pt>
                <c:pt idx="1">
                  <c:v>13.76</c:v>
                </c:pt>
                <c:pt idx="2">
                  <c:v>8.6300000000000008</c:v>
                </c:pt>
                <c:pt idx="3">
                  <c:v>9.7899999999999991</c:v>
                </c:pt>
                <c:pt idx="4">
                  <c:v>9.0299999999999994</c:v>
                </c:pt>
                <c:pt idx="5">
                  <c:v>2.77</c:v>
                </c:pt>
                <c:pt idx="6">
                  <c:v>5</c:v>
                </c:pt>
                <c:pt idx="7">
                  <c:v>25.2</c:v>
                </c:pt>
                <c:pt idx="8">
                  <c:v>8.64</c:v>
                </c:pt>
                <c:pt idx="9">
                  <c:v>22.62</c:v>
                </c:pt>
                <c:pt idx="10">
                  <c:v>0.3</c:v>
                </c:pt>
                <c:pt idx="11">
                  <c:v>85.61</c:v>
                </c:pt>
              </c:numCache>
            </c:numRef>
          </c:val>
        </c:ser>
        <c:dLbls>
          <c:showLegendKey val="0"/>
          <c:showVal val="1"/>
          <c:showCatName val="0"/>
          <c:showSerName val="0"/>
          <c:showPercent val="0"/>
          <c:showBubbleSize val="0"/>
        </c:dLbls>
        <c:gapWidth val="23"/>
        <c:overlap val="-13"/>
        <c:axId val="155694592"/>
        <c:axId val="155674496"/>
      </c:barChart>
      <c:valAx>
        <c:axId val="155674496"/>
        <c:scaling>
          <c:orientation val="minMax"/>
        </c:scaling>
        <c:delete val="1"/>
        <c:axPos val="l"/>
        <c:numFmt formatCode="#,##0.00" sourceLinked="1"/>
        <c:majorTickMark val="none"/>
        <c:minorTickMark val="none"/>
        <c:tickLblPos val="nextTo"/>
        <c:crossAx val="155694592"/>
        <c:crosses val="autoZero"/>
        <c:crossBetween val="between"/>
      </c:valAx>
      <c:catAx>
        <c:axId val="155694592"/>
        <c:scaling>
          <c:orientation val="minMax"/>
        </c:scaling>
        <c:delete val="1"/>
        <c:axPos val="b"/>
        <c:numFmt formatCode="General" sourceLinked="1"/>
        <c:majorTickMark val="none"/>
        <c:minorTickMark val="none"/>
        <c:tickLblPos val="nextTo"/>
        <c:crossAx val="155674496"/>
        <c:crosses val="autoZero"/>
        <c:auto val="1"/>
        <c:lblAlgn val="ctr"/>
        <c:lblOffset val="100"/>
        <c:noMultiLvlLbl val="0"/>
      </c:catAx>
      <c:spPr>
        <a:noFill/>
        <a:ln w="25400">
          <a:noFill/>
        </a:ln>
      </c:spPr>
    </c:plotArea>
    <c:plotVisOnly val="1"/>
    <c:dispBlanksAs val="gap"/>
    <c:showDLblsOverMax val="0"/>
  </c:chart>
  <c:txPr>
    <a:bodyPr/>
    <a:lstStyle/>
    <a:p>
      <a:pPr>
        <a:defRPr sz="1800"/>
      </a:pPr>
      <a:endParaRPr lang="ru-RU"/>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86773052615303E-2"/>
          <c:y val="0.41510672892047656"/>
          <c:w val="0.97815813152429976"/>
          <c:h val="0.57191444986924067"/>
        </c:manualLayout>
      </c:layout>
      <c:barChart>
        <c:barDir val="col"/>
        <c:grouping val="clustered"/>
        <c:varyColors val="0"/>
        <c:ser>
          <c:idx val="0"/>
          <c:order val="0"/>
          <c:tx>
            <c:strRef>
              <c:f>Лист1!$B$1</c:f>
              <c:strCache>
                <c:ptCount val="1"/>
                <c:pt idx="0">
                  <c:v>Продажи</c:v>
                </c:pt>
              </c:strCache>
            </c:strRef>
          </c:tx>
          <c:spPr>
            <a:scene3d>
              <a:camera prst="orthographicFront"/>
              <a:lightRig rig="threePt" dir="t"/>
            </a:scene3d>
            <a:sp3d prstMaterial="plastic">
              <a:bevelT w="127000" h="127000"/>
              <a:bevelB w="127000" h="127000"/>
            </a:sp3d>
          </c:spPr>
          <c:invertIfNegative val="0"/>
          <c:dPt>
            <c:idx val="0"/>
            <c:invertIfNegative val="0"/>
            <c:bubble3D val="0"/>
            <c:spPr>
              <a:solidFill>
                <a:srgbClr val="00B0F0"/>
              </a:solidFill>
              <a:scene3d>
                <a:camera prst="orthographicFront"/>
                <a:lightRig rig="threePt" dir="t"/>
              </a:scene3d>
              <a:sp3d prstMaterial="plastic">
                <a:bevelT w="127000" h="127000"/>
                <a:bevelB w="127000" h="127000"/>
              </a:sp3d>
            </c:spPr>
          </c:dPt>
          <c:dPt>
            <c:idx val="1"/>
            <c:invertIfNegative val="0"/>
            <c:bubble3D val="0"/>
            <c:spPr>
              <a:solidFill>
                <a:srgbClr val="FFFF00"/>
              </a:solidFill>
              <a:scene3d>
                <a:camera prst="orthographicFront"/>
                <a:lightRig rig="threePt" dir="t"/>
              </a:scene3d>
              <a:sp3d prstMaterial="plastic">
                <a:bevelT w="127000" h="127000"/>
                <a:bevelB w="127000" h="127000"/>
              </a:sp3d>
            </c:spPr>
          </c:dPt>
          <c:dPt>
            <c:idx val="2"/>
            <c:invertIfNegative val="0"/>
            <c:bubble3D val="0"/>
            <c:spPr>
              <a:solidFill>
                <a:srgbClr val="FF3300"/>
              </a:solidFill>
              <a:scene3d>
                <a:camera prst="orthographicFront"/>
                <a:lightRig rig="threePt" dir="t"/>
              </a:scene3d>
              <a:sp3d prstMaterial="plastic">
                <a:bevelT w="127000" h="127000"/>
                <a:bevelB w="127000" h="127000"/>
              </a:sp3d>
            </c:spPr>
          </c:dPt>
          <c:dPt>
            <c:idx val="3"/>
            <c:invertIfNegative val="0"/>
            <c:bubble3D val="0"/>
            <c:spPr>
              <a:solidFill>
                <a:srgbClr val="FF66CC"/>
              </a:solidFill>
              <a:scene3d>
                <a:camera prst="orthographicFront"/>
                <a:lightRig rig="threePt" dir="t"/>
              </a:scene3d>
              <a:sp3d prstMaterial="plastic">
                <a:bevelT w="127000" h="127000"/>
                <a:bevelB w="127000" h="127000"/>
              </a:sp3d>
            </c:spPr>
          </c:dPt>
          <c:dPt>
            <c:idx val="4"/>
            <c:invertIfNegative val="0"/>
            <c:bubble3D val="0"/>
            <c:spPr>
              <a:solidFill>
                <a:srgbClr val="00B050"/>
              </a:solidFill>
              <a:scene3d>
                <a:camera prst="orthographicFront"/>
                <a:lightRig rig="threePt" dir="t"/>
              </a:scene3d>
              <a:sp3d prstMaterial="plastic">
                <a:bevelT w="127000" h="127000"/>
                <a:bevelB w="127000" h="127000"/>
              </a:sp3d>
            </c:spPr>
          </c:dPt>
          <c:dPt>
            <c:idx val="5"/>
            <c:invertIfNegative val="0"/>
            <c:bubble3D val="0"/>
            <c:spPr>
              <a:solidFill>
                <a:srgbClr val="0070C0"/>
              </a:solidFill>
              <a:scene3d>
                <a:camera prst="orthographicFront"/>
                <a:lightRig rig="threePt" dir="t"/>
              </a:scene3d>
              <a:sp3d prstMaterial="plastic">
                <a:bevelT w="127000" h="127000"/>
                <a:bevelB w="127000" h="127000"/>
              </a:sp3d>
            </c:spPr>
          </c:dPt>
          <c:dPt>
            <c:idx val="6"/>
            <c:invertIfNegative val="0"/>
            <c:bubble3D val="0"/>
            <c:spPr>
              <a:solidFill>
                <a:schemeClr val="accent2">
                  <a:lumMod val="75000"/>
                </a:schemeClr>
              </a:solidFill>
              <a:scene3d>
                <a:camera prst="orthographicFront"/>
                <a:lightRig rig="threePt" dir="t"/>
              </a:scene3d>
              <a:sp3d prstMaterial="plastic">
                <a:bevelT w="127000" h="127000"/>
                <a:bevelB w="127000" h="127000"/>
              </a:sp3d>
            </c:spPr>
          </c:dPt>
          <c:dPt>
            <c:idx val="7"/>
            <c:invertIfNegative val="0"/>
            <c:bubble3D val="0"/>
            <c:spPr>
              <a:solidFill>
                <a:schemeClr val="accent3">
                  <a:lumMod val="75000"/>
                </a:schemeClr>
              </a:solidFill>
              <a:scene3d>
                <a:camera prst="orthographicFront"/>
                <a:lightRig rig="threePt" dir="t"/>
              </a:scene3d>
              <a:sp3d prstMaterial="plastic">
                <a:bevelT w="127000" h="127000"/>
                <a:bevelB w="127000" h="127000"/>
              </a:sp3d>
            </c:spPr>
          </c:dPt>
          <c:dPt>
            <c:idx val="8"/>
            <c:invertIfNegative val="0"/>
            <c:bubble3D val="0"/>
            <c:spPr>
              <a:solidFill>
                <a:schemeClr val="accent4">
                  <a:lumMod val="75000"/>
                </a:schemeClr>
              </a:solidFill>
              <a:scene3d>
                <a:camera prst="orthographicFront"/>
                <a:lightRig rig="threePt" dir="t"/>
              </a:scene3d>
              <a:sp3d prstMaterial="plastic">
                <a:bevelT w="127000" h="127000"/>
                <a:bevelB w="127000" h="127000"/>
              </a:sp3d>
            </c:spPr>
          </c:dPt>
          <c:dPt>
            <c:idx val="9"/>
            <c:invertIfNegative val="0"/>
            <c:bubble3D val="0"/>
            <c:spPr>
              <a:solidFill>
                <a:schemeClr val="accent5">
                  <a:lumMod val="75000"/>
                </a:schemeClr>
              </a:solidFill>
              <a:scene3d>
                <a:camera prst="orthographicFront"/>
                <a:lightRig rig="threePt" dir="t"/>
              </a:scene3d>
              <a:sp3d prstMaterial="plastic">
                <a:bevelT w="127000" h="127000"/>
                <a:bevelB w="127000" h="127000"/>
              </a:sp3d>
            </c:spPr>
          </c:dPt>
          <c:dPt>
            <c:idx val="10"/>
            <c:invertIfNegative val="0"/>
            <c:bubble3D val="0"/>
            <c:spPr>
              <a:solidFill>
                <a:srgbClr val="92D050"/>
              </a:solidFill>
              <a:scene3d>
                <a:camera prst="orthographicFront"/>
                <a:lightRig rig="threePt" dir="t"/>
              </a:scene3d>
              <a:sp3d prstMaterial="plastic">
                <a:bevelT w="127000" h="127000"/>
                <a:bevelB w="127000" h="127000"/>
              </a:sp3d>
            </c:spPr>
          </c:dPt>
          <c:dPt>
            <c:idx val="11"/>
            <c:invertIfNegative val="0"/>
            <c:bubble3D val="0"/>
            <c:spPr>
              <a:solidFill>
                <a:schemeClr val="accent6">
                  <a:lumMod val="75000"/>
                </a:schemeClr>
              </a:solidFill>
              <a:scene3d>
                <a:camera prst="orthographicFront"/>
                <a:lightRig rig="threePt" dir="t"/>
              </a:scene3d>
              <a:sp3d prstMaterial="plastic">
                <a:bevelT w="127000" h="127000"/>
                <a:bevelB w="127000" h="127000"/>
              </a:sp3d>
            </c:spPr>
          </c:dPt>
          <c:dLbls>
            <c:dLbl>
              <c:idx val="0"/>
              <c:layout>
                <c:manualLayout>
                  <c:x val="-1.3636471010151118E-3"/>
                  <c:y val="3.4578727185187182E-2"/>
                </c:manualLayout>
              </c:layout>
              <c:showLegendKey val="0"/>
              <c:showVal val="1"/>
              <c:showCatName val="0"/>
              <c:showSerName val="0"/>
              <c:showPercent val="0"/>
              <c:showBubbleSize val="0"/>
            </c:dLbl>
            <c:dLbl>
              <c:idx val="7"/>
              <c:layout>
                <c:manualLayout>
                  <c:x val="1.3908775517400974E-3"/>
                  <c:y val="9.8558301581263188E-3"/>
                </c:manualLayout>
              </c:layout>
              <c:showLegendKey val="0"/>
              <c:showVal val="1"/>
              <c:showCatName val="0"/>
              <c:showSerName val="0"/>
              <c:showPercent val="0"/>
              <c:showBubbleSize val="0"/>
            </c:dLbl>
            <c:dLbl>
              <c:idx val="9"/>
              <c:layout>
                <c:manualLayout>
                  <c:x val="1.0199650885523314E-16"/>
                  <c:y val="7.8845089165773038E-3"/>
                </c:manualLayout>
              </c:layout>
              <c:showLegendKey val="0"/>
              <c:showVal val="1"/>
              <c:showCatName val="0"/>
              <c:showSerName val="0"/>
              <c:showPercent val="0"/>
              <c:showBubbleSize val="0"/>
            </c:dLbl>
            <c:dLbl>
              <c:idx val="11"/>
              <c:delete val="1"/>
            </c:dLbl>
            <c:txPr>
              <a:bodyPr/>
              <a:lstStyle/>
              <a:p>
                <a:pPr>
                  <a:defRPr sz="2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Лист1!$A$2:$A$6</c:f>
              <c:strCache>
                <c:ptCount val="5"/>
                <c:pt idx="0">
                  <c:v>Расходы на обеспечение деятельности Думы города</c:v>
                </c:pt>
                <c:pt idx="1">
                  <c:v>Расходы на освещение деятельности органов местного самоуправления в средствах массовой информации</c:v>
                </c:pt>
                <c:pt idx="2">
                  <c:v>Возмещение затрат в связи с опубликованием (обнародованием) муниципальных правовых актов и иной официальной информации муниципального образования</c:v>
                </c:pt>
                <c:pt idx="3">
                  <c:v>Прочие мероприятия органов местного самоуправления</c:v>
                </c:pt>
                <c:pt idx="4">
                  <c:v>Расходы на обеспечение проведения выборов в муниципальном образовании</c:v>
                </c:pt>
              </c:strCache>
            </c:strRef>
          </c:cat>
          <c:val>
            <c:numRef>
              <c:f>Лист1!$B$2:$B$6</c:f>
              <c:numCache>
                <c:formatCode>#,##0.00</c:formatCode>
                <c:ptCount val="5"/>
                <c:pt idx="0">
                  <c:v>73.209999999999994</c:v>
                </c:pt>
                <c:pt idx="1">
                  <c:v>14.4</c:v>
                </c:pt>
                <c:pt idx="2">
                  <c:v>4.2</c:v>
                </c:pt>
                <c:pt idx="3">
                  <c:v>1.61</c:v>
                </c:pt>
                <c:pt idx="4">
                  <c:v>28.52</c:v>
                </c:pt>
              </c:numCache>
            </c:numRef>
          </c:val>
        </c:ser>
        <c:dLbls>
          <c:showLegendKey val="0"/>
          <c:showVal val="1"/>
          <c:showCatName val="0"/>
          <c:showSerName val="0"/>
          <c:showPercent val="0"/>
          <c:showBubbleSize val="0"/>
        </c:dLbls>
        <c:gapWidth val="23"/>
        <c:overlap val="-13"/>
        <c:axId val="156047616"/>
        <c:axId val="155757184"/>
      </c:barChart>
      <c:valAx>
        <c:axId val="155757184"/>
        <c:scaling>
          <c:orientation val="minMax"/>
        </c:scaling>
        <c:delete val="1"/>
        <c:axPos val="l"/>
        <c:numFmt formatCode="#,##0.00" sourceLinked="1"/>
        <c:majorTickMark val="none"/>
        <c:minorTickMark val="none"/>
        <c:tickLblPos val="nextTo"/>
        <c:crossAx val="156047616"/>
        <c:crosses val="autoZero"/>
        <c:crossBetween val="between"/>
      </c:valAx>
      <c:catAx>
        <c:axId val="156047616"/>
        <c:scaling>
          <c:orientation val="minMax"/>
        </c:scaling>
        <c:delete val="1"/>
        <c:axPos val="b"/>
        <c:numFmt formatCode="General" sourceLinked="1"/>
        <c:majorTickMark val="none"/>
        <c:minorTickMark val="none"/>
        <c:tickLblPos val="nextTo"/>
        <c:crossAx val="155757184"/>
        <c:crosses val="autoZero"/>
        <c:auto val="1"/>
        <c:lblAlgn val="ctr"/>
        <c:lblOffset val="100"/>
        <c:noMultiLvlLbl val="0"/>
      </c:catAx>
      <c:spPr>
        <a:noFill/>
        <a:ln w="25400">
          <a:noFill/>
        </a:ln>
      </c:spPr>
    </c:plotArea>
    <c:plotVisOnly val="1"/>
    <c:dispBlanksAs val="gap"/>
    <c:showDLblsOverMax val="0"/>
  </c:chart>
  <c:txPr>
    <a:bodyPr/>
    <a:lstStyle/>
    <a:p>
      <a:pPr>
        <a:defRPr sz="1800"/>
      </a:pPr>
      <a:endParaRPr lang="ru-RU"/>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04975891734438E-2"/>
          <c:y val="0"/>
          <c:w val="0.95497611789077552"/>
          <c:h val="1"/>
        </c:manualLayout>
      </c:layout>
      <c:barChart>
        <c:barDir val="col"/>
        <c:grouping val="clustered"/>
        <c:varyColors val="0"/>
        <c:ser>
          <c:idx val="0"/>
          <c:order val="0"/>
          <c:tx>
            <c:strRef>
              <c:f>Лист1!$B$1</c:f>
              <c:strCache>
                <c:ptCount val="1"/>
                <c:pt idx="0">
                  <c:v>Продажи</c:v>
                </c:pt>
              </c:strCache>
            </c:strRef>
          </c:tx>
          <c:spPr>
            <a:solidFill>
              <a:srgbClr val="C00000"/>
            </a:solidFill>
            <a:scene3d>
              <a:camera prst="orthographicFront"/>
              <a:lightRig rig="threePt" dir="t"/>
            </a:scene3d>
            <a:sp3d prstMaterial="plastic">
              <a:bevelT w="127000" h="127000"/>
              <a:bevelB w="127000" h="127000"/>
            </a:sp3d>
          </c:spPr>
          <c:invertIfNegative val="0"/>
          <c:dPt>
            <c:idx val="0"/>
            <c:invertIfNegative val="0"/>
            <c:bubble3D val="0"/>
          </c:dPt>
          <c:dPt>
            <c:idx val="1"/>
            <c:invertIfNegative val="0"/>
            <c:bubble3D val="0"/>
            <c:spPr>
              <a:solidFill>
                <a:schemeClr val="accent4">
                  <a:lumMod val="75000"/>
                </a:schemeClr>
              </a:solidFill>
              <a:scene3d>
                <a:camera prst="orthographicFront"/>
                <a:lightRig rig="threePt" dir="t"/>
              </a:scene3d>
              <a:sp3d prstMaterial="plastic">
                <a:bevelT w="127000" h="127000"/>
                <a:bevelB w="127000" h="127000"/>
              </a:sp3d>
            </c:spPr>
          </c:dPt>
          <c:dPt>
            <c:idx val="2"/>
            <c:invertIfNegative val="0"/>
            <c:bubble3D val="0"/>
            <c:spPr>
              <a:solidFill>
                <a:srgbClr val="00B050"/>
              </a:solidFill>
              <a:scene3d>
                <a:camera prst="orthographicFront"/>
                <a:lightRig rig="threePt" dir="t"/>
              </a:scene3d>
              <a:sp3d prstMaterial="plastic">
                <a:bevelT w="127000" h="127000"/>
                <a:bevelB w="127000" h="127000"/>
              </a:sp3d>
            </c:spPr>
          </c:dPt>
          <c:dPt>
            <c:idx val="3"/>
            <c:invertIfNegative val="0"/>
            <c:bubble3D val="0"/>
            <c:spPr>
              <a:solidFill>
                <a:schemeClr val="accent5">
                  <a:lumMod val="75000"/>
                </a:schemeClr>
              </a:solidFill>
              <a:scene3d>
                <a:camera prst="orthographicFront"/>
                <a:lightRig rig="threePt" dir="t"/>
              </a:scene3d>
              <a:sp3d prstMaterial="plastic">
                <a:bevelT w="127000" h="127000"/>
                <a:bevelB w="127000" h="127000"/>
              </a:sp3d>
            </c:spPr>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Lbls>
            <c:dLbl>
              <c:idx val="7"/>
              <c:layout>
                <c:manualLayout>
                  <c:x val="1.3908775517400974E-3"/>
                  <c:y val="9.8558301581263188E-3"/>
                </c:manualLayout>
              </c:layout>
              <c:showLegendKey val="0"/>
              <c:showVal val="1"/>
              <c:showCatName val="0"/>
              <c:showSerName val="0"/>
              <c:showPercent val="0"/>
              <c:showBubbleSize val="0"/>
            </c:dLbl>
            <c:dLbl>
              <c:idx val="9"/>
              <c:layout>
                <c:manualLayout>
                  <c:x val="1.0199650885523314E-16"/>
                  <c:y val="7.8845089165773038E-3"/>
                </c:manualLayout>
              </c:layout>
              <c:showLegendKey val="0"/>
              <c:showVal val="1"/>
              <c:showCatName val="0"/>
              <c:showSerName val="0"/>
              <c:showPercent val="0"/>
              <c:showBubbleSize val="0"/>
            </c:dLbl>
            <c:dLbl>
              <c:idx val="11"/>
              <c:delete val="1"/>
            </c:dLbl>
            <c:txPr>
              <a:bodyPr/>
              <a:lstStyle/>
              <a:p>
                <a:pPr>
                  <a:defRPr sz="2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Лист1!$A$2:$A$7</c:f>
              <c:strCache>
                <c:ptCount val="6"/>
                <c:pt idx="0">
                  <c:v>Программа "Организация деятельности администрации города"</c:v>
                </c:pt>
                <c:pt idx="1">
                  <c:v>Программа "Материально-техническое обеспечение деятельности органов местного самоуправления города Нижневартовска"</c:v>
                </c:pt>
                <c:pt idx="2">
                  <c:v>Программа "Организация предоставления государственных и муниципальных услуг через Нижневартовский МФЦ"</c:v>
                </c:pt>
                <c:pt idx="3">
                  <c:v>Программа "Защита населения и территории города Нижневартовска от чрезвычайных ситуаций природного и техногенного характера, мероприятия по гражданской обороне и обеспечению безопасности людей на водных объектах"</c:v>
                </c:pt>
                <c:pt idx="4">
                  <c:v>Программа "Кадастровый центр"</c:v>
                </c:pt>
                <c:pt idx="5">
                  <c:v>Программа "Управление муниципальной собственностью и земельными ресурсами муниципального образования город Нижневартовск"</c:v>
                </c:pt>
              </c:strCache>
            </c:strRef>
          </c:cat>
          <c:val>
            <c:numRef>
              <c:f>Лист1!$B$2:$B$7</c:f>
              <c:numCache>
                <c:formatCode>#,##0.00</c:formatCode>
                <c:ptCount val="6"/>
                <c:pt idx="0">
                  <c:v>1075.52</c:v>
                </c:pt>
                <c:pt idx="1">
                  <c:v>234.9</c:v>
                </c:pt>
                <c:pt idx="2">
                  <c:v>162.32</c:v>
                </c:pt>
                <c:pt idx="3">
                  <c:v>144.24</c:v>
                </c:pt>
                <c:pt idx="4">
                  <c:v>23.72</c:v>
                </c:pt>
                <c:pt idx="5">
                  <c:v>52.28</c:v>
                </c:pt>
              </c:numCache>
            </c:numRef>
          </c:val>
        </c:ser>
        <c:dLbls>
          <c:showLegendKey val="0"/>
          <c:showVal val="1"/>
          <c:showCatName val="0"/>
          <c:showSerName val="0"/>
          <c:showPercent val="0"/>
          <c:showBubbleSize val="0"/>
        </c:dLbls>
        <c:gapWidth val="23"/>
        <c:overlap val="-13"/>
        <c:axId val="156120192"/>
        <c:axId val="156116096"/>
      </c:barChart>
      <c:valAx>
        <c:axId val="156116096"/>
        <c:scaling>
          <c:orientation val="minMax"/>
        </c:scaling>
        <c:delete val="1"/>
        <c:axPos val="l"/>
        <c:numFmt formatCode="#,##0.00" sourceLinked="1"/>
        <c:majorTickMark val="none"/>
        <c:minorTickMark val="none"/>
        <c:tickLblPos val="nextTo"/>
        <c:crossAx val="156120192"/>
        <c:crosses val="autoZero"/>
        <c:crossBetween val="between"/>
      </c:valAx>
      <c:catAx>
        <c:axId val="156120192"/>
        <c:scaling>
          <c:orientation val="minMax"/>
        </c:scaling>
        <c:delete val="1"/>
        <c:axPos val="b"/>
        <c:numFmt formatCode="General" sourceLinked="1"/>
        <c:majorTickMark val="none"/>
        <c:minorTickMark val="none"/>
        <c:tickLblPos val="nextTo"/>
        <c:crossAx val="156116096"/>
        <c:crosses val="autoZero"/>
        <c:auto val="1"/>
        <c:lblAlgn val="ctr"/>
        <c:lblOffset val="100"/>
        <c:noMultiLvlLbl val="0"/>
      </c:catAx>
      <c:spPr>
        <a:noFill/>
        <a:ln w="25400">
          <a:noFill/>
        </a:ln>
      </c:spPr>
    </c:plotArea>
    <c:plotVisOnly val="1"/>
    <c:dispBlanksAs val="gap"/>
    <c:showDLblsOverMax val="0"/>
  </c:chart>
  <c:txPr>
    <a:bodyPr/>
    <a:lstStyle/>
    <a:p>
      <a:pPr>
        <a:defRPr sz="1800"/>
      </a:pPr>
      <a:endParaRPr lang="ru-RU"/>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1.0917866067598082E-2"/>
          <c:y val="2.8512191415160218E-2"/>
          <c:w val="0.48634692915665279"/>
          <c:h val="0.74628891434508993"/>
        </c:manualLayout>
      </c:layout>
      <c:pieChart>
        <c:varyColors val="1"/>
        <c:ser>
          <c:idx val="0"/>
          <c:order val="0"/>
          <c:tx>
            <c:strRef>
              <c:f>Лист1!$B$1</c:f>
              <c:strCache>
                <c:ptCount val="1"/>
                <c:pt idx="0">
                  <c:v>Продажи</c:v>
                </c:pt>
              </c:strCache>
            </c:strRef>
          </c:tx>
          <c:explosion val="4"/>
          <c:dPt>
            <c:idx val="0"/>
            <c:bubble3D val="0"/>
            <c:explosion val="9"/>
            <c:spPr>
              <a:solidFill>
                <a:schemeClr val="accent3">
                  <a:lumMod val="60000"/>
                  <a:lumOff val="40000"/>
                </a:schemeClr>
              </a:solidFill>
            </c:spPr>
          </c:dPt>
          <c:dPt>
            <c:idx val="1"/>
            <c:bubble3D val="0"/>
            <c:spPr>
              <a:solidFill>
                <a:schemeClr val="accent4">
                  <a:lumMod val="60000"/>
                  <a:lumOff val="40000"/>
                </a:schemeClr>
              </a:solidFill>
            </c:spPr>
          </c:dPt>
          <c:dPt>
            <c:idx val="2"/>
            <c:bubble3D val="0"/>
            <c:spPr>
              <a:solidFill>
                <a:schemeClr val="accent2">
                  <a:lumMod val="60000"/>
                  <a:lumOff val="40000"/>
                </a:schemeClr>
              </a:solidFill>
            </c:spPr>
          </c:dPt>
          <c:cat>
            <c:strRef>
              <c:f>Лист1!$A$2:$A$4</c:f>
              <c:strCache>
                <c:ptCount val="3"/>
                <c:pt idx="0">
                  <c:v>Производственная сфера</c:v>
                </c:pt>
                <c:pt idx="1">
                  <c:v>Социальная сфера</c:v>
                </c:pt>
                <c:pt idx="2">
                  <c:v>Прочие расходы</c:v>
                </c:pt>
              </c:strCache>
            </c:strRef>
          </c:cat>
          <c:val>
            <c:numRef>
              <c:f>Лист1!$B$2:$B$4</c:f>
              <c:numCache>
                <c:formatCode>#,##0</c:formatCode>
                <c:ptCount val="3"/>
                <c:pt idx="0">
                  <c:v>2853</c:v>
                </c:pt>
                <c:pt idx="1">
                  <c:v>9360</c:v>
                </c:pt>
                <c:pt idx="2">
                  <c:v>1593.76</c:v>
                </c:pt>
              </c:numCache>
            </c:numRef>
          </c:val>
        </c:ser>
        <c:dLbls>
          <c:showLegendKey val="0"/>
          <c:showVal val="0"/>
          <c:showCatName val="0"/>
          <c:showSerName val="0"/>
          <c:showPercent val="0"/>
          <c:showBubbleSize val="0"/>
          <c:showLeaderLines val="0"/>
        </c:dLbls>
        <c:firstSliceAng val="61"/>
      </c:pieChart>
    </c:plotArea>
    <c:legend>
      <c:legendPos val="b"/>
      <c:layout>
        <c:manualLayout>
          <c:xMode val="edge"/>
          <c:yMode val="edge"/>
          <c:x val="1.9419072707918407E-3"/>
          <c:y val="0.83998411925821115"/>
          <c:w val="0.99667149916484787"/>
          <c:h val="0.14694473140322964"/>
        </c:manualLayout>
      </c:layout>
      <c:overlay val="0"/>
      <c:txPr>
        <a:bodyPr/>
        <a:lstStyle/>
        <a:p>
          <a:pPr>
            <a:defRPr sz="2200" b="1">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20"/>
      <c:rotY val="20"/>
      <c:rAngAx val="0"/>
      <c:perspective val="30"/>
    </c:view3D>
    <c:floor>
      <c:thickness val="0"/>
      <c:spPr>
        <a:ln>
          <a:noFill/>
        </a:ln>
      </c:spPr>
    </c:floor>
    <c:sideWall>
      <c:thickness val="0"/>
    </c:sideWall>
    <c:backWall>
      <c:thickness val="0"/>
    </c:backWall>
    <c:plotArea>
      <c:layout>
        <c:manualLayout>
          <c:layoutTarget val="inner"/>
          <c:xMode val="edge"/>
          <c:yMode val="edge"/>
          <c:x val="8.4895431200610987E-3"/>
          <c:y val="2.2866476700860758E-3"/>
          <c:w val="0.61122208274077328"/>
          <c:h val="0.98421738030569017"/>
        </c:manualLayout>
      </c:layout>
      <c:bar3DChart>
        <c:barDir val="col"/>
        <c:grouping val="stacked"/>
        <c:varyColors val="0"/>
        <c:ser>
          <c:idx val="0"/>
          <c:order val="0"/>
          <c:tx>
            <c:strRef>
              <c:f>Лист1!$B$1</c:f>
              <c:strCache>
                <c:ptCount val="1"/>
                <c:pt idx="0">
                  <c:v>Бюджетные инвестиции, направленные на жилищно-коммунальное хозяйство</c:v>
                </c:pt>
              </c:strCache>
            </c:strRef>
          </c:tx>
          <c:spPr>
            <a:solidFill>
              <a:schemeClr val="accent5">
                <a:lumMod val="50000"/>
              </a:schemeClr>
            </a:solidFill>
            <a:scene3d>
              <a:camera prst="orthographicFront"/>
              <a:lightRig rig="threePt" dir="t">
                <a:rot lat="0" lon="0" rev="1200000"/>
              </a:lightRig>
            </a:scene3d>
            <a:sp3d prstMaterial="plastic">
              <a:bevelT/>
              <a:bevelB/>
            </a:sp3d>
          </c:spPr>
          <c:invertIfNegative val="0"/>
          <c:dPt>
            <c:idx val="0"/>
            <c:invertIfNegative val="0"/>
            <c:bubble3D val="0"/>
            <c:spPr>
              <a:solidFill>
                <a:schemeClr val="tx2">
                  <a:lumMod val="40000"/>
                  <a:lumOff val="60000"/>
                </a:schemeClr>
              </a:solidFill>
              <a:scene3d>
                <a:camera prst="orthographicFront"/>
                <a:lightRig rig="threePt" dir="t">
                  <a:rot lat="0" lon="0" rev="1200000"/>
                </a:lightRig>
              </a:scene3d>
              <a:sp3d prstMaterial="plastic">
                <a:bevelT/>
                <a:bevelB/>
              </a:sp3d>
            </c:spPr>
          </c:dPt>
          <c:cat>
            <c:strRef>
              <c:f>Лист1!$A$2</c:f>
              <c:strCache>
                <c:ptCount val="1"/>
                <c:pt idx="0">
                  <c:v>Производственная
сфера </c:v>
                </c:pt>
              </c:strCache>
            </c:strRef>
          </c:cat>
          <c:val>
            <c:numRef>
              <c:f>Лист1!$B$2</c:f>
              <c:numCache>
                <c:formatCode>#,##0</c:formatCode>
                <c:ptCount val="1"/>
                <c:pt idx="0">
                  <c:v>382</c:v>
                </c:pt>
              </c:numCache>
            </c:numRef>
          </c:val>
        </c:ser>
        <c:ser>
          <c:idx val="1"/>
          <c:order val="1"/>
          <c:tx>
            <c:strRef>
              <c:f>Лист1!$C$1</c:f>
              <c:strCache>
                <c:ptCount val="1"/>
                <c:pt idx="0">
                  <c:v>Расходы, закрепленные за департаментом жилищно-коммунального хозяйства администрации города</c:v>
                </c:pt>
              </c:strCache>
            </c:strRef>
          </c:tx>
          <c:spPr>
            <a:solidFill>
              <a:srgbClr val="FF99FF"/>
            </a:solidFill>
            <a:scene3d>
              <a:camera prst="orthographicFront"/>
              <a:lightRig rig="threePt" dir="t">
                <a:rot lat="0" lon="0" rev="1200000"/>
              </a:lightRig>
            </a:scene3d>
            <a:sp3d prstMaterial="plastic">
              <a:bevelT/>
              <a:bevelB/>
            </a:sp3d>
          </c:spPr>
          <c:invertIfNegative val="0"/>
          <c:cat>
            <c:strRef>
              <c:f>Лист1!$A$2</c:f>
              <c:strCache>
                <c:ptCount val="1"/>
                <c:pt idx="0">
                  <c:v>Производственная
сфера </c:v>
                </c:pt>
              </c:strCache>
            </c:strRef>
          </c:cat>
          <c:val>
            <c:numRef>
              <c:f>Лист1!$C$2</c:f>
              <c:numCache>
                <c:formatCode>#,##0</c:formatCode>
                <c:ptCount val="1"/>
                <c:pt idx="0">
                  <c:v>1905</c:v>
                </c:pt>
              </c:numCache>
            </c:numRef>
          </c:val>
        </c:ser>
        <c:ser>
          <c:idx val="2"/>
          <c:order val="2"/>
          <c:tx>
            <c:strRef>
              <c:f>Лист1!$D$1</c:f>
              <c:strCache>
                <c:ptCount val="1"/>
                <c:pt idx="0">
                  <c:v>Расходы, закрепленные за департаментом муниципальной собственности и земельных ресурсов администрации города</c:v>
                </c:pt>
              </c:strCache>
            </c:strRef>
          </c:tx>
          <c:spPr>
            <a:solidFill>
              <a:srgbClr val="FFFF99"/>
            </a:solidFill>
            <a:scene3d>
              <a:camera prst="orthographicFront"/>
              <a:lightRig rig="threePt" dir="t">
                <a:rot lat="0" lon="0" rev="1200000"/>
              </a:lightRig>
            </a:scene3d>
            <a:sp3d prstMaterial="plastic">
              <a:bevelT/>
              <a:bevelB/>
            </a:sp3d>
          </c:spPr>
          <c:invertIfNegative val="0"/>
          <c:cat>
            <c:strRef>
              <c:f>Лист1!$A$2</c:f>
              <c:strCache>
                <c:ptCount val="1"/>
                <c:pt idx="0">
                  <c:v>Производственная
сфера </c:v>
                </c:pt>
              </c:strCache>
            </c:strRef>
          </c:cat>
          <c:val>
            <c:numRef>
              <c:f>Лист1!$D$2</c:f>
              <c:numCache>
                <c:formatCode>#,##0</c:formatCode>
                <c:ptCount val="1"/>
                <c:pt idx="0">
                  <c:v>178</c:v>
                </c:pt>
              </c:numCache>
            </c:numRef>
          </c:val>
        </c:ser>
        <c:dLbls>
          <c:showLegendKey val="0"/>
          <c:showVal val="0"/>
          <c:showCatName val="0"/>
          <c:showSerName val="0"/>
          <c:showPercent val="0"/>
          <c:showBubbleSize val="0"/>
        </c:dLbls>
        <c:gapWidth val="48"/>
        <c:shape val="cylinder"/>
        <c:axId val="156299264"/>
        <c:axId val="156300800"/>
        <c:axId val="0"/>
      </c:bar3DChart>
      <c:catAx>
        <c:axId val="156299264"/>
        <c:scaling>
          <c:orientation val="minMax"/>
        </c:scaling>
        <c:delete val="1"/>
        <c:axPos val="b"/>
        <c:majorTickMark val="out"/>
        <c:minorTickMark val="none"/>
        <c:tickLblPos val="none"/>
        <c:crossAx val="156300800"/>
        <c:crosses val="autoZero"/>
        <c:auto val="1"/>
        <c:lblAlgn val="ctr"/>
        <c:lblOffset val="100"/>
        <c:noMultiLvlLbl val="0"/>
      </c:catAx>
      <c:valAx>
        <c:axId val="156300800"/>
        <c:scaling>
          <c:orientation val="minMax"/>
        </c:scaling>
        <c:delete val="1"/>
        <c:axPos val="l"/>
        <c:numFmt formatCode="#,##0" sourceLinked="1"/>
        <c:majorTickMark val="out"/>
        <c:minorTickMark val="none"/>
        <c:tickLblPos val="none"/>
        <c:crossAx val="156299264"/>
        <c:crosses val="autoZero"/>
        <c:crossBetween val="between"/>
      </c:valAx>
    </c:plotArea>
    <c:legend>
      <c:legendPos val="r"/>
      <c:layout>
        <c:manualLayout>
          <c:xMode val="edge"/>
          <c:yMode val="edge"/>
          <c:x val="0.46528050296628753"/>
          <c:y val="0.16685798523217366"/>
          <c:w val="0.53344823094502392"/>
          <c:h val="0.69638604886033428"/>
        </c:manualLayout>
      </c:layout>
      <c:overlay val="0"/>
      <c:txPr>
        <a:bodyPr/>
        <a:lstStyle/>
        <a:p>
          <a:pPr>
            <a:defRPr sz="15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0"/>
      <c:depthPercent val="100"/>
      <c:rAngAx val="1"/>
    </c:view3D>
    <c:floor>
      <c:thickness val="0"/>
      <c:spPr>
        <a:noFill/>
        <a:ln>
          <a:noFill/>
        </a:ln>
        <a:scene3d>
          <a:camera prst="orthographicFront"/>
          <a:lightRig rig="threePt" dir="t"/>
        </a:scene3d>
        <a:sp3d prstMaterial="plastic">
          <a:bevelT/>
          <a:bevelB/>
        </a:sp3d>
      </c:spPr>
    </c:floor>
    <c:sideWall>
      <c:thickness val="0"/>
    </c:sideWall>
    <c:backWall>
      <c:thickness val="0"/>
    </c:backWall>
    <c:plotArea>
      <c:layout>
        <c:manualLayout>
          <c:layoutTarget val="inner"/>
          <c:xMode val="edge"/>
          <c:yMode val="edge"/>
          <c:x val="0.64175579615048117"/>
          <c:y val="4.8712347528491011E-2"/>
          <c:w val="0.35693285214348214"/>
          <c:h val="0.83979746819278511"/>
        </c:manualLayout>
      </c:layout>
      <c:bar3DChart>
        <c:barDir val="col"/>
        <c:grouping val="stacked"/>
        <c:varyColors val="0"/>
        <c:ser>
          <c:idx val="0"/>
          <c:order val="0"/>
          <c:tx>
            <c:strRef>
              <c:f>Лист1!$A$2</c:f>
              <c:strCache>
                <c:ptCount val="1"/>
                <c:pt idx="0">
                  <c:v>Налоговые доходы</c:v>
                </c:pt>
              </c:strCache>
            </c:strRef>
          </c:tx>
          <c:spPr>
            <a:solidFill>
              <a:srgbClr val="92D050"/>
            </a:solidFill>
            <a:scene3d>
              <a:camera prst="orthographicFront"/>
              <a:lightRig rig="threePt" dir="t"/>
            </a:scene3d>
            <a:sp3d>
              <a:bevelT w="101600" h="101600"/>
              <a:bevelB w="101600" h="101600"/>
            </a:sp3d>
          </c:spPr>
          <c:invertIfNegative val="0"/>
          <c:dLbls>
            <c:dLbl>
              <c:idx val="0"/>
              <c:layout>
                <c:manualLayout>
                  <c:x val="1.0002296587926611E-2"/>
                  <c:y val="-1.6897071605241756E-2"/>
                </c:manualLayout>
              </c:layout>
              <c:tx>
                <c:rich>
                  <a:bodyPr/>
                  <a:lstStyle/>
                  <a:p>
                    <a:r>
                      <a:rPr lang="ru-RU" sz="3200" baseline="0" dirty="0" smtClean="0"/>
                      <a:t>5</a:t>
                    </a:r>
                    <a:r>
                      <a:rPr lang="ru-RU" baseline="0" dirty="0" smtClean="0"/>
                      <a:t> 360</a:t>
                    </a:r>
                    <a:endParaRPr lang="en-US" dirty="0"/>
                  </a:p>
                </c:rich>
              </c:tx>
              <c:showLegendKey val="0"/>
              <c:showVal val="1"/>
              <c:showCatName val="0"/>
              <c:showSerName val="0"/>
              <c:showPercent val="0"/>
              <c:showBubbleSize val="0"/>
            </c:dLbl>
            <c:dLbl>
              <c:idx val="1"/>
              <c:layout>
                <c:manualLayout>
                  <c:x val="3.5939085739282596E-2"/>
                  <c:y val="-1.4869678412117449E-2"/>
                </c:manualLayout>
              </c:layout>
              <c:showLegendKey val="0"/>
              <c:showVal val="1"/>
              <c:showCatName val="0"/>
              <c:showSerName val="0"/>
              <c:showPercent val="0"/>
              <c:showBubbleSize val="0"/>
            </c:dLbl>
            <c:dLbl>
              <c:idx val="2"/>
              <c:layout>
                <c:manualLayout>
                  <c:x val="-2.2025411229788471E-2"/>
                  <c:y val="-3.3494129499543751E-2"/>
                </c:manualLayout>
              </c:layout>
              <c:showLegendKey val="0"/>
              <c:showVal val="1"/>
              <c:showCatName val="0"/>
              <c:showSerName val="0"/>
              <c:showPercent val="0"/>
              <c:showBubbleSize val="0"/>
            </c:dLbl>
            <c:dLbl>
              <c:idx val="3"/>
              <c:layout>
                <c:manualLayout>
                  <c:x val="-9.4394619556236476E-3"/>
                  <c:y val="-3.0917657999578949E-2"/>
                </c:manualLayout>
              </c:layout>
              <c:showLegendKey val="0"/>
              <c:showVal val="1"/>
              <c:showCatName val="0"/>
              <c:showSerName val="0"/>
              <c:showPercent val="0"/>
              <c:showBubbleSize val="0"/>
            </c:dLbl>
            <c:spPr>
              <a:noFill/>
              <a:scene3d>
                <a:camera prst="orthographicFront"/>
                <a:lightRig rig="threePt" dir="t"/>
              </a:scene3d>
              <a:sp3d prstMaterial="softEdge">
                <a:bevelT w="44450"/>
                <a:bevelB w="38100"/>
              </a:sp3d>
            </c:spPr>
            <c:txPr>
              <a:bodyPr/>
              <a:lstStyle/>
              <a:p>
                <a:pPr>
                  <a:defRPr sz="32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f>
              <c:strCache>
                <c:ptCount val="1"/>
                <c:pt idx="0">
                  <c:v>2016 год</c:v>
                </c:pt>
              </c:strCache>
            </c:strRef>
          </c:cat>
          <c:val>
            <c:numRef>
              <c:f>Лист1!$B$2</c:f>
              <c:numCache>
                <c:formatCode>#,##0</c:formatCode>
                <c:ptCount val="1"/>
                <c:pt idx="0">
                  <c:v>5360.1100000000006</c:v>
                </c:pt>
              </c:numCache>
            </c:numRef>
          </c:val>
        </c:ser>
        <c:ser>
          <c:idx val="1"/>
          <c:order val="1"/>
          <c:tx>
            <c:strRef>
              <c:f>Лист1!$A$3</c:f>
              <c:strCache>
                <c:ptCount val="1"/>
                <c:pt idx="0">
                  <c:v>Неналоговые доходы</c:v>
                </c:pt>
              </c:strCache>
            </c:strRef>
          </c:tx>
          <c:spPr>
            <a:solidFill>
              <a:srgbClr val="FFFF00"/>
            </a:solidFill>
            <a:scene3d>
              <a:camera prst="orthographicFront"/>
              <a:lightRig rig="threePt" dir="t"/>
            </a:scene3d>
            <a:sp3d>
              <a:bevelT w="101600" h="101600"/>
              <a:bevelB w="101600" h="101600"/>
            </a:sp3d>
          </c:spPr>
          <c:invertIfNegative val="0"/>
          <c:dLbls>
            <c:dLbl>
              <c:idx val="0"/>
              <c:layout>
                <c:manualLayout>
                  <c:x val="1.0467458670167707E-2"/>
                  <c:y val="-1.0136327466859919E-2"/>
                </c:manualLayout>
              </c:layout>
              <c:tx>
                <c:rich>
                  <a:bodyPr/>
                  <a:lstStyle/>
                  <a:p>
                    <a:r>
                      <a:rPr lang="en-US" sz="3200" dirty="0"/>
                      <a:t>1 </a:t>
                    </a:r>
                    <a:r>
                      <a:rPr lang="en-US" sz="3200" dirty="0" smtClean="0"/>
                      <a:t>141</a:t>
                    </a:r>
                    <a:endParaRPr lang="en-US" sz="3200" dirty="0"/>
                  </a:p>
                </c:rich>
              </c:tx>
              <c:showLegendKey val="0"/>
              <c:showVal val="1"/>
              <c:showCatName val="0"/>
              <c:showSerName val="0"/>
              <c:showPercent val="0"/>
              <c:showBubbleSize val="0"/>
            </c:dLbl>
            <c:dLbl>
              <c:idx val="1"/>
              <c:layout>
                <c:manualLayout>
                  <c:x val="3.5939195100612449E-2"/>
                  <c:y val="-9.3773120638754228E-3"/>
                </c:manualLayout>
              </c:layout>
              <c:showLegendKey val="0"/>
              <c:showVal val="1"/>
              <c:showCatName val="0"/>
              <c:showSerName val="0"/>
              <c:showPercent val="0"/>
              <c:showBubbleSize val="0"/>
            </c:dLbl>
            <c:dLbl>
              <c:idx val="2"/>
              <c:layout>
                <c:manualLayout>
                  <c:x val="-3.1464873185412155E-2"/>
                  <c:y val="0"/>
                </c:manualLayout>
              </c:layout>
              <c:showLegendKey val="0"/>
              <c:showVal val="1"/>
              <c:showCatName val="0"/>
              <c:showSerName val="0"/>
              <c:showPercent val="0"/>
              <c:showBubbleSize val="0"/>
            </c:dLbl>
            <c:dLbl>
              <c:idx val="3"/>
              <c:layout>
                <c:manualLayout>
                  <c:x val="-2.8318385866870882E-2"/>
                  <c:y val="2.5764714999649031E-3"/>
                </c:manualLayout>
              </c:layout>
              <c:showLegendKey val="0"/>
              <c:showVal val="1"/>
              <c:showCatName val="0"/>
              <c:showSerName val="0"/>
              <c:showPercent val="0"/>
              <c:showBubbleSize val="0"/>
            </c:dLbl>
            <c:spPr>
              <a:noFill/>
              <a:scene3d>
                <a:camera prst="orthographicFront"/>
                <a:lightRig rig="threePt" dir="t"/>
              </a:scene3d>
              <a:sp3d>
                <a:bevelT w="25400"/>
                <a:bevelB w="25400"/>
              </a:sp3d>
            </c:spPr>
            <c:txPr>
              <a:bodyPr/>
              <a:lstStyle/>
              <a:p>
                <a:pPr>
                  <a:defRPr sz="32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f>
              <c:strCache>
                <c:ptCount val="1"/>
                <c:pt idx="0">
                  <c:v>2016 год</c:v>
                </c:pt>
              </c:strCache>
            </c:strRef>
          </c:cat>
          <c:val>
            <c:numRef>
              <c:f>Лист1!$B$3</c:f>
              <c:numCache>
                <c:formatCode>#,##0</c:formatCode>
                <c:ptCount val="1"/>
                <c:pt idx="0">
                  <c:v>1140.95</c:v>
                </c:pt>
              </c:numCache>
            </c:numRef>
          </c:val>
        </c:ser>
        <c:ser>
          <c:idx val="2"/>
          <c:order val="2"/>
          <c:tx>
            <c:strRef>
              <c:f>Лист1!$A$4</c:f>
              <c:strCache>
                <c:ptCount val="1"/>
                <c:pt idx="0">
                  <c:v>Безвозмездные поступления</c:v>
                </c:pt>
              </c:strCache>
            </c:strRef>
          </c:tx>
          <c:spPr>
            <a:scene3d>
              <a:camera prst="orthographicFront"/>
              <a:lightRig rig="threePt" dir="t"/>
            </a:scene3d>
            <a:sp3d>
              <a:bevelT w="101600" h="101600"/>
              <a:bevelB w="101600" h="101600"/>
            </a:sp3d>
          </c:spPr>
          <c:invertIfNegative val="0"/>
          <c:dPt>
            <c:idx val="1"/>
            <c:invertIfNegative val="0"/>
            <c:bubble3D val="0"/>
            <c:spPr>
              <a:solidFill>
                <a:schemeClr val="accent3">
                  <a:lumMod val="75000"/>
                </a:schemeClr>
              </a:solidFill>
              <a:scene3d>
                <a:camera prst="orthographicFront"/>
                <a:lightRig rig="threePt" dir="t"/>
              </a:scene3d>
              <a:sp3d>
                <a:bevelT w="101600" h="101600"/>
                <a:bevelB w="101600" h="101600"/>
              </a:sp3d>
            </c:spPr>
          </c:dPt>
          <c:dLbls>
            <c:dLbl>
              <c:idx val="0"/>
              <c:layout>
                <c:manualLayout>
                  <c:x val="1.8474409448818899E-3"/>
                  <c:y val="2.0272335684339356E-3"/>
                </c:manualLayout>
              </c:layout>
              <c:tx>
                <c:rich>
                  <a:bodyPr/>
                  <a:lstStyle/>
                  <a:p>
                    <a:r>
                      <a:rPr lang="ru-RU" sz="3200" dirty="0" smtClean="0"/>
                      <a:t>7</a:t>
                    </a:r>
                    <a:r>
                      <a:rPr lang="ru-RU" dirty="0" smtClean="0"/>
                      <a:t> 407</a:t>
                    </a:r>
                    <a:endParaRPr lang="en-US" dirty="0"/>
                  </a:p>
                </c:rich>
              </c:tx>
              <c:showLegendKey val="0"/>
              <c:showVal val="1"/>
              <c:showCatName val="0"/>
              <c:showSerName val="0"/>
              <c:showPercent val="0"/>
              <c:showBubbleSize val="0"/>
            </c:dLbl>
            <c:dLbl>
              <c:idx val="1"/>
              <c:layout>
                <c:manualLayout>
                  <c:x val="2.7777777777777738E-2"/>
                  <c:y val="0"/>
                </c:manualLayout>
              </c:layout>
              <c:showLegendKey val="0"/>
              <c:showVal val="1"/>
              <c:showCatName val="0"/>
              <c:showSerName val="0"/>
              <c:showPercent val="0"/>
              <c:showBubbleSize val="0"/>
            </c:dLbl>
            <c:spPr>
              <a:noFill/>
            </c:spPr>
            <c:txPr>
              <a:bodyPr/>
              <a:lstStyle/>
              <a:p>
                <a:pPr>
                  <a:defRPr sz="32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f>
              <c:strCache>
                <c:ptCount val="1"/>
                <c:pt idx="0">
                  <c:v>2016 год</c:v>
                </c:pt>
              </c:strCache>
            </c:strRef>
          </c:cat>
          <c:val>
            <c:numRef>
              <c:f>Лист1!$B$4</c:f>
              <c:numCache>
                <c:formatCode>#,##0</c:formatCode>
                <c:ptCount val="1"/>
                <c:pt idx="0">
                  <c:v>7407.07</c:v>
                </c:pt>
              </c:numCache>
            </c:numRef>
          </c:val>
        </c:ser>
        <c:dLbls>
          <c:showLegendKey val="0"/>
          <c:showVal val="0"/>
          <c:showCatName val="0"/>
          <c:showSerName val="0"/>
          <c:showPercent val="0"/>
          <c:showBubbleSize val="0"/>
        </c:dLbls>
        <c:gapWidth val="26"/>
        <c:gapDepth val="104"/>
        <c:shape val="cylinder"/>
        <c:axId val="105253888"/>
        <c:axId val="105276160"/>
        <c:axId val="0"/>
      </c:bar3DChart>
      <c:catAx>
        <c:axId val="105253888"/>
        <c:scaling>
          <c:orientation val="minMax"/>
        </c:scaling>
        <c:delete val="1"/>
        <c:axPos val="b"/>
        <c:numFmt formatCode="General" sourceLinked="1"/>
        <c:majorTickMark val="out"/>
        <c:minorTickMark val="none"/>
        <c:tickLblPos val="none"/>
        <c:crossAx val="105276160"/>
        <c:crosses val="autoZero"/>
        <c:auto val="1"/>
        <c:lblAlgn val="ctr"/>
        <c:lblOffset val="100"/>
        <c:noMultiLvlLbl val="0"/>
      </c:catAx>
      <c:valAx>
        <c:axId val="105276160"/>
        <c:scaling>
          <c:orientation val="minMax"/>
        </c:scaling>
        <c:delete val="1"/>
        <c:axPos val="l"/>
        <c:numFmt formatCode="#,##0" sourceLinked="1"/>
        <c:majorTickMark val="out"/>
        <c:minorTickMark val="none"/>
        <c:tickLblPos val="none"/>
        <c:crossAx val="105253888"/>
        <c:crosses val="autoZero"/>
        <c:crossBetween val="between"/>
      </c:valAx>
      <c:spPr>
        <a:noFill/>
        <a:ln w="25802">
          <a:noFill/>
        </a:ln>
      </c:spPr>
    </c:plotArea>
    <c:legend>
      <c:legendPos val="b"/>
      <c:layout>
        <c:manualLayout>
          <c:xMode val="edge"/>
          <c:yMode val="edge"/>
          <c:x val="0"/>
          <c:y val="0.93457430888494974"/>
          <c:w val="0.99870494313210845"/>
          <c:h val="5.5289523272880794E-2"/>
        </c:manualLayout>
      </c:layout>
      <c:overlay val="0"/>
      <c:txPr>
        <a:bodyPr/>
        <a:lstStyle/>
        <a:p>
          <a:pPr>
            <a:defRPr sz="2000" b="1">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829"/>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10"/>
      <c:rAngAx val="1"/>
    </c:view3D>
    <c:floor>
      <c:thickness val="0"/>
      <c:spPr>
        <a:noFill/>
        <a:ln w="9525">
          <a:noFill/>
        </a:ln>
        <a:effectLst/>
      </c:spPr>
    </c:floor>
    <c:sideWall>
      <c:thickness val="0"/>
    </c:sideWall>
    <c:backWall>
      <c:thickness val="0"/>
    </c:backWall>
    <c:plotArea>
      <c:layout>
        <c:manualLayout>
          <c:layoutTarget val="inner"/>
          <c:xMode val="edge"/>
          <c:yMode val="edge"/>
          <c:x val="8.6644696317974265E-2"/>
          <c:y val="0.12497226814379057"/>
          <c:w val="0.90922936576212066"/>
          <c:h val="0.87502773185620941"/>
        </c:manualLayout>
      </c:layout>
      <c:bar3DChart>
        <c:barDir val="col"/>
        <c:grouping val="percentStacked"/>
        <c:varyColors val="0"/>
        <c:ser>
          <c:idx val="0"/>
          <c:order val="0"/>
          <c:spPr>
            <a:solidFill>
              <a:srgbClr val="FFFF00"/>
            </a:solidFill>
          </c:spPr>
          <c:invertIfNegative val="0"/>
          <c:dPt>
            <c:idx val="0"/>
            <c:invertIfNegative val="0"/>
            <c:bubble3D val="0"/>
            <c:spPr>
              <a:solidFill>
                <a:srgbClr val="E6AF00"/>
              </a:solidFill>
              <a:scene3d>
                <a:camera prst="orthographicFront"/>
                <a:lightRig rig="threePt" dir="t"/>
              </a:scene3d>
              <a:sp3d>
                <a:bevelT w="50800" h="101600"/>
                <a:bevelB w="69850" h="171450"/>
              </a:sp3d>
            </c:spPr>
          </c:dPt>
          <c:val>
            <c:numRef>
              <c:f>Лист1!$B$6</c:f>
              <c:numCache>
                <c:formatCode>General</c:formatCode>
                <c:ptCount val="1"/>
                <c:pt idx="0">
                  <c:v>4181</c:v>
                </c:pt>
              </c:numCache>
            </c:numRef>
          </c:val>
        </c:ser>
        <c:ser>
          <c:idx val="1"/>
          <c:order val="1"/>
          <c:spPr>
            <a:solidFill>
              <a:srgbClr val="FF0000"/>
            </a:solidFill>
            <a:scene3d>
              <a:camera prst="orthographicFront"/>
              <a:lightRig rig="threePt" dir="t"/>
            </a:scene3d>
            <a:sp3d>
              <a:bevelT w="38100" h="139700"/>
              <a:bevelB w="69850" h="133350"/>
            </a:sp3d>
          </c:spPr>
          <c:invertIfNegative val="0"/>
          <c:val>
            <c:numRef>
              <c:f>Лист1!$B$7</c:f>
              <c:numCache>
                <c:formatCode>General</c:formatCode>
                <c:ptCount val="1"/>
                <c:pt idx="0">
                  <c:v>798</c:v>
                </c:pt>
              </c:numCache>
            </c:numRef>
          </c:val>
        </c:ser>
        <c:ser>
          <c:idx val="2"/>
          <c:order val="2"/>
          <c:spPr>
            <a:solidFill>
              <a:srgbClr val="00B050"/>
            </a:solidFill>
            <a:scene3d>
              <a:camera prst="orthographicFront"/>
              <a:lightRig rig="threePt" dir="t"/>
            </a:scene3d>
            <a:sp3d>
              <a:bevelT w="31750" h="152400"/>
              <a:bevelB w="50800" h="120650"/>
            </a:sp3d>
          </c:spPr>
          <c:invertIfNegative val="0"/>
          <c:dPt>
            <c:idx val="0"/>
            <c:invertIfNegative val="0"/>
            <c:bubble3D val="0"/>
            <c:spPr>
              <a:solidFill>
                <a:schemeClr val="tx2">
                  <a:lumMod val="60000"/>
                  <a:lumOff val="40000"/>
                </a:schemeClr>
              </a:solidFill>
              <a:scene3d>
                <a:camera prst="orthographicFront"/>
                <a:lightRig rig="threePt" dir="t"/>
              </a:scene3d>
              <a:sp3d>
                <a:bevelT w="31750" h="152400"/>
                <a:bevelB w="50800" h="120650"/>
              </a:sp3d>
            </c:spPr>
          </c:dPt>
          <c:val>
            <c:numRef>
              <c:f>Лист1!$B$8</c:f>
              <c:numCache>
                <c:formatCode>General</c:formatCode>
                <c:ptCount val="1"/>
                <c:pt idx="0">
                  <c:v>563</c:v>
                </c:pt>
              </c:numCache>
            </c:numRef>
          </c:val>
        </c:ser>
        <c:ser>
          <c:idx val="3"/>
          <c:order val="3"/>
          <c:spPr>
            <a:solidFill>
              <a:schemeClr val="accent6">
                <a:lumMod val="75000"/>
              </a:schemeClr>
            </a:solidFill>
            <a:scene3d>
              <a:camera prst="orthographicFront"/>
              <a:lightRig rig="threePt" dir="t"/>
            </a:scene3d>
            <a:sp3d>
              <a:bevelT w="25400" h="114300"/>
              <a:bevelB w="44450" h="146050"/>
            </a:sp3d>
          </c:spPr>
          <c:invertIfNegative val="0"/>
          <c:val>
            <c:numRef>
              <c:f>Лист1!$B$9</c:f>
              <c:numCache>
                <c:formatCode>General</c:formatCode>
                <c:ptCount val="1"/>
                <c:pt idx="0">
                  <c:v>38</c:v>
                </c:pt>
              </c:numCache>
            </c:numRef>
          </c:val>
        </c:ser>
        <c:dLbls>
          <c:showLegendKey val="0"/>
          <c:showVal val="0"/>
          <c:showCatName val="0"/>
          <c:showSerName val="0"/>
          <c:showPercent val="0"/>
          <c:showBubbleSize val="0"/>
        </c:dLbls>
        <c:gapWidth val="150"/>
        <c:shape val="box"/>
        <c:axId val="105342080"/>
        <c:axId val="105343616"/>
        <c:axId val="0"/>
      </c:bar3DChart>
      <c:catAx>
        <c:axId val="105342080"/>
        <c:scaling>
          <c:orientation val="minMax"/>
        </c:scaling>
        <c:delete val="1"/>
        <c:axPos val="b"/>
        <c:majorTickMark val="out"/>
        <c:minorTickMark val="none"/>
        <c:tickLblPos val="none"/>
        <c:crossAx val="105343616"/>
        <c:crosses val="autoZero"/>
        <c:auto val="1"/>
        <c:lblAlgn val="ctr"/>
        <c:lblOffset val="100"/>
        <c:noMultiLvlLbl val="0"/>
      </c:catAx>
      <c:valAx>
        <c:axId val="105343616"/>
        <c:scaling>
          <c:orientation val="minMax"/>
        </c:scaling>
        <c:delete val="1"/>
        <c:axPos val="l"/>
        <c:numFmt formatCode="0%" sourceLinked="1"/>
        <c:majorTickMark val="out"/>
        <c:minorTickMark val="none"/>
        <c:tickLblPos val="none"/>
        <c:crossAx val="10534208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depthPercent val="100"/>
      <c:rAngAx val="1"/>
    </c:view3D>
    <c:floor>
      <c:thickness val="0"/>
      <c:spPr>
        <a:ln>
          <a:noFill/>
        </a:ln>
        <a:scene3d>
          <a:camera prst="orthographicFront"/>
          <a:lightRig rig="threePt" dir="t"/>
        </a:scene3d>
        <a:sp3d/>
      </c:spPr>
    </c:floor>
    <c:sideWall>
      <c:thickness val="0"/>
    </c:sideWall>
    <c:backWall>
      <c:thickness val="0"/>
    </c:backWall>
    <c:plotArea>
      <c:layout>
        <c:manualLayout>
          <c:layoutTarget val="inner"/>
          <c:xMode val="edge"/>
          <c:yMode val="edge"/>
          <c:x val="0.56180079483152989"/>
          <c:y val="0"/>
          <c:w val="0.43819920516847011"/>
          <c:h val="0.97156765014098856"/>
        </c:manualLayout>
      </c:layout>
      <c:bar3DChart>
        <c:barDir val="col"/>
        <c:grouping val="stacked"/>
        <c:varyColors val="0"/>
        <c:ser>
          <c:idx val="0"/>
          <c:order val="0"/>
          <c:tx>
            <c:strRef>
              <c:f>Лист1!$A$2</c:f>
              <c:strCache>
                <c:ptCount val="1"/>
                <c:pt idx="0">
                  <c:v>Налоговые доходы</c:v>
                </c:pt>
              </c:strCache>
            </c:strRef>
          </c:tx>
          <c:spPr>
            <a:solidFill>
              <a:srgbClr val="92D050"/>
            </a:solidFill>
            <a:scene3d>
              <a:camera prst="orthographicFront"/>
              <a:lightRig rig="threePt" dir="t"/>
            </a:scene3d>
            <a:sp3d>
              <a:bevelT w="101600" h="101600"/>
              <a:bevelB w="101600" h="101600"/>
            </a:sp3d>
          </c:spPr>
          <c:invertIfNegative val="0"/>
          <c:dLbls>
            <c:dLbl>
              <c:idx val="0"/>
              <c:layout>
                <c:manualLayout>
                  <c:x val="3.1456023645040236E-2"/>
                  <c:y val="-1.0815051650559205E-2"/>
                </c:manualLayout>
              </c:layout>
              <c:tx>
                <c:rich>
                  <a:bodyPr/>
                  <a:lstStyle/>
                  <a:p>
                    <a:r>
                      <a:rPr lang="ru-RU" sz="3200" dirty="0" smtClean="0"/>
                      <a:t>5</a:t>
                    </a:r>
                    <a:r>
                      <a:rPr lang="ru-RU" dirty="0" smtClean="0"/>
                      <a:t> 360</a:t>
                    </a:r>
                    <a:endParaRPr lang="en-US" dirty="0"/>
                  </a:p>
                </c:rich>
              </c:tx>
              <c:showLegendKey val="0"/>
              <c:showVal val="1"/>
              <c:showCatName val="0"/>
              <c:showSerName val="0"/>
              <c:showPercent val="0"/>
              <c:showBubbleSize val="0"/>
            </c:dLbl>
            <c:dLbl>
              <c:idx val="1"/>
              <c:layout>
                <c:manualLayout>
                  <c:x val="3.5939085739282596E-2"/>
                  <c:y val="-1.4869678412117457E-2"/>
                </c:manualLayout>
              </c:layout>
              <c:showLegendKey val="0"/>
              <c:showVal val="1"/>
              <c:showCatName val="0"/>
              <c:showSerName val="0"/>
              <c:showPercent val="0"/>
              <c:showBubbleSize val="0"/>
            </c:dLbl>
            <c:dLbl>
              <c:idx val="2"/>
              <c:layout>
                <c:manualLayout>
                  <c:x val="-2.2025411229788471E-2"/>
                  <c:y val="-3.3494129499543751E-2"/>
                </c:manualLayout>
              </c:layout>
              <c:showLegendKey val="0"/>
              <c:showVal val="1"/>
              <c:showCatName val="0"/>
              <c:showSerName val="0"/>
              <c:showPercent val="0"/>
              <c:showBubbleSize val="0"/>
            </c:dLbl>
            <c:dLbl>
              <c:idx val="3"/>
              <c:layout>
                <c:manualLayout>
                  <c:x val="-9.4394619556236545E-3"/>
                  <c:y val="-3.0917657999578945E-2"/>
                </c:manualLayout>
              </c:layout>
              <c:showLegendKey val="0"/>
              <c:showVal val="1"/>
              <c:showCatName val="0"/>
              <c:showSerName val="0"/>
              <c:showPercent val="0"/>
              <c:showBubbleSize val="0"/>
            </c:dLbl>
            <c:spPr>
              <a:noFill/>
              <a:scene3d>
                <a:camera prst="orthographicFront"/>
                <a:lightRig rig="threePt" dir="t"/>
              </a:scene3d>
              <a:sp3d prstMaterial="softEdge">
                <a:bevelT w="44450"/>
                <a:bevelB w="38100"/>
              </a:sp3d>
            </c:spPr>
            <c:txPr>
              <a:bodyPr/>
              <a:lstStyle/>
              <a:p>
                <a:pPr>
                  <a:defRPr sz="32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f>
              <c:strCache>
                <c:ptCount val="1"/>
                <c:pt idx="0">
                  <c:v>2016 год</c:v>
                </c:pt>
              </c:strCache>
            </c:strRef>
          </c:cat>
          <c:val>
            <c:numRef>
              <c:f>Лист1!$B$2</c:f>
              <c:numCache>
                <c:formatCode>#,##0</c:formatCode>
                <c:ptCount val="1"/>
                <c:pt idx="0">
                  <c:v>5457</c:v>
                </c:pt>
              </c:numCache>
            </c:numRef>
          </c:val>
        </c:ser>
        <c:ser>
          <c:idx val="1"/>
          <c:order val="1"/>
          <c:tx>
            <c:strRef>
              <c:f>Лист1!$A$3</c:f>
              <c:strCache>
                <c:ptCount val="1"/>
                <c:pt idx="0">
                  <c:v>Неналоговые доходы</c:v>
                </c:pt>
              </c:strCache>
            </c:strRef>
          </c:tx>
          <c:spPr>
            <a:solidFill>
              <a:srgbClr val="FFFF00"/>
            </a:solidFill>
            <a:scene3d>
              <a:camera prst="orthographicFront"/>
              <a:lightRig rig="threePt" dir="t"/>
            </a:scene3d>
            <a:sp3d>
              <a:bevelT w="101600" h="101600"/>
              <a:bevelB w="101600" h="101600"/>
            </a:sp3d>
          </c:spPr>
          <c:invertIfNegative val="0"/>
          <c:dLbls>
            <c:dLbl>
              <c:idx val="0"/>
              <c:layout>
                <c:manualLayout>
                  <c:x val="2.1042650918635185E-2"/>
                  <c:y val="-4.0546267615582283E-3"/>
                </c:manualLayout>
              </c:layout>
              <c:tx>
                <c:rich>
                  <a:bodyPr/>
                  <a:lstStyle/>
                  <a:p>
                    <a:r>
                      <a:rPr lang="en-US" sz="3200" dirty="0"/>
                      <a:t>1</a:t>
                    </a:r>
                    <a:r>
                      <a:rPr lang="en-US" dirty="0"/>
                      <a:t> </a:t>
                    </a:r>
                    <a:r>
                      <a:rPr lang="ru-RU" dirty="0" smtClean="0"/>
                      <a:t>141</a:t>
                    </a:r>
                    <a:endParaRPr lang="en-US" dirty="0"/>
                  </a:p>
                </c:rich>
              </c:tx>
              <c:showLegendKey val="0"/>
              <c:showVal val="1"/>
              <c:showCatName val="0"/>
              <c:showSerName val="0"/>
              <c:showPercent val="0"/>
              <c:showBubbleSize val="0"/>
            </c:dLbl>
            <c:dLbl>
              <c:idx val="1"/>
              <c:layout>
                <c:manualLayout>
                  <c:x val="3.5939195100612442E-2"/>
                  <c:y val="-9.3773120638754211E-3"/>
                </c:manualLayout>
              </c:layout>
              <c:showLegendKey val="0"/>
              <c:showVal val="1"/>
              <c:showCatName val="0"/>
              <c:showSerName val="0"/>
              <c:showPercent val="0"/>
              <c:showBubbleSize val="0"/>
            </c:dLbl>
            <c:dLbl>
              <c:idx val="2"/>
              <c:layout>
                <c:manualLayout>
                  <c:x val="-3.1464873185412169E-2"/>
                  <c:y val="0"/>
                </c:manualLayout>
              </c:layout>
              <c:showLegendKey val="0"/>
              <c:showVal val="1"/>
              <c:showCatName val="0"/>
              <c:showSerName val="0"/>
              <c:showPercent val="0"/>
              <c:showBubbleSize val="0"/>
            </c:dLbl>
            <c:dLbl>
              <c:idx val="3"/>
              <c:layout>
                <c:manualLayout>
                  <c:x val="-2.8318385866870879E-2"/>
                  <c:y val="2.5764714999649031E-3"/>
                </c:manualLayout>
              </c:layout>
              <c:showLegendKey val="0"/>
              <c:showVal val="1"/>
              <c:showCatName val="0"/>
              <c:showSerName val="0"/>
              <c:showPercent val="0"/>
              <c:showBubbleSize val="0"/>
            </c:dLbl>
            <c:spPr>
              <a:noFill/>
              <a:scene3d>
                <a:camera prst="orthographicFront"/>
                <a:lightRig rig="threePt" dir="t"/>
              </a:scene3d>
              <a:sp3d>
                <a:bevelT w="25400"/>
                <a:bevelB w="25400"/>
              </a:sp3d>
            </c:spPr>
            <c:txPr>
              <a:bodyPr/>
              <a:lstStyle/>
              <a:p>
                <a:pPr>
                  <a:defRPr sz="32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f>
              <c:strCache>
                <c:ptCount val="1"/>
                <c:pt idx="0">
                  <c:v>2016 год</c:v>
                </c:pt>
              </c:strCache>
            </c:strRef>
          </c:cat>
          <c:val>
            <c:numRef>
              <c:f>Лист1!$B$3</c:f>
              <c:numCache>
                <c:formatCode>#,##0</c:formatCode>
                <c:ptCount val="1"/>
                <c:pt idx="0">
                  <c:v>1453</c:v>
                </c:pt>
              </c:numCache>
            </c:numRef>
          </c:val>
        </c:ser>
        <c:ser>
          <c:idx val="2"/>
          <c:order val="2"/>
          <c:tx>
            <c:strRef>
              <c:f>Лист1!$A$4</c:f>
              <c:strCache>
                <c:ptCount val="1"/>
                <c:pt idx="0">
                  <c:v>Безвозмездные поступления</c:v>
                </c:pt>
              </c:strCache>
            </c:strRef>
          </c:tx>
          <c:spPr>
            <a:scene3d>
              <a:camera prst="orthographicFront"/>
              <a:lightRig rig="threePt" dir="t"/>
            </a:scene3d>
            <a:sp3d>
              <a:bevelT w="101600" h="101600"/>
              <a:bevelB w="101600" h="101600"/>
            </a:sp3d>
          </c:spPr>
          <c:invertIfNegative val="0"/>
          <c:dPt>
            <c:idx val="1"/>
            <c:invertIfNegative val="0"/>
            <c:bubble3D val="0"/>
            <c:spPr>
              <a:solidFill>
                <a:schemeClr val="accent3">
                  <a:lumMod val="75000"/>
                </a:schemeClr>
              </a:solidFill>
              <a:scene3d>
                <a:camera prst="orthographicFront"/>
                <a:lightRig rig="threePt" dir="t"/>
              </a:scene3d>
              <a:sp3d>
                <a:bevelT w="101600" h="101600"/>
                <a:bevelB w="101600" h="101600"/>
              </a:sp3d>
            </c:spPr>
          </c:dPt>
          <c:dLbls>
            <c:dLbl>
              <c:idx val="0"/>
              <c:layout>
                <c:manualLayout>
                  <c:x val="3.6492180136481048E-2"/>
                  <c:y val="-2.0273931931243266E-3"/>
                </c:manualLayout>
              </c:layout>
              <c:tx>
                <c:rich>
                  <a:bodyPr/>
                  <a:lstStyle/>
                  <a:p>
                    <a:r>
                      <a:rPr lang="ru-RU" sz="3200" dirty="0" smtClean="0"/>
                      <a:t>7</a:t>
                    </a:r>
                    <a:r>
                      <a:rPr lang="en-US" dirty="0" smtClean="0"/>
                      <a:t> </a:t>
                    </a:r>
                    <a:r>
                      <a:rPr lang="ru-RU" dirty="0" smtClean="0"/>
                      <a:t>407</a:t>
                    </a:r>
                    <a:endParaRPr lang="en-US" dirty="0"/>
                  </a:p>
                </c:rich>
              </c:tx>
              <c:showLegendKey val="0"/>
              <c:showVal val="1"/>
              <c:showCatName val="0"/>
              <c:showSerName val="0"/>
              <c:showPercent val="0"/>
              <c:showBubbleSize val="0"/>
            </c:dLbl>
            <c:dLbl>
              <c:idx val="1"/>
              <c:layout>
                <c:manualLayout>
                  <c:x val="2.7777777777777762E-2"/>
                  <c:y val="0"/>
                </c:manualLayout>
              </c:layout>
              <c:showLegendKey val="0"/>
              <c:showVal val="1"/>
              <c:showCatName val="0"/>
              <c:showSerName val="0"/>
              <c:showPercent val="0"/>
              <c:showBubbleSize val="0"/>
            </c:dLbl>
            <c:spPr>
              <a:noFill/>
            </c:spPr>
            <c:txPr>
              <a:bodyPr/>
              <a:lstStyle/>
              <a:p>
                <a:pPr>
                  <a:defRPr sz="32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f>
              <c:strCache>
                <c:ptCount val="1"/>
                <c:pt idx="0">
                  <c:v>2016 год</c:v>
                </c:pt>
              </c:strCache>
            </c:strRef>
          </c:cat>
          <c:val>
            <c:numRef>
              <c:f>Лист1!$B$4</c:f>
              <c:numCache>
                <c:formatCode>#,##0</c:formatCode>
                <c:ptCount val="1"/>
                <c:pt idx="0">
                  <c:v>7082</c:v>
                </c:pt>
              </c:numCache>
            </c:numRef>
          </c:val>
        </c:ser>
        <c:dLbls>
          <c:showLegendKey val="0"/>
          <c:showVal val="0"/>
          <c:showCatName val="0"/>
          <c:showSerName val="0"/>
          <c:showPercent val="0"/>
          <c:showBubbleSize val="0"/>
        </c:dLbls>
        <c:gapWidth val="48"/>
        <c:gapDepth val="138"/>
        <c:shape val="cylinder"/>
        <c:axId val="150231680"/>
        <c:axId val="150245760"/>
        <c:axId val="0"/>
      </c:bar3DChart>
      <c:catAx>
        <c:axId val="150231680"/>
        <c:scaling>
          <c:orientation val="minMax"/>
        </c:scaling>
        <c:delete val="1"/>
        <c:axPos val="b"/>
        <c:numFmt formatCode="General" sourceLinked="1"/>
        <c:majorTickMark val="out"/>
        <c:minorTickMark val="none"/>
        <c:tickLblPos val="none"/>
        <c:crossAx val="150245760"/>
        <c:crosses val="autoZero"/>
        <c:auto val="1"/>
        <c:lblAlgn val="ctr"/>
        <c:lblOffset val="100"/>
        <c:noMultiLvlLbl val="0"/>
      </c:catAx>
      <c:valAx>
        <c:axId val="150245760"/>
        <c:scaling>
          <c:orientation val="minMax"/>
        </c:scaling>
        <c:delete val="1"/>
        <c:axPos val="l"/>
        <c:numFmt formatCode="#,##0" sourceLinked="1"/>
        <c:majorTickMark val="out"/>
        <c:minorTickMark val="none"/>
        <c:tickLblPos val="none"/>
        <c:crossAx val="150231680"/>
        <c:crosses val="autoZero"/>
        <c:crossBetween val="between"/>
      </c:valAx>
      <c:spPr>
        <a:noFill/>
        <a:ln w="25802">
          <a:noFill/>
        </a:ln>
      </c:spPr>
    </c:plotArea>
    <c:legend>
      <c:legendPos val="b"/>
      <c:layout>
        <c:manualLayout>
          <c:xMode val="edge"/>
          <c:yMode val="edge"/>
          <c:x val="4.9742022566210504E-3"/>
          <c:y val="0.93457430888494952"/>
          <c:w val="0.93812991968253012"/>
          <c:h val="5.5289523272880788E-2"/>
        </c:manualLayout>
      </c:layout>
      <c:overlay val="0"/>
      <c:txPr>
        <a:bodyPr/>
        <a:lstStyle/>
        <a:p>
          <a:pPr>
            <a:defRPr sz="2000" b="1">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829"/>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15"/>
      <c:rotY val="20"/>
      <c:rAngAx val="1"/>
    </c:view3D>
    <c:floor>
      <c:thickness val="0"/>
      <c:spPr>
        <a:noFill/>
        <a:ln>
          <a:noFill/>
        </a:ln>
      </c:spPr>
    </c:floor>
    <c:sideWall>
      <c:thickness val="0"/>
    </c:sideWall>
    <c:backWall>
      <c:thickness val="0"/>
    </c:backWall>
    <c:plotArea>
      <c:layout>
        <c:manualLayout>
          <c:layoutTarget val="inner"/>
          <c:xMode val="edge"/>
          <c:yMode val="edge"/>
          <c:x val="5.480420874645355E-4"/>
          <c:y val="4.7667446672591936E-2"/>
          <c:w val="0.99419170227698273"/>
          <c:h val="0.85919142664703918"/>
        </c:manualLayout>
      </c:layout>
      <c:bar3DChart>
        <c:barDir val="col"/>
        <c:grouping val="stacked"/>
        <c:varyColors val="0"/>
        <c:ser>
          <c:idx val="0"/>
          <c:order val="0"/>
          <c:tx>
            <c:strRef>
              <c:f>Лист1!$B$1</c:f>
              <c:strCache>
                <c:ptCount val="1"/>
                <c:pt idx="0">
                  <c:v>Столбец2</c:v>
                </c:pt>
              </c:strCache>
            </c:strRef>
          </c:tx>
          <c:spPr>
            <a:solidFill>
              <a:schemeClr val="accent4">
                <a:lumMod val="75000"/>
              </a:schemeClr>
            </a:solidFill>
            <a:scene3d>
              <a:camera prst="orthographicFront"/>
              <a:lightRig rig="threePt" dir="t"/>
            </a:scene3d>
            <a:sp3d prstMaterial="metal">
              <a:bevelT w="114300" h="114300"/>
              <a:bevelB w="114300" h="114300"/>
            </a:sp3d>
          </c:spPr>
          <c:invertIfNegative val="0"/>
          <c:cat>
            <c:strRef>
              <c:f>Лист1!$A$2:$A$3</c:f>
              <c:strCache>
                <c:ptCount val="2"/>
                <c:pt idx="0">
                  <c:v>2015 год (оценка)</c:v>
                </c:pt>
                <c:pt idx="1">
                  <c:v>2016 год</c:v>
                </c:pt>
              </c:strCache>
            </c:strRef>
          </c:cat>
          <c:val>
            <c:numRef>
              <c:f>Лист1!$B$2:$B$3</c:f>
              <c:numCache>
                <c:formatCode>General</c:formatCode>
                <c:ptCount val="2"/>
                <c:pt idx="0">
                  <c:v>1020</c:v>
                </c:pt>
                <c:pt idx="1">
                  <c:v>999</c:v>
                </c:pt>
              </c:numCache>
            </c:numRef>
          </c:val>
        </c:ser>
        <c:ser>
          <c:idx val="1"/>
          <c:order val="1"/>
          <c:tx>
            <c:strRef>
              <c:f>Лист1!$C$1</c:f>
              <c:strCache>
                <c:ptCount val="1"/>
                <c:pt idx="0">
                  <c:v>Столбец1</c:v>
                </c:pt>
              </c:strCache>
            </c:strRef>
          </c:tx>
          <c:spPr>
            <a:solidFill>
              <a:schemeClr val="accent4">
                <a:lumMod val="60000"/>
                <a:lumOff val="40000"/>
              </a:schemeClr>
            </a:solidFill>
            <a:scene3d>
              <a:camera prst="orthographicFront"/>
              <a:lightRig rig="threePt" dir="t"/>
            </a:scene3d>
            <a:sp3d prstMaterial="metal">
              <a:bevelT w="114300" h="114300"/>
              <a:bevelB w="114300" h="114300"/>
            </a:sp3d>
          </c:spPr>
          <c:invertIfNegative val="0"/>
          <c:cat>
            <c:strRef>
              <c:f>Лист1!$A$2:$A$3</c:f>
              <c:strCache>
                <c:ptCount val="2"/>
                <c:pt idx="0">
                  <c:v>2015 год (оценка)</c:v>
                </c:pt>
                <c:pt idx="1">
                  <c:v>2016 год</c:v>
                </c:pt>
              </c:strCache>
            </c:strRef>
          </c:cat>
          <c:val>
            <c:numRef>
              <c:f>Лист1!$C$2:$C$3</c:f>
              <c:numCache>
                <c:formatCode>General</c:formatCode>
                <c:ptCount val="2"/>
                <c:pt idx="0">
                  <c:v>219</c:v>
                </c:pt>
                <c:pt idx="1">
                  <c:v>142</c:v>
                </c:pt>
              </c:numCache>
            </c:numRef>
          </c:val>
        </c:ser>
        <c:dLbls>
          <c:showLegendKey val="0"/>
          <c:showVal val="0"/>
          <c:showCatName val="0"/>
          <c:showSerName val="0"/>
          <c:showPercent val="0"/>
          <c:showBubbleSize val="0"/>
        </c:dLbls>
        <c:gapWidth val="105"/>
        <c:shape val="box"/>
        <c:axId val="5371008"/>
        <c:axId val="5372544"/>
        <c:axId val="0"/>
      </c:bar3DChart>
      <c:catAx>
        <c:axId val="5371008"/>
        <c:scaling>
          <c:orientation val="minMax"/>
        </c:scaling>
        <c:delete val="0"/>
        <c:axPos val="b"/>
        <c:numFmt formatCode="General" sourceLinked="1"/>
        <c:majorTickMark val="out"/>
        <c:minorTickMark val="none"/>
        <c:tickLblPos val="nextTo"/>
        <c:txPr>
          <a:bodyPr/>
          <a:lstStyle/>
          <a:p>
            <a:pPr>
              <a:defRPr b="1">
                <a:latin typeface="Times New Roman" panose="02020603050405020304" pitchFamily="18" charset="0"/>
                <a:cs typeface="Times New Roman" panose="02020603050405020304" pitchFamily="18" charset="0"/>
              </a:defRPr>
            </a:pPr>
            <a:endParaRPr lang="ru-RU"/>
          </a:p>
        </c:txPr>
        <c:crossAx val="5372544"/>
        <c:crosses val="autoZero"/>
        <c:auto val="1"/>
        <c:lblAlgn val="ctr"/>
        <c:lblOffset val="100"/>
        <c:noMultiLvlLbl val="0"/>
      </c:catAx>
      <c:valAx>
        <c:axId val="5372544"/>
        <c:scaling>
          <c:orientation val="minMax"/>
        </c:scaling>
        <c:delete val="1"/>
        <c:axPos val="l"/>
        <c:numFmt formatCode="General" sourceLinked="1"/>
        <c:majorTickMark val="out"/>
        <c:minorTickMark val="none"/>
        <c:tickLblPos val="none"/>
        <c:crossAx val="537100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0"/>
      <c:depthPercent val="100"/>
      <c:rAngAx val="1"/>
    </c:view3D>
    <c:floor>
      <c:thickness val="0"/>
      <c:spPr>
        <a:noFill/>
        <a:ln>
          <a:noFill/>
        </a:ln>
        <a:scene3d>
          <a:camera prst="orthographicFront"/>
          <a:lightRig rig="threePt" dir="t"/>
        </a:scene3d>
        <a:sp3d prstMaterial="plastic">
          <a:bevelT/>
          <a:bevelB/>
        </a:sp3d>
      </c:spPr>
    </c:floor>
    <c:sideWall>
      <c:thickness val="0"/>
    </c:sideWall>
    <c:backWall>
      <c:thickness val="0"/>
    </c:backWall>
    <c:plotArea>
      <c:layout>
        <c:manualLayout>
          <c:layoutTarget val="inner"/>
          <c:xMode val="edge"/>
          <c:yMode val="edge"/>
          <c:x val="0.64175579615048184"/>
          <c:y val="4.8712347528491032E-2"/>
          <c:w val="0.35693285214348225"/>
          <c:h val="0.83979746819278533"/>
        </c:manualLayout>
      </c:layout>
      <c:bar3DChart>
        <c:barDir val="col"/>
        <c:grouping val="stacked"/>
        <c:varyColors val="0"/>
        <c:ser>
          <c:idx val="0"/>
          <c:order val="0"/>
          <c:tx>
            <c:strRef>
              <c:f>Лист1!$A$2</c:f>
              <c:strCache>
                <c:ptCount val="1"/>
                <c:pt idx="0">
                  <c:v>Налоговые доходы</c:v>
                </c:pt>
              </c:strCache>
            </c:strRef>
          </c:tx>
          <c:spPr>
            <a:solidFill>
              <a:srgbClr val="92D050"/>
            </a:solidFill>
            <a:scene3d>
              <a:camera prst="orthographicFront"/>
              <a:lightRig rig="threePt" dir="t"/>
            </a:scene3d>
            <a:sp3d>
              <a:bevelT w="101600" h="101600"/>
              <a:bevelB w="101600" h="101600"/>
            </a:sp3d>
          </c:spPr>
          <c:invertIfNegative val="0"/>
          <c:dLbls>
            <c:dLbl>
              <c:idx val="0"/>
              <c:layout>
                <c:manualLayout>
                  <c:x val="1.0002296587926606E-2"/>
                  <c:y val="-1.6897071605241763E-2"/>
                </c:manualLayout>
              </c:layout>
              <c:tx>
                <c:rich>
                  <a:bodyPr/>
                  <a:lstStyle/>
                  <a:p>
                    <a:r>
                      <a:rPr lang="ru-RU" sz="3200" baseline="0" dirty="0" smtClean="0"/>
                      <a:t>5</a:t>
                    </a:r>
                    <a:r>
                      <a:rPr lang="ru-RU" baseline="0" dirty="0" smtClean="0"/>
                      <a:t> 360</a:t>
                    </a:r>
                    <a:endParaRPr lang="en-US" dirty="0"/>
                  </a:p>
                </c:rich>
              </c:tx>
              <c:showLegendKey val="0"/>
              <c:showVal val="1"/>
              <c:showCatName val="0"/>
              <c:showSerName val="0"/>
              <c:showPercent val="0"/>
              <c:showBubbleSize val="0"/>
            </c:dLbl>
            <c:dLbl>
              <c:idx val="1"/>
              <c:layout>
                <c:manualLayout>
                  <c:x val="3.5939085739282596E-2"/>
                  <c:y val="-1.4869678412117457E-2"/>
                </c:manualLayout>
              </c:layout>
              <c:showLegendKey val="0"/>
              <c:showVal val="1"/>
              <c:showCatName val="0"/>
              <c:showSerName val="0"/>
              <c:showPercent val="0"/>
              <c:showBubbleSize val="0"/>
            </c:dLbl>
            <c:dLbl>
              <c:idx val="2"/>
              <c:layout>
                <c:manualLayout>
                  <c:x val="-2.2025411229788471E-2"/>
                  <c:y val="-3.3494129499543751E-2"/>
                </c:manualLayout>
              </c:layout>
              <c:showLegendKey val="0"/>
              <c:showVal val="1"/>
              <c:showCatName val="0"/>
              <c:showSerName val="0"/>
              <c:showPercent val="0"/>
              <c:showBubbleSize val="0"/>
            </c:dLbl>
            <c:dLbl>
              <c:idx val="3"/>
              <c:layout>
                <c:manualLayout>
                  <c:x val="-9.4394619556236545E-3"/>
                  <c:y val="-3.0917657999578952E-2"/>
                </c:manualLayout>
              </c:layout>
              <c:showLegendKey val="0"/>
              <c:showVal val="1"/>
              <c:showCatName val="0"/>
              <c:showSerName val="0"/>
              <c:showPercent val="0"/>
              <c:showBubbleSize val="0"/>
            </c:dLbl>
            <c:spPr>
              <a:noFill/>
              <a:scene3d>
                <a:camera prst="orthographicFront"/>
                <a:lightRig rig="threePt" dir="t"/>
              </a:scene3d>
              <a:sp3d prstMaterial="softEdge">
                <a:bevelT w="44450"/>
                <a:bevelB w="38100"/>
              </a:sp3d>
            </c:spPr>
            <c:txPr>
              <a:bodyPr/>
              <a:lstStyle/>
              <a:p>
                <a:pPr>
                  <a:defRPr sz="32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f>
              <c:strCache>
                <c:ptCount val="1"/>
                <c:pt idx="0">
                  <c:v>2016 год</c:v>
                </c:pt>
              </c:strCache>
            </c:strRef>
          </c:cat>
          <c:val>
            <c:numRef>
              <c:f>Лист1!$B$2</c:f>
              <c:numCache>
                <c:formatCode>#,##0</c:formatCode>
                <c:ptCount val="1"/>
                <c:pt idx="0">
                  <c:v>5360.1100000000024</c:v>
                </c:pt>
              </c:numCache>
            </c:numRef>
          </c:val>
        </c:ser>
        <c:ser>
          <c:idx val="1"/>
          <c:order val="1"/>
          <c:tx>
            <c:strRef>
              <c:f>Лист1!$A$3</c:f>
              <c:strCache>
                <c:ptCount val="1"/>
                <c:pt idx="0">
                  <c:v>Неналоговые доходы</c:v>
                </c:pt>
              </c:strCache>
            </c:strRef>
          </c:tx>
          <c:spPr>
            <a:solidFill>
              <a:srgbClr val="FFFF00"/>
            </a:solidFill>
            <a:scene3d>
              <a:camera prst="orthographicFront"/>
              <a:lightRig rig="threePt" dir="t"/>
            </a:scene3d>
            <a:sp3d>
              <a:bevelT w="101600" h="101600"/>
              <a:bevelB w="101600" h="101600"/>
            </a:sp3d>
          </c:spPr>
          <c:invertIfNegative val="0"/>
          <c:dLbls>
            <c:dLbl>
              <c:idx val="0"/>
              <c:layout>
                <c:manualLayout>
                  <c:x val="1.0467410323709537E-2"/>
                  <c:y val="-6.0818603299921227E-3"/>
                </c:manualLayout>
              </c:layout>
              <c:tx>
                <c:rich>
                  <a:bodyPr/>
                  <a:lstStyle/>
                  <a:p>
                    <a:r>
                      <a:rPr lang="en-US" sz="3200" dirty="0"/>
                      <a:t>1 </a:t>
                    </a:r>
                    <a:r>
                      <a:rPr lang="en-US" sz="3200" dirty="0" smtClean="0"/>
                      <a:t>141</a:t>
                    </a:r>
                    <a:endParaRPr lang="en-US" sz="3200" dirty="0"/>
                  </a:p>
                </c:rich>
              </c:tx>
              <c:showLegendKey val="0"/>
              <c:showVal val="1"/>
              <c:showCatName val="0"/>
              <c:showSerName val="0"/>
              <c:showPercent val="0"/>
              <c:showBubbleSize val="0"/>
            </c:dLbl>
            <c:dLbl>
              <c:idx val="1"/>
              <c:layout>
                <c:manualLayout>
                  <c:x val="3.5939195100612456E-2"/>
                  <c:y val="-9.3773120638754211E-3"/>
                </c:manualLayout>
              </c:layout>
              <c:showLegendKey val="0"/>
              <c:showVal val="1"/>
              <c:showCatName val="0"/>
              <c:showSerName val="0"/>
              <c:showPercent val="0"/>
              <c:showBubbleSize val="0"/>
            </c:dLbl>
            <c:dLbl>
              <c:idx val="2"/>
              <c:layout>
                <c:manualLayout>
                  <c:x val="-3.1464873185412169E-2"/>
                  <c:y val="0"/>
                </c:manualLayout>
              </c:layout>
              <c:showLegendKey val="0"/>
              <c:showVal val="1"/>
              <c:showCatName val="0"/>
              <c:showSerName val="0"/>
              <c:showPercent val="0"/>
              <c:showBubbleSize val="0"/>
            </c:dLbl>
            <c:dLbl>
              <c:idx val="3"/>
              <c:layout>
                <c:manualLayout>
                  <c:x val="-2.8318385866870879E-2"/>
                  <c:y val="2.5764714999649031E-3"/>
                </c:manualLayout>
              </c:layout>
              <c:showLegendKey val="0"/>
              <c:showVal val="1"/>
              <c:showCatName val="0"/>
              <c:showSerName val="0"/>
              <c:showPercent val="0"/>
              <c:showBubbleSize val="0"/>
            </c:dLbl>
            <c:spPr>
              <a:noFill/>
              <a:scene3d>
                <a:camera prst="orthographicFront"/>
                <a:lightRig rig="threePt" dir="t"/>
              </a:scene3d>
              <a:sp3d>
                <a:bevelT w="25400"/>
                <a:bevelB w="25400"/>
              </a:sp3d>
            </c:spPr>
            <c:txPr>
              <a:bodyPr/>
              <a:lstStyle/>
              <a:p>
                <a:pPr>
                  <a:defRPr sz="32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f>
              <c:strCache>
                <c:ptCount val="1"/>
                <c:pt idx="0">
                  <c:v>2016 год</c:v>
                </c:pt>
              </c:strCache>
            </c:strRef>
          </c:cat>
          <c:val>
            <c:numRef>
              <c:f>Лист1!$B$3</c:f>
              <c:numCache>
                <c:formatCode>#,##0</c:formatCode>
                <c:ptCount val="1"/>
                <c:pt idx="0">
                  <c:v>1140.95</c:v>
                </c:pt>
              </c:numCache>
            </c:numRef>
          </c:val>
        </c:ser>
        <c:ser>
          <c:idx val="2"/>
          <c:order val="2"/>
          <c:tx>
            <c:strRef>
              <c:f>Лист1!$A$4</c:f>
              <c:strCache>
                <c:ptCount val="1"/>
                <c:pt idx="0">
                  <c:v>Безвозмездные поступления</c:v>
                </c:pt>
              </c:strCache>
            </c:strRef>
          </c:tx>
          <c:spPr>
            <a:scene3d>
              <a:camera prst="orthographicFront"/>
              <a:lightRig rig="threePt" dir="t"/>
            </a:scene3d>
            <a:sp3d>
              <a:bevelT w="101600" h="101600"/>
              <a:bevelB w="101600" h="101600"/>
            </a:sp3d>
          </c:spPr>
          <c:invertIfNegative val="0"/>
          <c:dPt>
            <c:idx val="1"/>
            <c:invertIfNegative val="0"/>
            <c:bubble3D val="0"/>
            <c:spPr>
              <a:solidFill>
                <a:schemeClr val="accent3">
                  <a:lumMod val="75000"/>
                </a:schemeClr>
              </a:solidFill>
              <a:scene3d>
                <a:camera prst="orthographicFront"/>
                <a:lightRig rig="threePt" dir="t"/>
              </a:scene3d>
              <a:sp3d>
                <a:bevelT w="101600" h="101600"/>
                <a:bevelB w="101600" h="101600"/>
              </a:sp3d>
            </c:spPr>
          </c:dPt>
          <c:dLbls>
            <c:dLbl>
              <c:idx val="0"/>
              <c:layout>
                <c:manualLayout>
                  <c:x val="1.8474409448818909E-3"/>
                  <c:y val="2.0272335684339378E-3"/>
                </c:manualLayout>
              </c:layout>
              <c:tx>
                <c:rich>
                  <a:bodyPr/>
                  <a:lstStyle/>
                  <a:p>
                    <a:r>
                      <a:rPr lang="ru-RU" sz="3200" dirty="0" smtClean="0"/>
                      <a:t>7</a:t>
                    </a:r>
                    <a:r>
                      <a:rPr lang="ru-RU" dirty="0" smtClean="0"/>
                      <a:t> 407</a:t>
                    </a:r>
                    <a:endParaRPr lang="en-US" dirty="0"/>
                  </a:p>
                </c:rich>
              </c:tx>
              <c:showLegendKey val="0"/>
              <c:showVal val="1"/>
              <c:showCatName val="0"/>
              <c:showSerName val="0"/>
              <c:showPercent val="0"/>
              <c:showBubbleSize val="0"/>
            </c:dLbl>
            <c:dLbl>
              <c:idx val="1"/>
              <c:layout>
                <c:manualLayout>
                  <c:x val="2.7777777777777762E-2"/>
                  <c:y val="0"/>
                </c:manualLayout>
              </c:layout>
              <c:showLegendKey val="0"/>
              <c:showVal val="1"/>
              <c:showCatName val="0"/>
              <c:showSerName val="0"/>
              <c:showPercent val="0"/>
              <c:showBubbleSize val="0"/>
            </c:dLbl>
            <c:spPr>
              <a:noFill/>
            </c:spPr>
            <c:txPr>
              <a:bodyPr/>
              <a:lstStyle/>
              <a:p>
                <a:pPr>
                  <a:defRPr sz="32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f>
              <c:strCache>
                <c:ptCount val="1"/>
                <c:pt idx="0">
                  <c:v>2016 год</c:v>
                </c:pt>
              </c:strCache>
            </c:strRef>
          </c:cat>
          <c:val>
            <c:numRef>
              <c:f>Лист1!$B$4</c:f>
              <c:numCache>
                <c:formatCode>#,##0</c:formatCode>
                <c:ptCount val="1"/>
                <c:pt idx="0">
                  <c:v>7407.07</c:v>
                </c:pt>
              </c:numCache>
            </c:numRef>
          </c:val>
        </c:ser>
        <c:dLbls>
          <c:showLegendKey val="0"/>
          <c:showVal val="0"/>
          <c:showCatName val="0"/>
          <c:showSerName val="0"/>
          <c:showPercent val="0"/>
          <c:showBubbleSize val="0"/>
        </c:dLbls>
        <c:gapWidth val="48"/>
        <c:gapDepth val="138"/>
        <c:shape val="cylinder"/>
        <c:axId val="5433600"/>
        <c:axId val="5779456"/>
        <c:axId val="0"/>
      </c:bar3DChart>
      <c:catAx>
        <c:axId val="5433600"/>
        <c:scaling>
          <c:orientation val="minMax"/>
        </c:scaling>
        <c:delete val="1"/>
        <c:axPos val="b"/>
        <c:numFmt formatCode="General" sourceLinked="1"/>
        <c:majorTickMark val="out"/>
        <c:minorTickMark val="none"/>
        <c:tickLblPos val="none"/>
        <c:crossAx val="5779456"/>
        <c:crosses val="autoZero"/>
        <c:auto val="1"/>
        <c:lblAlgn val="ctr"/>
        <c:lblOffset val="100"/>
        <c:noMultiLvlLbl val="0"/>
      </c:catAx>
      <c:valAx>
        <c:axId val="5779456"/>
        <c:scaling>
          <c:orientation val="minMax"/>
        </c:scaling>
        <c:delete val="1"/>
        <c:axPos val="l"/>
        <c:numFmt formatCode="#,##0" sourceLinked="1"/>
        <c:majorTickMark val="out"/>
        <c:minorTickMark val="none"/>
        <c:tickLblPos val="none"/>
        <c:crossAx val="5433600"/>
        <c:crosses val="autoZero"/>
        <c:crossBetween val="between"/>
      </c:valAx>
      <c:spPr>
        <a:noFill/>
        <a:ln w="25802">
          <a:noFill/>
        </a:ln>
      </c:spPr>
    </c:plotArea>
    <c:legend>
      <c:legendPos val="b"/>
      <c:layout>
        <c:manualLayout>
          <c:xMode val="edge"/>
          <c:yMode val="edge"/>
          <c:x val="0"/>
          <c:y val="0.92443814104277988"/>
          <c:w val="0.99870494313210845"/>
          <c:h val="6.5425691115050338E-2"/>
        </c:manualLayout>
      </c:layout>
      <c:overlay val="0"/>
      <c:txPr>
        <a:bodyPr/>
        <a:lstStyle/>
        <a:p>
          <a:pPr>
            <a:defRPr sz="2000" b="1">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829"/>
      </a:pPr>
      <a:endParaRPr lang="ru-RU"/>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view3D>
      <c:rotX val="20"/>
      <c:rotY val="10"/>
      <c:rAngAx val="1"/>
    </c:view3D>
    <c:floor>
      <c:thickness val="0"/>
      <c:spPr>
        <a:noFill/>
        <a:ln>
          <a:noFill/>
        </a:ln>
        <a:effectLst>
          <a:outerShdw blurRad="76200" dist="12700" dir="8100000" sy="-23000" kx="800400" algn="br" rotWithShape="0">
            <a:prstClr val="black">
              <a:alpha val="20000"/>
            </a:prstClr>
          </a:outerShdw>
        </a:effectLst>
      </c:spPr>
    </c:floor>
    <c:sideWall>
      <c:thickness val="0"/>
    </c:sideWall>
    <c:backWall>
      <c:thickness val="0"/>
    </c:backWall>
    <c:plotArea>
      <c:layout>
        <c:manualLayout>
          <c:layoutTarget val="inner"/>
          <c:xMode val="edge"/>
          <c:yMode val="edge"/>
          <c:x val="0"/>
          <c:y val="1.9964309501374023E-3"/>
          <c:w val="0.65170725979941624"/>
          <c:h val="0.9859523919692883"/>
        </c:manualLayout>
      </c:layout>
      <c:bar3DChart>
        <c:barDir val="col"/>
        <c:grouping val="stacked"/>
        <c:varyColors val="0"/>
        <c:ser>
          <c:idx val="0"/>
          <c:order val="0"/>
          <c:tx>
            <c:strRef>
              <c:f>Лист1!$B$1</c:f>
              <c:strCache>
                <c:ptCount val="1"/>
                <c:pt idx="0">
                  <c:v>субсидии </c:v>
                </c:pt>
              </c:strCache>
            </c:strRef>
          </c:tx>
          <c:spPr>
            <a:solidFill>
              <a:schemeClr val="accent5">
                <a:lumMod val="60000"/>
                <a:lumOff val="40000"/>
              </a:schemeClr>
            </a:solidFill>
            <a:scene3d>
              <a:camera prst="orthographicFront"/>
              <a:lightRig rig="threePt" dir="t"/>
            </a:scene3d>
            <a:sp3d prstMaterial="plastic">
              <a:bevelT w="114300" h="114300"/>
              <a:bevelB w="114300" h="114300"/>
            </a:sp3d>
          </c:spPr>
          <c:invertIfNegative val="0"/>
          <c:cat>
            <c:strRef>
              <c:f>Лист1!$A$2</c:f>
              <c:strCache>
                <c:ptCount val="1"/>
                <c:pt idx="0">
                  <c:v>Категория 1</c:v>
                </c:pt>
              </c:strCache>
            </c:strRef>
          </c:cat>
          <c:val>
            <c:numRef>
              <c:f>Лист1!$B$2</c:f>
              <c:numCache>
                <c:formatCode>#,##0</c:formatCode>
                <c:ptCount val="1"/>
                <c:pt idx="0">
                  <c:v>1078</c:v>
                </c:pt>
              </c:numCache>
            </c:numRef>
          </c:val>
        </c:ser>
        <c:ser>
          <c:idx val="1"/>
          <c:order val="1"/>
          <c:tx>
            <c:strRef>
              <c:f>Лист1!$C$1</c:f>
              <c:strCache>
                <c:ptCount val="1"/>
                <c:pt idx="0">
                  <c:v>субвенции</c:v>
                </c:pt>
              </c:strCache>
            </c:strRef>
          </c:tx>
          <c:spPr>
            <a:solidFill>
              <a:schemeClr val="accent5">
                <a:lumMod val="20000"/>
                <a:lumOff val="80000"/>
              </a:schemeClr>
            </a:solidFill>
            <a:scene3d>
              <a:camera prst="orthographicFront"/>
              <a:lightRig rig="threePt" dir="t"/>
            </a:scene3d>
            <a:sp3d>
              <a:bevelT w="165100" prst="coolSlant"/>
            </a:sp3d>
          </c:spPr>
          <c:invertIfNegative val="0"/>
          <c:dPt>
            <c:idx val="0"/>
            <c:invertIfNegative val="0"/>
            <c:bubble3D val="0"/>
            <c:spPr>
              <a:solidFill>
                <a:schemeClr val="bg1">
                  <a:lumMod val="65000"/>
                </a:schemeClr>
              </a:solidFill>
              <a:scene3d>
                <a:camera prst="orthographicFront"/>
                <a:lightRig rig="threePt" dir="t"/>
              </a:scene3d>
              <a:sp3d prstMaterial="metal">
                <a:bevelT w="114300" h="114300"/>
                <a:bevelB w="114300" h="114300"/>
              </a:sp3d>
            </c:spPr>
          </c:dPt>
          <c:cat>
            <c:strRef>
              <c:f>Лист1!$A$2</c:f>
              <c:strCache>
                <c:ptCount val="1"/>
                <c:pt idx="0">
                  <c:v>Категория 1</c:v>
                </c:pt>
              </c:strCache>
            </c:strRef>
          </c:cat>
          <c:val>
            <c:numRef>
              <c:f>Лист1!$C$2</c:f>
              <c:numCache>
                <c:formatCode>#,##0</c:formatCode>
                <c:ptCount val="1"/>
                <c:pt idx="0">
                  <c:v>6328</c:v>
                </c:pt>
              </c:numCache>
            </c:numRef>
          </c:val>
        </c:ser>
        <c:ser>
          <c:idx val="2"/>
          <c:order val="2"/>
          <c:tx>
            <c:strRef>
              <c:f>Лист1!$D$1</c:f>
              <c:strCache>
                <c:ptCount val="1"/>
                <c:pt idx="0">
                  <c:v>иные безвозмездные</c:v>
                </c:pt>
              </c:strCache>
            </c:strRef>
          </c:tx>
          <c:spPr>
            <a:solidFill>
              <a:schemeClr val="tx2">
                <a:lumMod val="75000"/>
              </a:schemeClr>
            </a:solidFill>
            <a:scene3d>
              <a:camera prst="orthographicFront"/>
              <a:lightRig rig="threePt" dir="t"/>
            </a:scene3d>
            <a:sp3d prstMaterial="metal">
              <a:bevelT w="114300" h="114300"/>
              <a:bevelB w="114300" h="114300"/>
            </a:sp3d>
          </c:spPr>
          <c:invertIfNegative val="0"/>
          <c:cat>
            <c:strRef>
              <c:f>Лист1!$A$2</c:f>
              <c:strCache>
                <c:ptCount val="1"/>
                <c:pt idx="0">
                  <c:v>Категория 1</c:v>
                </c:pt>
              </c:strCache>
            </c:strRef>
          </c:cat>
          <c:val>
            <c:numRef>
              <c:f>Лист1!$D$2</c:f>
              <c:numCache>
                <c:formatCode>General</c:formatCode>
                <c:ptCount val="1"/>
                <c:pt idx="0">
                  <c:v>1</c:v>
                </c:pt>
              </c:numCache>
            </c:numRef>
          </c:val>
        </c:ser>
        <c:dLbls>
          <c:showLegendKey val="0"/>
          <c:showVal val="0"/>
          <c:showCatName val="0"/>
          <c:showSerName val="0"/>
          <c:showPercent val="0"/>
          <c:showBubbleSize val="0"/>
        </c:dLbls>
        <c:gapWidth val="46"/>
        <c:gapDepth val="139"/>
        <c:shape val="box"/>
        <c:axId val="5929216"/>
        <c:axId val="5939200"/>
        <c:axId val="0"/>
      </c:bar3DChart>
      <c:catAx>
        <c:axId val="5929216"/>
        <c:scaling>
          <c:orientation val="minMax"/>
        </c:scaling>
        <c:delete val="1"/>
        <c:axPos val="b"/>
        <c:majorTickMark val="out"/>
        <c:minorTickMark val="none"/>
        <c:tickLblPos val="none"/>
        <c:crossAx val="5939200"/>
        <c:crosses val="autoZero"/>
        <c:auto val="1"/>
        <c:lblAlgn val="ctr"/>
        <c:lblOffset val="100"/>
        <c:noMultiLvlLbl val="0"/>
      </c:catAx>
      <c:valAx>
        <c:axId val="5939200"/>
        <c:scaling>
          <c:orientation val="minMax"/>
        </c:scaling>
        <c:delete val="1"/>
        <c:axPos val="l"/>
        <c:numFmt formatCode="#,##0" sourceLinked="1"/>
        <c:majorTickMark val="out"/>
        <c:minorTickMark val="none"/>
        <c:tickLblPos val="none"/>
        <c:crossAx val="5929216"/>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E3F171-75F2-4BF9-A39F-9FE7AA96E294}" type="doc">
      <dgm:prSet loTypeId="urn:microsoft.com/office/officeart/2005/8/layout/cycle4#2" loCatId="matrix" qsTypeId="urn:microsoft.com/office/officeart/2005/8/quickstyle/simple1" qsCatId="simple" csTypeId="urn:microsoft.com/office/officeart/2005/8/colors/accent1_2" csCatId="accent1" phldr="1"/>
      <dgm:spPr/>
      <dgm:t>
        <a:bodyPr/>
        <a:lstStyle/>
        <a:p>
          <a:endParaRPr lang="ru-RU"/>
        </a:p>
      </dgm:t>
    </dgm:pt>
    <dgm:pt modelId="{B2FC5D2D-96F1-46EC-A68B-8F3C18C27004}">
      <dgm:prSet phldrT="[Текст]" custT="1"/>
      <dgm:spPr>
        <a:solidFill>
          <a:srgbClr val="99FF66"/>
        </a:solidFill>
        <a:ln w="88900">
          <a:solidFill>
            <a:schemeClr val="accent3">
              <a:lumMod val="75000"/>
            </a:schemeClr>
          </a:solidFill>
        </a:ln>
        <a:scene3d>
          <a:camera prst="orthographicFront"/>
          <a:lightRig rig="threePt" dir="t"/>
        </a:scene3d>
        <a:sp3d prstMaterial="metal">
          <a:bevelT/>
          <a:bevelB w="165100" h="165100"/>
        </a:sp3d>
      </dgm:spPr>
      <dgm:t>
        <a:bodyPr/>
        <a:lstStyle/>
        <a:p>
          <a:endParaRPr lang="ru-RU" sz="1400" dirty="0">
            <a:solidFill>
              <a:schemeClr val="tx1"/>
            </a:solidFill>
            <a:latin typeface="Times New Roman" pitchFamily="18" charset="0"/>
            <a:cs typeface="Times New Roman" pitchFamily="18" charset="0"/>
          </a:endParaRPr>
        </a:p>
      </dgm:t>
    </dgm:pt>
    <dgm:pt modelId="{AB8F2C09-F534-405D-BCC5-59194884D6CC}" type="parTrans" cxnId="{0E47C11A-E125-4404-83E9-C8921A69FD39}">
      <dgm:prSet/>
      <dgm:spPr/>
      <dgm:t>
        <a:bodyPr/>
        <a:lstStyle/>
        <a:p>
          <a:endParaRPr lang="ru-RU"/>
        </a:p>
      </dgm:t>
    </dgm:pt>
    <dgm:pt modelId="{B6A3659E-299C-4FB4-B861-8329121F3111}" type="sibTrans" cxnId="{0E47C11A-E125-4404-83E9-C8921A69FD39}">
      <dgm:prSet/>
      <dgm:spPr/>
      <dgm:t>
        <a:bodyPr/>
        <a:lstStyle/>
        <a:p>
          <a:endParaRPr lang="ru-RU"/>
        </a:p>
      </dgm:t>
    </dgm:pt>
    <dgm:pt modelId="{B0E0D5F1-5EBF-4DBB-8646-28976DAC5B6B}">
      <dgm:prSet phldrT="[Текст]" custT="1"/>
      <dgm:spPr>
        <a:solidFill>
          <a:schemeClr val="accent4">
            <a:lumMod val="60000"/>
            <a:lumOff val="40000"/>
          </a:schemeClr>
        </a:solidFill>
        <a:ln w="88900">
          <a:solidFill>
            <a:schemeClr val="accent4">
              <a:lumMod val="75000"/>
            </a:schemeClr>
          </a:solidFill>
        </a:ln>
        <a:scene3d>
          <a:camera prst="orthographicFront"/>
          <a:lightRig rig="threePt" dir="t"/>
        </a:scene3d>
        <a:sp3d prstMaterial="metal">
          <a:bevelT/>
          <a:bevelB w="165100" h="165100"/>
        </a:sp3d>
      </dgm:spPr>
      <dgm:t>
        <a:bodyPr/>
        <a:lstStyle/>
        <a:p>
          <a:endParaRPr lang="ru-RU" sz="1400" dirty="0">
            <a:solidFill>
              <a:schemeClr val="tx1"/>
            </a:solidFill>
            <a:latin typeface="Times New Roman" pitchFamily="18" charset="0"/>
            <a:cs typeface="Times New Roman" pitchFamily="18" charset="0"/>
          </a:endParaRPr>
        </a:p>
      </dgm:t>
    </dgm:pt>
    <dgm:pt modelId="{795E63B3-E3E8-4DAD-B516-43230F557360}" type="parTrans" cxnId="{19F470D1-A450-4568-ABB7-FCD995E7A86D}">
      <dgm:prSet/>
      <dgm:spPr/>
      <dgm:t>
        <a:bodyPr/>
        <a:lstStyle/>
        <a:p>
          <a:endParaRPr lang="ru-RU"/>
        </a:p>
      </dgm:t>
    </dgm:pt>
    <dgm:pt modelId="{F6DB68E8-4B3C-4E36-8D59-239A6EBEB5C1}" type="sibTrans" cxnId="{19F470D1-A450-4568-ABB7-FCD995E7A86D}">
      <dgm:prSet/>
      <dgm:spPr/>
      <dgm:t>
        <a:bodyPr/>
        <a:lstStyle/>
        <a:p>
          <a:endParaRPr lang="ru-RU"/>
        </a:p>
      </dgm:t>
    </dgm:pt>
    <dgm:pt modelId="{FFDD3B55-380A-464E-A2CB-0D5E716731A5}">
      <dgm:prSet phldrT="[Текст]" custT="1"/>
      <dgm:spPr>
        <a:solidFill>
          <a:schemeClr val="accent5">
            <a:lumMod val="60000"/>
            <a:lumOff val="40000"/>
          </a:schemeClr>
        </a:solidFill>
        <a:ln w="88900">
          <a:solidFill>
            <a:schemeClr val="accent5">
              <a:lumMod val="75000"/>
            </a:schemeClr>
          </a:solidFill>
        </a:ln>
        <a:scene3d>
          <a:camera prst="orthographicFront"/>
          <a:lightRig rig="threePt" dir="t"/>
        </a:scene3d>
        <a:sp3d prstMaterial="metal">
          <a:bevelT/>
          <a:bevelB w="165100" h="165100"/>
        </a:sp3d>
      </dgm:spPr>
      <dgm:t>
        <a:bodyPr/>
        <a:lstStyle/>
        <a:p>
          <a:r>
            <a:rPr lang="ru-RU" sz="1600" b="1" dirty="0" smtClean="0">
              <a:solidFill>
                <a:schemeClr val="tx1"/>
              </a:solidFill>
              <a:latin typeface="Times New Roman" pitchFamily="18" charset="0"/>
              <a:cs typeface="Times New Roman" pitchFamily="18" charset="0"/>
            </a:rPr>
            <a:t>   </a:t>
          </a:r>
          <a:endParaRPr lang="ru-RU" sz="1400" dirty="0">
            <a:solidFill>
              <a:schemeClr val="tx1"/>
            </a:solidFill>
            <a:latin typeface="Times New Roman" pitchFamily="18" charset="0"/>
            <a:cs typeface="Times New Roman" pitchFamily="18" charset="0"/>
          </a:endParaRPr>
        </a:p>
      </dgm:t>
    </dgm:pt>
    <dgm:pt modelId="{911DC497-1861-4545-A84D-DF7B3DABCDE7}" type="parTrans" cxnId="{BB5F3934-5B36-45A7-8599-067B6D776DFA}">
      <dgm:prSet/>
      <dgm:spPr/>
      <dgm:t>
        <a:bodyPr/>
        <a:lstStyle/>
        <a:p>
          <a:endParaRPr lang="ru-RU"/>
        </a:p>
      </dgm:t>
    </dgm:pt>
    <dgm:pt modelId="{6137732A-7786-429A-B0A8-525DC3E850A6}" type="sibTrans" cxnId="{BB5F3934-5B36-45A7-8599-067B6D776DFA}">
      <dgm:prSet/>
      <dgm:spPr/>
      <dgm:t>
        <a:bodyPr/>
        <a:lstStyle/>
        <a:p>
          <a:endParaRPr lang="ru-RU"/>
        </a:p>
      </dgm:t>
    </dgm:pt>
    <dgm:pt modelId="{A3D78133-E996-4305-9B9A-8F672BFE1C5C}">
      <dgm:prSet phldrT="[Текст]" custT="1"/>
      <dgm:spPr>
        <a:solidFill>
          <a:srgbClr val="FFCCFF"/>
        </a:solidFill>
        <a:ln w="88900">
          <a:solidFill>
            <a:srgbClr val="FF00FF"/>
          </a:solidFill>
        </a:ln>
        <a:scene3d>
          <a:camera prst="orthographicFront"/>
          <a:lightRig rig="threePt" dir="t"/>
        </a:scene3d>
        <a:sp3d prstMaterial="metal">
          <a:bevelT/>
          <a:bevelB w="165100" h="165100"/>
        </a:sp3d>
      </dgm:spPr>
      <dgm:t>
        <a:bodyPr/>
        <a:lstStyle/>
        <a:p>
          <a:pPr>
            <a:lnSpc>
              <a:spcPct val="90000"/>
            </a:lnSpc>
            <a:spcAft>
              <a:spcPct val="35000"/>
            </a:spcAft>
          </a:pPr>
          <a:endParaRPr lang="ru-RU" sz="1400" dirty="0">
            <a:solidFill>
              <a:schemeClr val="tx1"/>
            </a:solidFill>
            <a:latin typeface="Times New Roman" pitchFamily="18" charset="0"/>
            <a:cs typeface="Times New Roman" pitchFamily="18" charset="0"/>
          </a:endParaRPr>
        </a:p>
      </dgm:t>
    </dgm:pt>
    <dgm:pt modelId="{5E403415-F64A-40D8-AB85-B6F2505E4344}" type="parTrans" cxnId="{BDAE7DFE-DFB1-4A78-8EA2-8932FA7D27FB}">
      <dgm:prSet/>
      <dgm:spPr/>
      <dgm:t>
        <a:bodyPr/>
        <a:lstStyle/>
        <a:p>
          <a:endParaRPr lang="ru-RU"/>
        </a:p>
      </dgm:t>
    </dgm:pt>
    <dgm:pt modelId="{394E3081-377F-4F80-940D-D74CEA8E4945}" type="sibTrans" cxnId="{BDAE7DFE-DFB1-4A78-8EA2-8932FA7D27FB}">
      <dgm:prSet/>
      <dgm:spPr/>
      <dgm:t>
        <a:bodyPr/>
        <a:lstStyle/>
        <a:p>
          <a:endParaRPr lang="ru-RU"/>
        </a:p>
      </dgm:t>
    </dgm:pt>
    <dgm:pt modelId="{12FAD64A-23B0-46FD-BA02-A70A2BC78A8F}" type="pres">
      <dgm:prSet presAssocID="{73E3F171-75F2-4BF9-A39F-9FE7AA96E294}" presName="cycleMatrixDiagram" presStyleCnt="0">
        <dgm:presLayoutVars>
          <dgm:chMax val="1"/>
          <dgm:dir/>
          <dgm:animLvl val="lvl"/>
          <dgm:resizeHandles val="exact"/>
        </dgm:presLayoutVars>
      </dgm:prSet>
      <dgm:spPr/>
      <dgm:t>
        <a:bodyPr/>
        <a:lstStyle/>
        <a:p>
          <a:endParaRPr lang="ru-RU"/>
        </a:p>
      </dgm:t>
    </dgm:pt>
    <dgm:pt modelId="{0C75520B-4CE2-4087-838B-E71318822190}" type="pres">
      <dgm:prSet presAssocID="{73E3F171-75F2-4BF9-A39F-9FE7AA96E294}" presName="children" presStyleCnt="0"/>
      <dgm:spPr/>
    </dgm:pt>
    <dgm:pt modelId="{5F2254B4-B115-40AD-B39F-4568128A32CA}" type="pres">
      <dgm:prSet presAssocID="{73E3F171-75F2-4BF9-A39F-9FE7AA96E294}" presName="childPlaceholder" presStyleCnt="0"/>
      <dgm:spPr/>
    </dgm:pt>
    <dgm:pt modelId="{D3EBEF33-464A-4DA5-9E46-914832E31B27}" type="pres">
      <dgm:prSet presAssocID="{73E3F171-75F2-4BF9-A39F-9FE7AA96E294}" presName="circle" presStyleCnt="0"/>
      <dgm:spPr/>
    </dgm:pt>
    <dgm:pt modelId="{45922799-86D6-4AD9-A624-A13F51CBFC28}" type="pres">
      <dgm:prSet presAssocID="{73E3F171-75F2-4BF9-A39F-9FE7AA96E294}" presName="quadrant1" presStyleLbl="node1" presStyleIdx="0" presStyleCnt="4" custScaleX="99628" custScaleY="102072" custLinFactNeighborX="11282" custLinFactNeighborY="-2117">
        <dgm:presLayoutVars>
          <dgm:chMax val="1"/>
          <dgm:bulletEnabled val="1"/>
        </dgm:presLayoutVars>
      </dgm:prSet>
      <dgm:spPr/>
      <dgm:t>
        <a:bodyPr/>
        <a:lstStyle/>
        <a:p>
          <a:endParaRPr lang="ru-RU"/>
        </a:p>
      </dgm:t>
    </dgm:pt>
    <dgm:pt modelId="{E0A96EDA-7425-4DD7-B1E3-61CA5962D1A9}" type="pres">
      <dgm:prSet presAssocID="{73E3F171-75F2-4BF9-A39F-9FE7AA96E294}" presName="quadrant2" presStyleLbl="node1" presStyleIdx="1" presStyleCnt="4" custAng="0" custFlipVert="0" custFlipHor="0" custScaleX="100448" custScaleY="102274" custLinFactNeighborX="9156" custLinFactNeighborY="-2218">
        <dgm:presLayoutVars>
          <dgm:chMax val="1"/>
          <dgm:bulletEnabled val="1"/>
        </dgm:presLayoutVars>
      </dgm:prSet>
      <dgm:spPr/>
      <dgm:t>
        <a:bodyPr/>
        <a:lstStyle/>
        <a:p>
          <a:endParaRPr lang="ru-RU"/>
        </a:p>
      </dgm:t>
    </dgm:pt>
    <dgm:pt modelId="{2EA6C656-515F-421A-B419-1D6F27801A1A}" type="pres">
      <dgm:prSet presAssocID="{73E3F171-75F2-4BF9-A39F-9FE7AA96E294}" presName="quadrant3" presStyleLbl="node1" presStyleIdx="2" presStyleCnt="4" custScaleX="98752" custScaleY="99055" custLinFactNeighborX="8308" custLinFactNeighborY="-2041">
        <dgm:presLayoutVars>
          <dgm:chMax val="1"/>
          <dgm:bulletEnabled val="1"/>
        </dgm:presLayoutVars>
      </dgm:prSet>
      <dgm:spPr/>
      <dgm:t>
        <a:bodyPr/>
        <a:lstStyle/>
        <a:p>
          <a:endParaRPr lang="ru-RU"/>
        </a:p>
      </dgm:t>
    </dgm:pt>
    <dgm:pt modelId="{AA028DFE-F9D8-460C-919C-95CF400B898D}" type="pres">
      <dgm:prSet presAssocID="{73E3F171-75F2-4BF9-A39F-9FE7AA96E294}" presName="quadrant4" presStyleLbl="node1" presStyleIdx="3" presStyleCnt="4" custScaleX="99188" custScaleY="98984" custLinFactNeighborX="11062" custLinFactNeighborY="-2915">
        <dgm:presLayoutVars>
          <dgm:chMax val="1"/>
          <dgm:bulletEnabled val="1"/>
        </dgm:presLayoutVars>
      </dgm:prSet>
      <dgm:spPr/>
      <dgm:t>
        <a:bodyPr/>
        <a:lstStyle/>
        <a:p>
          <a:endParaRPr lang="ru-RU"/>
        </a:p>
      </dgm:t>
    </dgm:pt>
    <dgm:pt modelId="{1BB8365E-59BC-4DD9-B32A-2207BA988E4B}" type="pres">
      <dgm:prSet presAssocID="{73E3F171-75F2-4BF9-A39F-9FE7AA96E294}" presName="quadrantPlaceholder" presStyleCnt="0"/>
      <dgm:spPr/>
    </dgm:pt>
    <dgm:pt modelId="{4BBE00AC-EDB3-4770-86FB-1F163E6147F1}" type="pres">
      <dgm:prSet presAssocID="{73E3F171-75F2-4BF9-A39F-9FE7AA96E294}" presName="center1" presStyleLbl="fgShp" presStyleIdx="0" presStyleCnt="2" custScaleX="65237" custLinFactNeighborX="511" custLinFactNeighborY="6713"/>
      <dgm:spPr>
        <a:noFill/>
        <a:ln>
          <a:noFill/>
        </a:ln>
        <a:scene3d>
          <a:camera prst="orthographicFront"/>
          <a:lightRig rig="threePt" dir="t"/>
        </a:scene3d>
        <a:sp3d prstMaterial="metal">
          <a:bevelT/>
          <a:bevelB w="165100" prst="coolSlant"/>
        </a:sp3d>
      </dgm:spPr>
    </dgm:pt>
    <dgm:pt modelId="{C5B730B5-3D2D-467C-9BDC-CB9B77516481}" type="pres">
      <dgm:prSet presAssocID="{73E3F171-75F2-4BF9-A39F-9FE7AA96E294}" presName="center2" presStyleLbl="fgShp" presStyleIdx="1" presStyleCnt="2" custScaleX="63013" custLinFactNeighborX="-601" custLinFactNeighborY="-7313"/>
      <dgm:spPr>
        <a:noFill/>
        <a:ln>
          <a:noFill/>
        </a:ln>
      </dgm:spPr>
    </dgm:pt>
  </dgm:ptLst>
  <dgm:cxnLst>
    <dgm:cxn modelId="{630A5743-93B7-4516-9635-AF5B44F8C847}" type="presOf" srcId="{A3D78133-E996-4305-9B9A-8F672BFE1C5C}" destId="{AA028DFE-F9D8-460C-919C-95CF400B898D}" srcOrd="0" destOrd="0" presId="urn:microsoft.com/office/officeart/2005/8/layout/cycle4#2"/>
    <dgm:cxn modelId="{1AD3056C-19D7-4EF4-BDBD-56FC60C20F32}" type="presOf" srcId="{FFDD3B55-380A-464E-A2CB-0D5E716731A5}" destId="{2EA6C656-515F-421A-B419-1D6F27801A1A}" srcOrd="0" destOrd="0" presId="urn:microsoft.com/office/officeart/2005/8/layout/cycle4#2"/>
    <dgm:cxn modelId="{BDAE7DFE-DFB1-4A78-8EA2-8932FA7D27FB}" srcId="{73E3F171-75F2-4BF9-A39F-9FE7AA96E294}" destId="{A3D78133-E996-4305-9B9A-8F672BFE1C5C}" srcOrd="3" destOrd="0" parTransId="{5E403415-F64A-40D8-AB85-B6F2505E4344}" sibTransId="{394E3081-377F-4F80-940D-D74CEA8E4945}"/>
    <dgm:cxn modelId="{7DBCB269-C96C-4C4C-94B4-8CB560FFE7F3}" type="presOf" srcId="{B0E0D5F1-5EBF-4DBB-8646-28976DAC5B6B}" destId="{E0A96EDA-7425-4DD7-B1E3-61CA5962D1A9}" srcOrd="0" destOrd="0" presId="urn:microsoft.com/office/officeart/2005/8/layout/cycle4#2"/>
    <dgm:cxn modelId="{DCC0039D-F9DC-4215-A49F-4F7AB48D7009}" type="presOf" srcId="{B2FC5D2D-96F1-46EC-A68B-8F3C18C27004}" destId="{45922799-86D6-4AD9-A624-A13F51CBFC28}" srcOrd="0" destOrd="0" presId="urn:microsoft.com/office/officeart/2005/8/layout/cycle4#2"/>
    <dgm:cxn modelId="{BB5F3934-5B36-45A7-8599-067B6D776DFA}" srcId="{73E3F171-75F2-4BF9-A39F-9FE7AA96E294}" destId="{FFDD3B55-380A-464E-A2CB-0D5E716731A5}" srcOrd="2" destOrd="0" parTransId="{911DC497-1861-4545-A84D-DF7B3DABCDE7}" sibTransId="{6137732A-7786-429A-B0A8-525DC3E850A6}"/>
    <dgm:cxn modelId="{0E47C11A-E125-4404-83E9-C8921A69FD39}" srcId="{73E3F171-75F2-4BF9-A39F-9FE7AA96E294}" destId="{B2FC5D2D-96F1-46EC-A68B-8F3C18C27004}" srcOrd="0" destOrd="0" parTransId="{AB8F2C09-F534-405D-BCC5-59194884D6CC}" sibTransId="{B6A3659E-299C-4FB4-B861-8329121F3111}"/>
    <dgm:cxn modelId="{19F470D1-A450-4568-ABB7-FCD995E7A86D}" srcId="{73E3F171-75F2-4BF9-A39F-9FE7AA96E294}" destId="{B0E0D5F1-5EBF-4DBB-8646-28976DAC5B6B}" srcOrd="1" destOrd="0" parTransId="{795E63B3-E3E8-4DAD-B516-43230F557360}" sibTransId="{F6DB68E8-4B3C-4E36-8D59-239A6EBEB5C1}"/>
    <dgm:cxn modelId="{05016387-C3FE-43DA-B584-E4BA2C38BEE0}" type="presOf" srcId="{73E3F171-75F2-4BF9-A39F-9FE7AA96E294}" destId="{12FAD64A-23B0-46FD-BA02-A70A2BC78A8F}" srcOrd="0" destOrd="0" presId="urn:microsoft.com/office/officeart/2005/8/layout/cycle4#2"/>
    <dgm:cxn modelId="{E2E18026-C5E7-4FE8-8AB3-701C78307826}" type="presParOf" srcId="{12FAD64A-23B0-46FD-BA02-A70A2BC78A8F}" destId="{0C75520B-4CE2-4087-838B-E71318822190}" srcOrd="0" destOrd="0" presId="urn:microsoft.com/office/officeart/2005/8/layout/cycle4#2"/>
    <dgm:cxn modelId="{4E3DE257-10D7-4434-9777-FF525EC5DDE4}" type="presParOf" srcId="{0C75520B-4CE2-4087-838B-E71318822190}" destId="{5F2254B4-B115-40AD-B39F-4568128A32CA}" srcOrd="0" destOrd="0" presId="urn:microsoft.com/office/officeart/2005/8/layout/cycle4#2"/>
    <dgm:cxn modelId="{C99B0A98-44E2-40DD-9865-871613C32E32}" type="presParOf" srcId="{12FAD64A-23B0-46FD-BA02-A70A2BC78A8F}" destId="{D3EBEF33-464A-4DA5-9E46-914832E31B27}" srcOrd="1" destOrd="0" presId="urn:microsoft.com/office/officeart/2005/8/layout/cycle4#2"/>
    <dgm:cxn modelId="{B7B6D814-2C46-4E76-9B01-A1F1FAD18336}" type="presParOf" srcId="{D3EBEF33-464A-4DA5-9E46-914832E31B27}" destId="{45922799-86D6-4AD9-A624-A13F51CBFC28}" srcOrd="0" destOrd="0" presId="urn:microsoft.com/office/officeart/2005/8/layout/cycle4#2"/>
    <dgm:cxn modelId="{0ED2C724-BDBC-490A-A1BC-18FFCDF02AC7}" type="presParOf" srcId="{D3EBEF33-464A-4DA5-9E46-914832E31B27}" destId="{E0A96EDA-7425-4DD7-B1E3-61CA5962D1A9}" srcOrd="1" destOrd="0" presId="urn:microsoft.com/office/officeart/2005/8/layout/cycle4#2"/>
    <dgm:cxn modelId="{827EDF0E-9ECE-40A4-8DB2-E07F9541E47B}" type="presParOf" srcId="{D3EBEF33-464A-4DA5-9E46-914832E31B27}" destId="{2EA6C656-515F-421A-B419-1D6F27801A1A}" srcOrd="2" destOrd="0" presId="urn:microsoft.com/office/officeart/2005/8/layout/cycle4#2"/>
    <dgm:cxn modelId="{F3F6621B-6586-4AD2-8F28-BAA5B1542F88}" type="presParOf" srcId="{D3EBEF33-464A-4DA5-9E46-914832E31B27}" destId="{AA028DFE-F9D8-460C-919C-95CF400B898D}" srcOrd="3" destOrd="0" presId="urn:microsoft.com/office/officeart/2005/8/layout/cycle4#2"/>
    <dgm:cxn modelId="{47FDF0C5-4F53-424E-9177-81421033A812}" type="presParOf" srcId="{D3EBEF33-464A-4DA5-9E46-914832E31B27}" destId="{1BB8365E-59BC-4DD9-B32A-2207BA988E4B}" srcOrd="4" destOrd="0" presId="urn:microsoft.com/office/officeart/2005/8/layout/cycle4#2"/>
    <dgm:cxn modelId="{E54B4D4E-D895-47AD-97E8-347F14836DF6}" type="presParOf" srcId="{12FAD64A-23B0-46FD-BA02-A70A2BC78A8F}" destId="{4BBE00AC-EDB3-4770-86FB-1F163E6147F1}" srcOrd="2" destOrd="0" presId="urn:microsoft.com/office/officeart/2005/8/layout/cycle4#2"/>
    <dgm:cxn modelId="{4F65FAA1-73B8-4054-9B39-879CA7D1D16A}" type="presParOf" srcId="{12FAD64A-23B0-46FD-BA02-A70A2BC78A8F}" destId="{C5B730B5-3D2D-467C-9BDC-CB9B77516481}" srcOrd="3" destOrd="0" presId="urn:microsoft.com/office/officeart/2005/8/layout/cycle4#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E3F171-75F2-4BF9-A39F-9FE7AA96E294}" type="doc">
      <dgm:prSet loTypeId="urn:microsoft.com/office/officeart/2005/8/layout/cycle4#2" loCatId="matrix" qsTypeId="urn:microsoft.com/office/officeart/2005/8/quickstyle/simple1" qsCatId="simple" csTypeId="urn:microsoft.com/office/officeart/2005/8/colors/accent1_2" csCatId="accent1" phldr="1"/>
      <dgm:spPr/>
      <dgm:t>
        <a:bodyPr/>
        <a:lstStyle/>
        <a:p>
          <a:endParaRPr lang="ru-RU"/>
        </a:p>
      </dgm:t>
    </dgm:pt>
    <dgm:pt modelId="{B2FC5D2D-96F1-46EC-A68B-8F3C18C27004}">
      <dgm:prSet phldrT="[Текст]" custT="1"/>
      <dgm:spPr>
        <a:solidFill>
          <a:srgbClr val="99FF66"/>
        </a:solidFill>
        <a:ln w="88900">
          <a:solidFill>
            <a:schemeClr val="accent3">
              <a:lumMod val="75000"/>
            </a:schemeClr>
          </a:solidFill>
        </a:ln>
        <a:scene3d>
          <a:camera prst="orthographicFront"/>
          <a:lightRig rig="threePt" dir="t"/>
        </a:scene3d>
        <a:sp3d prstMaterial="metal">
          <a:bevelT/>
          <a:bevelB w="165100" h="165100"/>
        </a:sp3d>
      </dgm:spPr>
      <dgm:t>
        <a:bodyPr/>
        <a:lstStyle/>
        <a:p>
          <a:endParaRPr lang="ru-RU" sz="1400" dirty="0">
            <a:solidFill>
              <a:schemeClr val="tx1"/>
            </a:solidFill>
            <a:latin typeface="Times New Roman" pitchFamily="18" charset="0"/>
            <a:cs typeface="Times New Roman" pitchFamily="18" charset="0"/>
          </a:endParaRPr>
        </a:p>
      </dgm:t>
    </dgm:pt>
    <dgm:pt modelId="{AB8F2C09-F534-405D-BCC5-59194884D6CC}" type="parTrans" cxnId="{0E47C11A-E125-4404-83E9-C8921A69FD39}">
      <dgm:prSet/>
      <dgm:spPr/>
      <dgm:t>
        <a:bodyPr/>
        <a:lstStyle/>
        <a:p>
          <a:endParaRPr lang="ru-RU"/>
        </a:p>
      </dgm:t>
    </dgm:pt>
    <dgm:pt modelId="{B6A3659E-299C-4FB4-B861-8329121F3111}" type="sibTrans" cxnId="{0E47C11A-E125-4404-83E9-C8921A69FD39}">
      <dgm:prSet/>
      <dgm:spPr/>
      <dgm:t>
        <a:bodyPr/>
        <a:lstStyle/>
        <a:p>
          <a:endParaRPr lang="ru-RU"/>
        </a:p>
      </dgm:t>
    </dgm:pt>
    <dgm:pt modelId="{B0E0D5F1-5EBF-4DBB-8646-28976DAC5B6B}">
      <dgm:prSet phldrT="[Текст]" custT="1"/>
      <dgm:spPr>
        <a:solidFill>
          <a:schemeClr val="accent4">
            <a:lumMod val="60000"/>
            <a:lumOff val="40000"/>
          </a:schemeClr>
        </a:solidFill>
        <a:ln w="88900">
          <a:solidFill>
            <a:schemeClr val="accent4">
              <a:lumMod val="75000"/>
            </a:schemeClr>
          </a:solidFill>
        </a:ln>
        <a:scene3d>
          <a:camera prst="orthographicFront"/>
          <a:lightRig rig="threePt" dir="t"/>
        </a:scene3d>
        <a:sp3d prstMaterial="metal">
          <a:bevelT/>
          <a:bevelB w="165100" h="165100"/>
        </a:sp3d>
      </dgm:spPr>
      <dgm:t>
        <a:bodyPr/>
        <a:lstStyle/>
        <a:p>
          <a:endParaRPr lang="ru-RU" sz="1400" dirty="0">
            <a:solidFill>
              <a:schemeClr val="tx1"/>
            </a:solidFill>
            <a:latin typeface="Times New Roman" pitchFamily="18" charset="0"/>
            <a:cs typeface="Times New Roman" pitchFamily="18" charset="0"/>
          </a:endParaRPr>
        </a:p>
      </dgm:t>
    </dgm:pt>
    <dgm:pt modelId="{795E63B3-E3E8-4DAD-B516-43230F557360}" type="parTrans" cxnId="{19F470D1-A450-4568-ABB7-FCD995E7A86D}">
      <dgm:prSet/>
      <dgm:spPr/>
      <dgm:t>
        <a:bodyPr/>
        <a:lstStyle/>
        <a:p>
          <a:endParaRPr lang="ru-RU"/>
        </a:p>
      </dgm:t>
    </dgm:pt>
    <dgm:pt modelId="{F6DB68E8-4B3C-4E36-8D59-239A6EBEB5C1}" type="sibTrans" cxnId="{19F470D1-A450-4568-ABB7-FCD995E7A86D}">
      <dgm:prSet/>
      <dgm:spPr/>
      <dgm:t>
        <a:bodyPr/>
        <a:lstStyle/>
        <a:p>
          <a:endParaRPr lang="ru-RU"/>
        </a:p>
      </dgm:t>
    </dgm:pt>
    <dgm:pt modelId="{FFDD3B55-380A-464E-A2CB-0D5E716731A5}">
      <dgm:prSet phldrT="[Текст]" custT="1"/>
      <dgm:spPr>
        <a:solidFill>
          <a:schemeClr val="accent5">
            <a:lumMod val="60000"/>
            <a:lumOff val="40000"/>
          </a:schemeClr>
        </a:solidFill>
        <a:ln w="88900">
          <a:solidFill>
            <a:schemeClr val="accent5">
              <a:lumMod val="75000"/>
            </a:schemeClr>
          </a:solidFill>
        </a:ln>
        <a:scene3d>
          <a:camera prst="orthographicFront"/>
          <a:lightRig rig="threePt" dir="t"/>
        </a:scene3d>
        <a:sp3d prstMaterial="metal">
          <a:bevelT/>
          <a:bevelB w="165100" h="165100"/>
        </a:sp3d>
      </dgm:spPr>
      <dgm:t>
        <a:bodyPr/>
        <a:lstStyle/>
        <a:p>
          <a:r>
            <a:rPr lang="ru-RU" sz="1600" b="1" dirty="0" smtClean="0">
              <a:solidFill>
                <a:schemeClr val="tx1"/>
              </a:solidFill>
              <a:latin typeface="Times New Roman" pitchFamily="18" charset="0"/>
              <a:cs typeface="Times New Roman" pitchFamily="18" charset="0"/>
            </a:rPr>
            <a:t>   </a:t>
          </a:r>
          <a:endParaRPr lang="ru-RU" sz="1400" dirty="0">
            <a:solidFill>
              <a:schemeClr val="tx1"/>
            </a:solidFill>
            <a:latin typeface="Times New Roman" pitchFamily="18" charset="0"/>
            <a:cs typeface="Times New Roman" pitchFamily="18" charset="0"/>
          </a:endParaRPr>
        </a:p>
      </dgm:t>
    </dgm:pt>
    <dgm:pt modelId="{911DC497-1861-4545-A84D-DF7B3DABCDE7}" type="parTrans" cxnId="{BB5F3934-5B36-45A7-8599-067B6D776DFA}">
      <dgm:prSet/>
      <dgm:spPr/>
      <dgm:t>
        <a:bodyPr/>
        <a:lstStyle/>
        <a:p>
          <a:endParaRPr lang="ru-RU"/>
        </a:p>
      </dgm:t>
    </dgm:pt>
    <dgm:pt modelId="{6137732A-7786-429A-B0A8-525DC3E850A6}" type="sibTrans" cxnId="{BB5F3934-5B36-45A7-8599-067B6D776DFA}">
      <dgm:prSet/>
      <dgm:spPr/>
      <dgm:t>
        <a:bodyPr/>
        <a:lstStyle/>
        <a:p>
          <a:endParaRPr lang="ru-RU"/>
        </a:p>
      </dgm:t>
    </dgm:pt>
    <dgm:pt modelId="{A3D78133-E996-4305-9B9A-8F672BFE1C5C}">
      <dgm:prSet phldrT="[Текст]" custT="1"/>
      <dgm:spPr>
        <a:solidFill>
          <a:srgbClr val="FFCCFF"/>
        </a:solidFill>
        <a:ln w="88900">
          <a:solidFill>
            <a:srgbClr val="FF00FF"/>
          </a:solidFill>
        </a:ln>
        <a:scene3d>
          <a:camera prst="orthographicFront"/>
          <a:lightRig rig="threePt" dir="t"/>
        </a:scene3d>
        <a:sp3d prstMaterial="metal">
          <a:bevelT/>
          <a:bevelB w="165100" h="165100"/>
        </a:sp3d>
      </dgm:spPr>
      <dgm:t>
        <a:bodyPr/>
        <a:lstStyle/>
        <a:p>
          <a:pPr>
            <a:lnSpc>
              <a:spcPct val="90000"/>
            </a:lnSpc>
            <a:spcAft>
              <a:spcPct val="35000"/>
            </a:spcAft>
          </a:pPr>
          <a:endParaRPr lang="ru-RU" sz="1400" dirty="0">
            <a:solidFill>
              <a:schemeClr val="tx1"/>
            </a:solidFill>
            <a:latin typeface="Times New Roman" pitchFamily="18" charset="0"/>
            <a:cs typeface="Times New Roman" pitchFamily="18" charset="0"/>
          </a:endParaRPr>
        </a:p>
      </dgm:t>
    </dgm:pt>
    <dgm:pt modelId="{5E403415-F64A-40D8-AB85-B6F2505E4344}" type="parTrans" cxnId="{BDAE7DFE-DFB1-4A78-8EA2-8932FA7D27FB}">
      <dgm:prSet/>
      <dgm:spPr/>
      <dgm:t>
        <a:bodyPr/>
        <a:lstStyle/>
        <a:p>
          <a:endParaRPr lang="ru-RU"/>
        </a:p>
      </dgm:t>
    </dgm:pt>
    <dgm:pt modelId="{394E3081-377F-4F80-940D-D74CEA8E4945}" type="sibTrans" cxnId="{BDAE7DFE-DFB1-4A78-8EA2-8932FA7D27FB}">
      <dgm:prSet/>
      <dgm:spPr/>
      <dgm:t>
        <a:bodyPr/>
        <a:lstStyle/>
        <a:p>
          <a:endParaRPr lang="ru-RU"/>
        </a:p>
      </dgm:t>
    </dgm:pt>
    <dgm:pt modelId="{12FAD64A-23B0-46FD-BA02-A70A2BC78A8F}" type="pres">
      <dgm:prSet presAssocID="{73E3F171-75F2-4BF9-A39F-9FE7AA96E294}" presName="cycleMatrixDiagram" presStyleCnt="0">
        <dgm:presLayoutVars>
          <dgm:chMax val="1"/>
          <dgm:dir/>
          <dgm:animLvl val="lvl"/>
          <dgm:resizeHandles val="exact"/>
        </dgm:presLayoutVars>
      </dgm:prSet>
      <dgm:spPr/>
      <dgm:t>
        <a:bodyPr/>
        <a:lstStyle/>
        <a:p>
          <a:endParaRPr lang="ru-RU"/>
        </a:p>
      </dgm:t>
    </dgm:pt>
    <dgm:pt modelId="{0C75520B-4CE2-4087-838B-E71318822190}" type="pres">
      <dgm:prSet presAssocID="{73E3F171-75F2-4BF9-A39F-9FE7AA96E294}" presName="children" presStyleCnt="0"/>
      <dgm:spPr/>
    </dgm:pt>
    <dgm:pt modelId="{5F2254B4-B115-40AD-B39F-4568128A32CA}" type="pres">
      <dgm:prSet presAssocID="{73E3F171-75F2-4BF9-A39F-9FE7AA96E294}" presName="childPlaceholder" presStyleCnt="0"/>
      <dgm:spPr/>
    </dgm:pt>
    <dgm:pt modelId="{D3EBEF33-464A-4DA5-9E46-914832E31B27}" type="pres">
      <dgm:prSet presAssocID="{73E3F171-75F2-4BF9-A39F-9FE7AA96E294}" presName="circle" presStyleCnt="0"/>
      <dgm:spPr/>
    </dgm:pt>
    <dgm:pt modelId="{45922799-86D6-4AD9-A624-A13F51CBFC28}" type="pres">
      <dgm:prSet presAssocID="{73E3F171-75F2-4BF9-A39F-9FE7AA96E294}" presName="quadrant1" presStyleLbl="node1" presStyleIdx="0" presStyleCnt="4" custScaleX="99628" custScaleY="102072" custLinFactNeighborX="11282" custLinFactNeighborY="-2117">
        <dgm:presLayoutVars>
          <dgm:chMax val="1"/>
          <dgm:bulletEnabled val="1"/>
        </dgm:presLayoutVars>
      </dgm:prSet>
      <dgm:spPr/>
      <dgm:t>
        <a:bodyPr/>
        <a:lstStyle/>
        <a:p>
          <a:endParaRPr lang="ru-RU"/>
        </a:p>
      </dgm:t>
    </dgm:pt>
    <dgm:pt modelId="{E0A96EDA-7425-4DD7-B1E3-61CA5962D1A9}" type="pres">
      <dgm:prSet presAssocID="{73E3F171-75F2-4BF9-A39F-9FE7AA96E294}" presName="quadrant2" presStyleLbl="node1" presStyleIdx="1" presStyleCnt="4" custAng="0" custFlipVert="0" custFlipHor="0" custScaleX="100448" custScaleY="102274" custLinFactNeighborX="9156" custLinFactNeighborY="-2218">
        <dgm:presLayoutVars>
          <dgm:chMax val="1"/>
          <dgm:bulletEnabled val="1"/>
        </dgm:presLayoutVars>
      </dgm:prSet>
      <dgm:spPr/>
      <dgm:t>
        <a:bodyPr/>
        <a:lstStyle/>
        <a:p>
          <a:endParaRPr lang="ru-RU"/>
        </a:p>
      </dgm:t>
    </dgm:pt>
    <dgm:pt modelId="{2EA6C656-515F-421A-B419-1D6F27801A1A}" type="pres">
      <dgm:prSet presAssocID="{73E3F171-75F2-4BF9-A39F-9FE7AA96E294}" presName="quadrant3" presStyleLbl="node1" presStyleIdx="2" presStyleCnt="4" custScaleX="98752" custScaleY="99055" custLinFactNeighborX="8308" custLinFactNeighborY="-2041">
        <dgm:presLayoutVars>
          <dgm:chMax val="1"/>
          <dgm:bulletEnabled val="1"/>
        </dgm:presLayoutVars>
      </dgm:prSet>
      <dgm:spPr/>
      <dgm:t>
        <a:bodyPr/>
        <a:lstStyle/>
        <a:p>
          <a:endParaRPr lang="ru-RU"/>
        </a:p>
      </dgm:t>
    </dgm:pt>
    <dgm:pt modelId="{AA028DFE-F9D8-460C-919C-95CF400B898D}" type="pres">
      <dgm:prSet presAssocID="{73E3F171-75F2-4BF9-A39F-9FE7AA96E294}" presName="quadrant4" presStyleLbl="node1" presStyleIdx="3" presStyleCnt="4" custScaleX="99188" custScaleY="98984" custLinFactNeighborX="11062" custLinFactNeighborY="-2915">
        <dgm:presLayoutVars>
          <dgm:chMax val="1"/>
          <dgm:bulletEnabled val="1"/>
        </dgm:presLayoutVars>
      </dgm:prSet>
      <dgm:spPr/>
      <dgm:t>
        <a:bodyPr/>
        <a:lstStyle/>
        <a:p>
          <a:endParaRPr lang="ru-RU"/>
        </a:p>
      </dgm:t>
    </dgm:pt>
    <dgm:pt modelId="{1BB8365E-59BC-4DD9-B32A-2207BA988E4B}" type="pres">
      <dgm:prSet presAssocID="{73E3F171-75F2-4BF9-A39F-9FE7AA96E294}" presName="quadrantPlaceholder" presStyleCnt="0"/>
      <dgm:spPr/>
    </dgm:pt>
    <dgm:pt modelId="{4BBE00AC-EDB3-4770-86FB-1F163E6147F1}" type="pres">
      <dgm:prSet presAssocID="{73E3F171-75F2-4BF9-A39F-9FE7AA96E294}" presName="center1" presStyleLbl="fgShp" presStyleIdx="0" presStyleCnt="2" custScaleX="65237" custLinFactNeighborX="511" custLinFactNeighborY="6713"/>
      <dgm:spPr>
        <a:noFill/>
        <a:ln>
          <a:noFill/>
        </a:ln>
        <a:scene3d>
          <a:camera prst="orthographicFront"/>
          <a:lightRig rig="threePt" dir="t"/>
        </a:scene3d>
        <a:sp3d prstMaterial="metal">
          <a:bevelT/>
          <a:bevelB w="165100" prst="coolSlant"/>
        </a:sp3d>
      </dgm:spPr>
    </dgm:pt>
    <dgm:pt modelId="{C5B730B5-3D2D-467C-9BDC-CB9B77516481}" type="pres">
      <dgm:prSet presAssocID="{73E3F171-75F2-4BF9-A39F-9FE7AA96E294}" presName="center2" presStyleLbl="fgShp" presStyleIdx="1" presStyleCnt="2" custScaleX="63013" custLinFactNeighborX="-601" custLinFactNeighborY="-7313"/>
      <dgm:spPr>
        <a:noFill/>
        <a:ln>
          <a:noFill/>
        </a:ln>
      </dgm:spPr>
    </dgm:pt>
  </dgm:ptLst>
  <dgm:cxnLst>
    <dgm:cxn modelId="{8F87FDD3-B4DE-43FA-9C65-3DD71ADB8876}" type="presOf" srcId="{A3D78133-E996-4305-9B9A-8F672BFE1C5C}" destId="{AA028DFE-F9D8-460C-919C-95CF400B898D}" srcOrd="0" destOrd="0" presId="urn:microsoft.com/office/officeart/2005/8/layout/cycle4#2"/>
    <dgm:cxn modelId="{BDAE7DFE-DFB1-4A78-8EA2-8932FA7D27FB}" srcId="{73E3F171-75F2-4BF9-A39F-9FE7AA96E294}" destId="{A3D78133-E996-4305-9B9A-8F672BFE1C5C}" srcOrd="3" destOrd="0" parTransId="{5E403415-F64A-40D8-AB85-B6F2505E4344}" sibTransId="{394E3081-377F-4F80-940D-D74CEA8E4945}"/>
    <dgm:cxn modelId="{C2F15A33-59D7-45E6-BAFC-4932FE9168C1}" type="presOf" srcId="{FFDD3B55-380A-464E-A2CB-0D5E716731A5}" destId="{2EA6C656-515F-421A-B419-1D6F27801A1A}" srcOrd="0" destOrd="0" presId="urn:microsoft.com/office/officeart/2005/8/layout/cycle4#2"/>
    <dgm:cxn modelId="{E409C65F-9A6F-4633-8CDE-319237E3E36E}" type="presOf" srcId="{73E3F171-75F2-4BF9-A39F-9FE7AA96E294}" destId="{12FAD64A-23B0-46FD-BA02-A70A2BC78A8F}" srcOrd="0" destOrd="0" presId="urn:microsoft.com/office/officeart/2005/8/layout/cycle4#2"/>
    <dgm:cxn modelId="{BB5F3934-5B36-45A7-8599-067B6D776DFA}" srcId="{73E3F171-75F2-4BF9-A39F-9FE7AA96E294}" destId="{FFDD3B55-380A-464E-A2CB-0D5E716731A5}" srcOrd="2" destOrd="0" parTransId="{911DC497-1861-4545-A84D-DF7B3DABCDE7}" sibTransId="{6137732A-7786-429A-B0A8-525DC3E850A6}"/>
    <dgm:cxn modelId="{0E47C11A-E125-4404-83E9-C8921A69FD39}" srcId="{73E3F171-75F2-4BF9-A39F-9FE7AA96E294}" destId="{B2FC5D2D-96F1-46EC-A68B-8F3C18C27004}" srcOrd="0" destOrd="0" parTransId="{AB8F2C09-F534-405D-BCC5-59194884D6CC}" sibTransId="{B6A3659E-299C-4FB4-B861-8329121F3111}"/>
    <dgm:cxn modelId="{19F470D1-A450-4568-ABB7-FCD995E7A86D}" srcId="{73E3F171-75F2-4BF9-A39F-9FE7AA96E294}" destId="{B0E0D5F1-5EBF-4DBB-8646-28976DAC5B6B}" srcOrd="1" destOrd="0" parTransId="{795E63B3-E3E8-4DAD-B516-43230F557360}" sibTransId="{F6DB68E8-4B3C-4E36-8D59-239A6EBEB5C1}"/>
    <dgm:cxn modelId="{F37F39A5-1E02-4AED-8AC7-883B62363443}" type="presOf" srcId="{B2FC5D2D-96F1-46EC-A68B-8F3C18C27004}" destId="{45922799-86D6-4AD9-A624-A13F51CBFC28}" srcOrd="0" destOrd="0" presId="urn:microsoft.com/office/officeart/2005/8/layout/cycle4#2"/>
    <dgm:cxn modelId="{71A82AE3-F301-4B75-BD8E-5B1BD7DC82CF}" type="presOf" srcId="{B0E0D5F1-5EBF-4DBB-8646-28976DAC5B6B}" destId="{E0A96EDA-7425-4DD7-B1E3-61CA5962D1A9}" srcOrd="0" destOrd="0" presId="urn:microsoft.com/office/officeart/2005/8/layout/cycle4#2"/>
    <dgm:cxn modelId="{87A2CC07-6BAB-4B42-91EA-C2150D9CA943}" type="presParOf" srcId="{12FAD64A-23B0-46FD-BA02-A70A2BC78A8F}" destId="{0C75520B-4CE2-4087-838B-E71318822190}" srcOrd="0" destOrd="0" presId="urn:microsoft.com/office/officeart/2005/8/layout/cycle4#2"/>
    <dgm:cxn modelId="{9C0A20FE-DFB9-45CB-8F74-974025F32D98}" type="presParOf" srcId="{0C75520B-4CE2-4087-838B-E71318822190}" destId="{5F2254B4-B115-40AD-B39F-4568128A32CA}" srcOrd="0" destOrd="0" presId="urn:microsoft.com/office/officeart/2005/8/layout/cycle4#2"/>
    <dgm:cxn modelId="{33A1188D-2FAF-4044-A2E8-F1AEDCC3987C}" type="presParOf" srcId="{12FAD64A-23B0-46FD-BA02-A70A2BC78A8F}" destId="{D3EBEF33-464A-4DA5-9E46-914832E31B27}" srcOrd="1" destOrd="0" presId="urn:microsoft.com/office/officeart/2005/8/layout/cycle4#2"/>
    <dgm:cxn modelId="{159938A1-DA7D-4740-BE55-013B76BD894E}" type="presParOf" srcId="{D3EBEF33-464A-4DA5-9E46-914832E31B27}" destId="{45922799-86D6-4AD9-A624-A13F51CBFC28}" srcOrd="0" destOrd="0" presId="urn:microsoft.com/office/officeart/2005/8/layout/cycle4#2"/>
    <dgm:cxn modelId="{687AA136-D442-4C54-A6DF-20BD1DF7AD6B}" type="presParOf" srcId="{D3EBEF33-464A-4DA5-9E46-914832E31B27}" destId="{E0A96EDA-7425-4DD7-B1E3-61CA5962D1A9}" srcOrd="1" destOrd="0" presId="urn:microsoft.com/office/officeart/2005/8/layout/cycle4#2"/>
    <dgm:cxn modelId="{2B66FFC6-24F3-4BE2-A070-6A6B02FE7729}" type="presParOf" srcId="{D3EBEF33-464A-4DA5-9E46-914832E31B27}" destId="{2EA6C656-515F-421A-B419-1D6F27801A1A}" srcOrd="2" destOrd="0" presId="urn:microsoft.com/office/officeart/2005/8/layout/cycle4#2"/>
    <dgm:cxn modelId="{DB95393D-47CF-4612-8C40-880824B6909E}" type="presParOf" srcId="{D3EBEF33-464A-4DA5-9E46-914832E31B27}" destId="{AA028DFE-F9D8-460C-919C-95CF400B898D}" srcOrd="3" destOrd="0" presId="urn:microsoft.com/office/officeart/2005/8/layout/cycle4#2"/>
    <dgm:cxn modelId="{321CC74F-B74D-445E-AA8B-6F2BACCCE9B3}" type="presParOf" srcId="{D3EBEF33-464A-4DA5-9E46-914832E31B27}" destId="{1BB8365E-59BC-4DD9-B32A-2207BA988E4B}" srcOrd="4" destOrd="0" presId="urn:microsoft.com/office/officeart/2005/8/layout/cycle4#2"/>
    <dgm:cxn modelId="{9EF5BBEF-8706-413F-BCAE-A0EDC0B4DD1A}" type="presParOf" srcId="{12FAD64A-23B0-46FD-BA02-A70A2BC78A8F}" destId="{4BBE00AC-EDB3-4770-86FB-1F163E6147F1}" srcOrd="2" destOrd="0" presId="urn:microsoft.com/office/officeart/2005/8/layout/cycle4#2"/>
    <dgm:cxn modelId="{544FC3BF-96C8-4B97-A23F-36F81B1C30FE}" type="presParOf" srcId="{12FAD64A-23B0-46FD-BA02-A70A2BC78A8F}" destId="{C5B730B5-3D2D-467C-9BDC-CB9B77516481}" srcOrd="3" destOrd="0" presId="urn:microsoft.com/office/officeart/2005/8/layout/cycle4#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E3F171-75F2-4BF9-A39F-9FE7AA96E294}" type="doc">
      <dgm:prSet loTypeId="urn:microsoft.com/office/officeart/2005/8/layout/cycle4#2" loCatId="matrix" qsTypeId="urn:microsoft.com/office/officeart/2005/8/quickstyle/simple1" qsCatId="simple" csTypeId="urn:microsoft.com/office/officeart/2005/8/colors/accent1_2" csCatId="accent1" phldr="1"/>
      <dgm:spPr/>
      <dgm:t>
        <a:bodyPr/>
        <a:lstStyle/>
        <a:p>
          <a:endParaRPr lang="ru-RU"/>
        </a:p>
      </dgm:t>
    </dgm:pt>
    <dgm:pt modelId="{B2FC5D2D-96F1-46EC-A68B-8F3C18C27004}">
      <dgm:prSet phldrT="[Текст]" custT="1"/>
      <dgm:spPr>
        <a:solidFill>
          <a:srgbClr val="99FF66"/>
        </a:solidFill>
        <a:ln w="88900">
          <a:solidFill>
            <a:schemeClr val="accent3">
              <a:lumMod val="75000"/>
            </a:schemeClr>
          </a:solidFill>
        </a:ln>
        <a:scene3d>
          <a:camera prst="orthographicFront"/>
          <a:lightRig rig="threePt" dir="t"/>
        </a:scene3d>
        <a:sp3d prstMaterial="metal">
          <a:bevelT/>
          <a:bevelB w="165100" h="165100"/>
        </a:sp3d>
      </dgm:spPr>
      <dgm:t>
        <a:bodyPr/>
        <a:lstStyle/>
        <a:p>
          <a:endParaRPr lang="ru-RU" sz="1400" dirty="0">
            <a:solidFill>
              <a:schemeClr val="tx1"/>
            </a:solidFill>
            <a:latin typeface="Times New Roman" pitchFamily="18" charset="0"/>
            <a:cs typeface="Times New Roman" pitchFamily="18" charset="0"/>
          </a:endParaRPr>
        </a:p>
      </dgm:t>
    </dgm:pt>
    <dgm:pt modelId="{AB8F2C09-F534-405D-BCC5-59194884D6CC}" type="parTrans" cxnId="{0E47C11A-E125-4404-83E9-C8921A69FD39}">
      <dgm:prSet/>
      <dgm:spPr/>
      <dgm:t>
        <a:bodyPr/>
        <a:lstStyle/>
        <a:p>
          <a:endParaRPr lang="ru-RU"/>
        </a:p>
      </dgm:t>
    </dgm:pt>
    <dgm:pt modelId="{B6A3659E-299C-4FB4-B861-8329121F3111}" type="sibTrans" cxnId="{0E47C11A-E125-4404-83E9-C8921A69FD39}">
      <dgm:prSet/>
      <dgm:spPr/>
      <dgm:t>
        <a:bodyPr/>
        <a:lstStyle/>
        <a:p>
          <a:endParaRPr lang="ru-RU"/>
        </a:p>
      </dgm:t>
    </dgm:pt>
    <dgm:pt modelId="{B0E0D5F1-5EBF-4DBB-8646-28976DAC5B6B}">
      <dgm:prSet phldrT="[Текст]" custT="1"/>
      <dgm:spPr>
        <a:solidFill>
          <a:schemeClr val="accent4">
            <a:lumMod val="60000"/>
            <a:lumOff val="40000"/>
          </a:schemeClr>
        </a:solidFill>
        <a:ln w="88900">
          <a:solidFill>
            <a:schemeClr val="accent4">
              <a:lumMod val="75000"/>
            </a:schemeClr>
          </a:solidFill>
        </a:ln>
        <a:scene3d>
          <a:camera prst="orthographicFront"/>
          <a:lightRig rig="threePt" dir="t"/>
        </a:scene3d>
        <a:sp3d prstMaterial="metal">
          <a:bevelT/>
          <a:bevelB w="165100" h="165100"/>
        </a:sp3d>
      </dgm:spPr>
      <dgm:t>
        <a:bodyPr/>
        <a:lstStyle/>
        <a:p>
          <a:endParaRPr lang="ru-RU" sz="1400" dirty="0">
            <a:solidFill>
              <a:schemeClr val="tx1"/>
            </a:solidFill>
            <a:latin typeface="Times New Roman" pitchFamily="18" charset="0"/>
            <a:cs typeface="Times New Roman" pitchFamily="18" charset="0"/>
          </a:endParaRPr>
        </a:p>
      </dgm:t>
    </dgm:pt>
    <dgm:pt modelId="{795E63B3-E3E8-4DAD-B516-43230F557360}" type="parTrans" cxnId="{19F470D1-A450-4568-ABB7-FCD995E7A86D}">
      <dgm:prSet/>
      <dgm:spPr/>
      <dgm:t>
        <a:bodyPr/>
        <a:lstStyle/>
        <a:p>
          <a:endParaRPr lang="ru-RU"/>
        </a:p>
      </dgm:t>
    </dgm:pt>
    <dgm:pt modelId="{F6DB68E8-4B3C-4E36-8D59-239A6EBEB5C1}" type="sibTrans" cxnId="{19F470D1-A450-4568-ABB7-FCD995E7A86D}">
      <dgm:prSet/>
      <dgm:spPr/>
      <dgm:t>
        <a:bodyPr/>
        <a:lstStyle/>
        <a:p>
          <a:endParaRPr lang="ru-RU"/>
        </a:p>
      </dgm:t>
    </dgm:pt>
    <dgm:pt modelId="{FFDD3B55-380A-464E-A2CB-0D5E716731A5}">
      <dgm:prSet phldrT="[Текст]" custT="1"/>
      <dgm:spPr>
        <a:solidFill>
          <a:schemeClr val="accent5">
            <a:lumMod val="60000"/>
            <a:lumOff val="40000"/>
          </a:schemeClr>
        </a:solidFill>
        <a:ln w="88900">
          <a:solidFill>
            <a:schemeClr val="accent5">
              <a:lumMod val="75000"/>
            </a:schemeClr>
          </a:solidFill>
        </a:ln>
        <a:scene3d>
          <a:camera prst="orthographicFront"/>
          <a:lightRig rig="threePt" dir="t"/>
        </a:scene3d>
        <a:sp3d prstMaterial="metal">
          <a:bevelT/>
          <a:bevelB w="165100" h="165100"/>
        </a:sp3d>
      </dgm:spPr>
      <dgm:t>
        <a:bodyPr/>
        <a:lstStyle/>
        <a:p>
          <a:r>
            <a:rPr lang="ru-RU" sz="1600" b="1" dirty="0" smtClean="0">
              <a:solidFill>
                <a:schemeClr val="tx1"/>
              </a:solidFill>
              <a:latin typeface="Times New Roman" pitchFamily="18" charset="0"/>
              <a:cs typeface="Times New Roman" pitchFamily="18" charset="0"/>
            </a:rPr>
            <a:t>   </a:t>
          </a:r>
          <a:endParaRPr lang="ru-RU" sz="1400" dirty="0">
            <a:solidFill>
              <a:schemeClr val="tx1"/>
            </a:solidFill>
            <a:latin typeface="Times New Roman" pitchFamily="18" charset="0"/>
            <a:cs typeface="Times New Roman" pitchFamily="18" charset="0"/>
          </a:endParaRPr>
        </a:p>
      </dgm:t>
    </dgm:pt>
    <dgm:pt modelId="{911DC497-1861-4545-A84D-DF7B3DABCDE7}" type="parTrans" cxnId="{BB5F3934-5B36-45A7-8599-067B6D776DFA}">
      <dgm:prSet/>
      <dgm:spPr/>
      <dgm:t>
        <a:bodyPr/>
        <a:lstStyle/>
        <a:p>
          <a:endParaRPr lang="ru-RU"/>
        </a:p>
      </dgm:t>
    </dgm:pt>
    <dgm:pt modelId="{6137732A-7786-429A-B0A8-525DC3E850A6}" type="sibTrans" cxnId="{BB5F3934-5B36-45A7-8599-067B6D776DFA}">
      <dgm:prSet/>
      <dgm:spPr/>
      <dgm:t>
        <a:bodyPr/>
        <a:lstStyle/>
        <a:p>
          <a:endParaRPr lang="ru-RU"/>
        </a:p>
      </dgm:t>
    </dgm:pt>
    <dgm:pt modelId="{A3D78133-E996-4305-9B9A-8F672BFE1C5C}">
      <dgm:prSet phldrT="[Текст]" custT="1"/>
      <dgm:spPr>
        <a:solidFill>
          <a:srgbClr val="FFCCFF"/>
        </a:solidFill>
        <a:ln w="88900">
          <a:solidFill>
            <a:srgbClr val="FF00FF"/>
          </a:solidFill>
        </a:ln>
        <a:scene3d>
          <a:camera prst="orthographicFront"/>
          <a:lightRig rig="threePt" dir="t"/>
        </a:scene3d>
        <a:sp3d prstMaterial="metal">
          <a:bevelT/>
          <a:bevelB w="165100" h="165100"/>
        </a:sp3d>
      </dgm:spPr>
      <dgm:t>
        <a:bodyPr/>
        <a:lstStyle/>
        <a:p>
          <a:pPr>
            <a:lnSpc>
              <a:spcPct val="90000"/>
            </a:lnSpc>
            <a:spcAft>
              <a:spcPct val="35000"/>
            </a:spcAft>
          </a:pPr>
          <a:endParaRPr lang="ru-RU" sz="1400" dirty="0">
            <a:solidFill>
              <a:schemeClr val="tx1"/>
            </a:solidFill>
            <a:latin typeface="Times New Roman" pitchFamily="18" charset="0"/>
            <a:cs typeface="Times New Roman" pitchFamily="18" charset="0"/>
          </a:endParaRPr>
        </a:p>
      </dgm:t>
    </dgm:pt>
    <dgm:pt modelId="{5E403415-F64A-40D8-AB85-B6F2505E4344}" type="parTrans" cxnId="{BDAE7DFE-DFB1-4A78-8EA2-8932FA7D27FB}">
      <dgm:prSet/>
      <dgm:spPr/>
      <dgm:t>
        <a:bodyPr/>
        <a:lstStyle/>
        <a:p>
          <a:endParaRPr lang="ru-RU"/>
        </a:p>
      </dgm:t>
    </dgm:pt>
    <dgm:pt modelId="{394E3081-377F-4F80-940D-D74CEA8E4945}" type="sibTrans" cxnId="{BDAE7DFE-DFB1-4A78-8EA2-8932FA7D27FB}">
      <dgm:prSet/>
      <dgm:spPr/>
      <dgm:t>
        <a:bodyPr/>
        <a:lstStyle/>
        <a:p>
          <a:endParaRPr lang="ru-RU"/>
        </a:p>
      </dgm:t>
    </dgm:pt>
    <dgm:pt modelId="{12FAD64A-23B0-46FD-BA02-A70A2BC78A8F}" type="pres">
      <dgm:prSet presAssocID="{73E3F171-75F2-4BF9-A39F-9FE7AA96E294}" presName="cycleMatrixDiagram" presStyleCnt="0">
        <dgm:presLayoutVars>
          <dgm:chMax val="1"/>
          <dgm:dir/>
          <dgm:animLvl val="lvl"/>
          <dgm:resizeHandles val="exact"/>
        </dgm:presLayoutVars>
      </dgm:prSet>
      <dgm:spPr/>
      <dgm:t>
        <a:bodyPr/>
        <a:lstStyle/>
        <a:p>
          <a:endParaRPr lang="ru-RU"/>
        </a:p>
      </dgm:t>
    </dgm:pt>
    <dgm:pt modelId="{0C75520B-4CE2-4087-838B-E71318822190}" type="pres">
      <dgm:prSet presAssocID="{73E3F171-75F2-4BF9-A39F-9FE7AA96E294}" presName="children" presStyleCnt="0"/>
      <dgm:spPr/>
    </dgm:pt>
    <dgm:pt modelId="{5F2254B4-B115-40AD-B39F-4568128A32CA}" type="pres">
      <dgm:prSet presAssocID="{73E3F171-75F2-4BF9-A39F-9FE7AA96E294}" presName="childPlaceholder" presStyleCnt="0"/>
      <dgm:spPr/>
    </dgm:pt>
    <dgm:pt modelId="{D3EBEF33-464A-4DA5-9E46-914832E31B27}" type="pres">
      <dgm:prSet presAssocID="{73E3F171-75F2-4BF9-A39F-9FE7AA96E294}" presName="circle" presStyleCnt="0"/>
      <dgm:spPr/>
    </dgm:pt>
    <dgm:pt modelId="{45922799-86D6-4AD9-A624-A13F51CBFC28}" type="pres">
      <dgm:prSet presAssocID="{73E3F171-75F2-4BF9-A39F-9FE7AA96E294}" presName="quadrant1" presStyleLbl="node1" presStyleIdx="0" presStyleCnt="4" custScaleX="99628" custScaleY="102072" custLinFactNeighborX="11282" custLinFactNeighborY="-2117">
        <dgm:presLayoutVars>
          <dgm:chMax val="1"/>
          <dgm:bulletEnabled val="1"/>
        </dgm:presLayoutVars>
      </dgm:prSet>
      <dgm:spPr/>
      <dgm:t>
        <a:bodyPr/>
        <a:lstStyle/>
        <a:p>
          <a:endParaRPr lang="ru-RU"/>
        </a:p>
      </dgm:t>
    </dgm:pt>
    <dgm:pt modelId="{E0A96EDA-7425-4DD7-B1E3-61CA5962D1A9}" type="pres">
      <dgm:prSet presAssocID="{73E3F171-75F2-4BF9-A39F-9FE7AA96E294}" presName="quadrant2" presStyleLbl="node1" presStyleIdx="1" presStyleCnt="4" custAng="0" custFlipVert="0" custFlipHor="0" custScaleX="100448" custScaleY="102274" custLinFactNeighborX="9156" custLinFactNeighborY="-2218">
        <dgm:presLayoutVars>
          <dgm:chMax val="1"/>
          <dgm:bulletEnabled val="1"/>
        </dgm:presLayoutVars>
      </dgm:prSet>
      <dgm:spPr/>
      <dgm:t>
        <a:bodyPr/>
        <a:lstStyle/>
        <a:p>
          <a:endParaRPr lang="ru-RU"/>
        </a:p>
      </dgm:t>
    </dgm:pt>
    <dgm:pt modelId="{2EA6C656-515F-421A-B419-1D6F27801A1A}" type="pres">
      <dgm:prSet presAssocID="{73E3F171-75F2-4BF9-A39F-9FE7AA96E294}" presName="quadrant3" presStyleLbl="node1" presStyleIdx="2" presStyleCnt="4" custScaleX="98752" custScaleY="99055" custLinFactNeighborX="8308" custLinFactNeighborY="-2041">
        <dgm:presLayoutVars>
          <dgm:chMax val="1"/>
          <dgm:bulletEnabled val="1"/>
        </dgm:presLayoutVars>
      </dgm:prSet>
      <dgm:spPr/>
      <dgm:t>
        <a:bodyPr/>
        <a:lstStyle/>
        <a:p>
          <a:endParaRPr lang="ru-RU"/>
        </a:p>
      </dgm:t>
    </dgm:pt>
    <dgm:pt modelId="{AA028DFE-F9D8-460C-919C-95CF400B898D}" type="pres">
      <dgm:prSet presAssocID="{73E3F171-75F2-4BF9-A39F-9FE7AA96E294}" presName="quadrant4" presStyleLbl="node1" presStyleIdx="3" presStyleCnt="4" custScaleX="99188" custScaleY="98984" custLinFactNeighborX="11062" custLinFactNeighborY="-2915">
        <dgm:presLayoutVars>
          <dgm:chMax val="1"/>
          <dgm:bulletEnabled val="1"/>
        </dgm:presLayoutVars>
      </dgm:prSet>
      <dgm:spPr/>
      <dgm:t>
        <a:bodyPr/>
        <a:lstStyle/>
        <a:p>
          <a:endParaRPr lang="ru-RU"/>
        </a:p>
      </dgm:t>
    </dgm:pt>
    <dgm:pt modelId="{1BB8365E-59BC-4DD9-B32A-2207BA988E4B}" type="pres">
      <dgm:prSet presAssocID="{73E3F171-75F2-4BF9-A39F-9FE7AA96E294}" presName="quadrantPlaceholder" presStyleCnt="0"/>
      <dgm:spPr/>
    </dgm:pt>
    <dgm:pt modelId="{4BBE00AC-EDB3-4770-86FB-1F163E6147F1}" type="pres">
      <dgm:prSet presAssocID="{73E3F171-75F2-4BF9-A39F-9FE7AA96E294}" presName="center1" presStyleLbl="fgShp" presStyleIdx="0" presStyleCnt="2" custScaleX="65237" custLinFactNeighborX="511" custLinFactNeighborY="6713"/>
      <dgm:spPr>
        <a:noFill/>
        <a:ln>
          <a:noFill/>
        </a:ln>
        <a:scene3d>
          <a:camera prst="orthographicFront"/>
          <a:lightRig rig="threePt" dir="t"/>
        </a:scene3d>
        <a:sp3d prstMaterial="metal">
          <a:bevelT/>
          <a:bevelB w="165100" prst="coolSlant"/>
        </a:sp3d>
      </dgm:spPr>
    </dgm:pt>
    <dgm:pt modelId="{C5B730B5-3D2D-467C-9BDC-CB9B77516481}" type="pres">
      <dgm:prSet presAssocID="{73E3F171-75F2-4BF9-A39F-9FE7AA96E294}" presName="center2" presStyleLbl="fgShp" presStyleIdx="1" presStyleCnt="2" custScaleX="63013" custLinFactNeighborX="-601" custLinFactNeighborY="-7313"/>
      <dgm:spPr>
        <a:noFill/>
        <a:ln>
          <a:noFill/>
        </a:ln>
      </dgm:spPr>
    </dgm:pt>
  </dgm:ptLst>
  <dgm:cxnLst>
    <dgm:cxn modelId="{BDAE7DFE-DFB1-4A78-8EA2-8932FA7D27FB}" srcId="{73E3F171-75F2-4BF9-A39F-9FE7AA96E294}" destId="{A3D78133-E996-4305-9B9A-8F672BFE1C5C}" srcOrd="3" destOrd="0" parTransId="{5E403415-F64A-40D8-AB85-B6F2505E4344}" sibTransId="{394E3081-377F-4F80-940D-D74CEA8E4945}"/>
    <dgm:cxn modelId="{7C853690-442B-4E67-AEA2-A4B4E5215B3D}" type="presOf" srcId="{A3D78133-E996-4305-9B9A-8F672BFE1C5C}" destId="{AA028DFE-F9D8-460C-919C-95CF400B898D}" srcOrd="0" destOrd="0" presId="urn:microsoft.com/office/officeart/2005/8/layout/cycle4#2"/>
    <dgm:cxn modelId="{F9E08560-A632-4212-BD9D-363E74777A16}" type="presOf" srcId="{B2FC5D2D-96F1-46EC-A68B-8F3C18C27004}" destId="{45922799-86D6-4AD9-A624-A13F51CBFC28}" srcOrd="0" destOrd="0" presId="urn:microsoft.com/office/officeart/2005/8/layout/cycle4#2"/>
    <dgm:cxn modelId="{BB5F3934-5B36-45A7-8599-067B6D776DFA}" srcId="{73E3F171-75F2-4BF9-A39F-9FE7AA96E294}" destId="{FFDD3B55-380A-464E-A2CB-0D5E716731A5}" srcOrd="2" destOrd="0" parTransId="{911DC497-1861-4545-A84D-DF7B3DABCDE7}" sibTransId="{6137732A-7786-429A-B0A8-525DC3E850A6}"/>
    <dgm:cxn modelId="{0E47C11A-E125-4404-83E9-C8921A69FD39}" srcId="{73E3F171-75F2-4BF9-A39F-9FE7AA96E294}" destId="{B2FC5D2D-96F1-46EC-A68B-8F3C18C27004}" srcOrd="0" destOrd="0" parTransId="{AB8F2C09-F534-405D-BCC5-59194884D6CC}" sibTransId="{B6A3659E-299C-4FB4-B861-8329121F3111}"/>
    <dgm:cxn modelId="{19F470D1-A450-4568-ABB7-FCD995E7A86D}" srcId="{73E3F171-75F2-4BF9-A39F-9FE7AA96E294}" destId="{B0E0D5F1-5EBF-4DBB-8646-28976DAC5B6B}" srcOrd="1" destOrd="0" parTransId="{795E63B3-E3E8-4DAD-B516-43230F557360}" sibTransId="{F6DB68E8-4B3C-4E36-8D59-239A6EBEB5C1}"/>
    <dgm:cxn modelId="{75B53486-6991-4B47-BCB6-C018F5B5F24D}" type="presOf" srcId="{73E3F171-75F2-4BF9-A39F-9FE7AA96E294}" destId="{12FAD64A-23B0-46FD-BA02-A70A2BC78A8F}" srcOrd="0" destOrd="0" presId="urn:microsoft.com/office/officeart/2005/8/layout/cycle4#2"/>
    <dgm:cxn modelId="{E428FC3A-FED5-411E-BD45-A119C711B836}" type="presOf" srcId="{B0E0D5F1-5EBF-4DBB-8646-28976DAC5B6B}" destId="{E0A96EDA-7425-4DD7-B1E3-61CA5962D1A9}" srcOrd="0" destOrd="0" presId="urn:microsoft.com/office/officeart/2005/8/layout/cycle4#2"/>
    <dgm:cxn modelId="{4DA1CF53-A0A4-43C5-BDB8-98AD705A7FF0}" type="presOf" srcId="{FFDD3B55-380A-464E-A2CB-0D5E716731A5}" destId="{2EA6C656-515F-421A-B419-1D6F27801A1A}" srcOrd="0" destOrd="0" presId="urn:microsoft.com/office/officeart/2005/8/layout/cycle4#2"/>
    <dgm:cxn modelId="{2A6ECEB1-160D-45F9-9207-BD992955F2E6}" type="presParOf" srcId="{12FAD64A-23B0-46FD-BA02-A70A2BC78A8F}" destId="{0C75520B-4CE2-4087-838B-E71318822190}" srcOrd="0" destOrd="0" presId="urn:microsoft.com/office/officeart/2005/8/layout/cycle4#2"/>
    <dgm:cxn modelId="{F1E0DCD4-C69B-4105-8F59-58E8011ED9B6}" type="presParOf" srcId="{0C75520B-4CE2-4087-838B-E71318822190}" destId="{5F2254B4-B115-40AD-B39F-4568128A32CA}" srcOrd="0" destOrd="0" presId="urn:microsoft.com/office/officeart/2005/8/layout/cycle4#2"/>
    <dgm:cxn modelId="{85DE30D4-DBC7-437B-BBA5-C8E0C09D1167}" type="presParOf" srcId="{12FAD64A-23B0-46FD-BA02-A70A2BC78A8F}" destId="{D3EBEF33-464A-4DA5-9E46-914832E31B27}" srcOrd="1" destOrd="0" presId="urn:microsoft.com/office/officeart/2005/8/layout/cycle4#2"/>
    <dgm:cxn modelId="{84A3BF8B-4FC8-4066-8155-0405FAB3DBBA}" type="presParOf" srcId="{D3EBEF33-464A-4DA5-9E46-914832E31B27}" destId="{45922799-86D6-4AD9-A624-A13F51CBFC28}" srcOrd="0" destOrd="0" presId="urn:microsoft.com/office/officeart/2005/8/layout/cycle4#2"/>
    <dgm:cxn modelId="{30D7C404-FC92-4E93-A6DF-1E52B2097B47}" type="presParOf" srcId="{D3EBEF33-464A-4DA5-9E46-914832E31B27}" destId="{E0A96EDA-7425-4DD7-B1E3-61CA5962D1A9}" srcOrd="1" destOrd="0" presId="urn:microsoft.com/office/officeart/2005/8/layout/cycle4#2"/>
    <dgm:cxn modelId="{9D59EE95-723D-4F8E-A38D-CB362324FF0C}" type="presParOf" srcId="{D3EBEF33-464A-4DA5-9E46-914832E31B27}" destId="{2EA6C656-515F-421A-B419-1D6F27801A1A}" srcOrd="2" destOrd="0" presId="urn:microsoft.com/office/officeart/2005/8/layout/cycle4#2"/>
    <dgm:cxn modelId="{5C4262A9-025E-4621-B66C-4AF7870CF19D}" type="presParOf" srcId="{D3EBEF33-464A-4DA5-9E46-914832E31B27}" destId="{AA028DFE-F9D8-460C-919C-95CF400B898D}" srcOrd="3" destOrd="0" presId="urn:microsoft.com/office/officeart/2005/8/layout/cycle4#2"/>
    <dgm:cxn modelId="{73C7C5C7-4620-4166-A4DE-E833DDCCBF9B}" type="presParOf" srcId="{D3EBEF33-464A-4DA5-9E46-914832E31B27}" destId="{1BB8365E-59BC-4DD9-B32A-2207BA988E4B}" srcOrd="4" destOrd="0" presId="urn:microsoft.com/office/officeart/2005/8/layout/cycle4#2"/>
    <dgm:cxn modelId="{B98354CF-0C8D-42E3-8831-F6292E47D4EC}" type="presParOf" srcId="{12FAD64A-23B0-46FD-BA02-A70A2BC78A8F}" destId="{4BBE00AC-EDB3-4770-86FB-1F163E6147F1}" srcOrd="2" destOrd="0" presId="urn:microsoft.com/office/officeart/2005/8/layout/cycle4#2"/>
    <dgm:cxn modelId="{A6D14F7F-3452-4D62-BDE1-3860429CA4EF}" type="presParOf" srcId="{12FAD64A-23B0-46FD-BA02-A70A2BC78A8F}" destId="{C5B730B5-3D2D-467C-9BDC-CB9B77516481}" srcOrd="3" destOrd="0" presId="urn:microsoft.com/office/officeart/2005/8/layout/cycle4#2"/>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E3F171-75F2-4BF9-A39F-9FE7AA96E294}" type="doc">
      <dgm:prSet loTypeId="urn:microsoft.com/office/officeart/2005/8/layout/cycle4#2" loCatId="matrix" qsTypeId="urn:microsoft.com/office/officeart/2005/8/quickstyle/simple1" qsCatId="simple" csTypeId="urn:microsoft.com/office/officeart/2005/8/colors/accent1_2" csCatId="accent1" phldr="1"/>
      <dgm:spPr/>
      <dgm:t>
        <a:bodyPr/>
        <a:lstStyle/>
        <a:p>
          <a:endParaRPr lang="ru-RU"/>
        </a:p>
      </dgm:t>
    </dgm:pt>
    <dgm:pt modelId="{B2FC5D2D-96F1-46EC-A68B-8F3C18C27004}">
      <dgm:prSet phldrT="[Текст]" custT="1"/>
      <dgm:spPr>
        <a:solidFill>
          <a:srgbClr val="99FF66"/>
        </a:solidFill>
        <a:ln w="88900">
          <a:solidFill>
            <a:schemeClr val="accent3">
              <a:lumMod val="75000"/>
            </a:schemeClr>
          </a:solidFill>
        </a:ln>
        <a:scene3d>
          <a:camera prst="orthographicFront"/>
          <a:lightRig rig="threePt" dir="t"/>
        </a:scene3d>
        <a:sp3d prstMaterial="metal">
          <a:bevelT/>
          <a:bevelB w="165100" h="165100"/>
        </a:sp3d>
      </dgm:spPr>
      <dgm:t>
        <a:bodyPr/>
        <a:lstStyle/>
        <a:p>
          <a:endParaRPr lang="ru-RU" sz="1400" dirty="0">
            <a:solidFill>
              <a:schemeClr val="tx1"/>
            </a:solidFill>
            <a:latin typeface="Times New Roman" pitchFamily="18" charset="0"/>
            <a:cs typeface="Times New Roman" pitchFamily="18" charset="0"/>
          </a:endParaRPr>
        </a:p>
      </dgm:t>
    </dgm:pt>
    <dgm:pt modelId="{AB8F2C09-F534-405D-BCC5-59194884D6CC}" type="parTrans" cxnId="{0E47C11A-E125-4404-83E9-C8921A69FD39}">
      <dgm:prSet/>
      <dgm:spPr/>
      <dgm:t>
        <a:bodyPr/>
        <a:lstStyle/>
        <a:p>
          <a:endParaRPr lang="ru-RU"/>
        </a:p>
      </dgm:t>
    </dgm:pt>
    <dgm:pt modelId="{B6A3659E-299C-4FB4-B861-8329121F3111}" type="sibTrans" cxnId="{0E47C11A-E125-4404-83E9-C8921A69FD39}">
      <dgm:prSet/>
      <dgm:spPr/>
      <dgm:t>
        <a:bodyPr/>
        <a:lstStyle/>
        <a:p>
          <a:endParaRPr lang="ru-RU"/>
        </a:p>
      </dgm:t>
    </dgm:pt>
    <dgm:pt modelId="{B0E0D5F1-5EBF-4DBB-8646-28976DAC5B6B}">
      <dgm:prSet phldrT="[Текст]" custT="1"/>
      <dgm:spPr>
        <a:solidFill>
          <a:schemeClr val="accent4">
            <a:lumMod val="60000"/>
            <a:lumOff val="40000"/>
          </a:schemeClr>
        </a:solidFill>
        <a:ln w="88900">
          <a:solidFill>
            <a:schemeClr val="accent4">
              <a:lumMod val="75000"/>
            </a:schemeClr>
          </a:solidFill>
        </a:ln>
        <a:scene3d>
          <a:camera prst="orthographicFront"/>
          <a:lightRig rig="threePt" dir="t"/>
        </a:scene3d>
        <a:sp3d prstMaterial="metal">
          <a:bevelT/>
          <a:bevelB w="165100" h="165100"/>
        </a:sp3d>
      </dgm:spPr>
      <dgm:t>
        <a:bodyPr/>
        <a:lstStyle/>
        <a:p>
          <a:endParaRPr lang="ru-RU" sz="1400" dirty="0">
            <a:solidFill>
              <a:schemeClr val="tx1"/>
            </a:solidFill>
            <a:latin typeface="Times New Roman" pitchFamily="18" charset="0"/>
            <a:cs typeface="Times New Roman" pitchFamily="18" charset="0"/>
          </a:endParaRPr>
        </a:p>
      </dgm:t>
    </dgm:pt>
    <dgm:pt modelId="{795E63B3-E3E8-4DAD-B516-43230F557360}" type="parTrans" cxnId="{19F470D1-A450-4568-ABB7-FCD995E7A86D}">
      <dgm:prSet/>
      <dgm:spPr/>
      <dgm:t>
        <a:bodyPr/>
        <a:lstStyle/>
        <a:p>
          <a:endParaRPr lang="ru-RU"/>
        </a:p>
      </dgm:t>
    </dgm:pt>
    <dgm:pt modelId="{F6DB68E8-4B3C-4E36-8D59-239A6EBEB5C1}" type="sibTrans" cxnId="{19F470D1-A450-4568-ABB7-FCD995E7A86D}">
      <dgm:prSet/>
      <dgm:spPr/>
      <dgm:t>
        <a:bodyPr/>
        <a:lstStyle/>
        <a:p>
          <a:endParaRPr lang="ru-RU"/>
        </a:p>
      </dgm:t>
    </dgm:pt>
    <dgm:pt modelId="{FFDD3B55-380A-464E-A2CB-0D5E716731A5}">
      <dgm:prSet phldrT="[Текст]" custT="1"/>
      <dgm:spPr>
        <a:solidFill>
          <a:schemeClr val="accent5">
            <a:lumMod val="60000"/>
            <a:lumOff val="40000"/>
          </a:schemeClr>
        </a:solidFill>
        <a:ln w="88900">
          <a:solidFill>
            <a:schemeClr val="accent5">
              <a:lumMod val="75000"/>
            </a:schemeClr>
          </a:solidFill>
        </a:ln>
        <a:scene3d>
          <a:camera prst="orthographicFront"/>
          <a:lightRig rig="threePt" dir="t"/>
        </a:scene3d>
        <a:sp3d prstMaterial="metal">
          <a:bevelT/>
          <a:bevelB w="165100" h="165100"/>
        </a:sp3d>
      </dgm:spPr>
      <dgm:t>
        <a:bodyPr/>
        <a:lstStyle/>
        <a:p>
          <a:r>
            <a:rPr lang="ru-RU" sz="1600" b="1" dirty="0" smtClean="0">
              <a:solidFill>
                <a:schemeClr val="tx1"/>
              </a:solidFill>
              <a:latin typeface="Times New Roman" pitchFamily="18" charset="0"/>
              <a:cs typeface="Times New Roman" pitchFamily="18" charset="0"/>
            </a:rPr>
            <a:t>   </a:t>
          </a:r>
          <a:endParaRPr lang="ru-RU" sz="1400" dirty="0">
            <a:solidFill>
              <a:schemeClr val="tx1"/>
            </a:solidFill>
            <a:latin typeface="Times New Roman" pitchFamily="18" charset="0"/>
            <a:cs typeface="Times New Roman" pitchFamily="18" charset="0"/>
          </a:endParaRPr>
        </a:p>
      </dgm:t>
    </dgm:pt>
    <dgm:pt modelId="{911DC497-1861-4545-A84D-DF7B3DABCDE7}" type="parTrans" cxnId="{BB5F3934-5B36-45A7-8599-067B6D776DFA}">
      <dgm:prSet/>
      <dgm:spPr/>
      <dgm:t>
        <a:bodyPr/>
        <a:lstStyle/>
        <a:p>
          <a:endParaRPr lang="ru-RU"/>
        </a:p>
      </dgm:t>
    </dgm:pt>
    <dgm:pt modelId="{6137732A-7786-429A-B0A8-525DC3E850A6}" type="sibTrans" cxnId="{BB5F3934-5B36-45A7-8599-067B6D776DFA}">
      <dgm:prSet/>
      <dgm:spPr/>
      <dgm:t>
        <a:bodyPr/>
        <a:lstStyle/>
        <a:p>
          <a:endParaRPr lang="ru-RU"/>
        </a:p>
      </dgm:t>
    </dgm:pt>
    <dgm:pt modelId="{A3D78133-E996-4305-9B9A-8F672BFE1C5C}">
      <dgm:prSet phldrT="[Текст]" custT="1"/>
      <dgm:spPr>
        <a:solidFill>
          <a:srgbClr val="FFCCFF"/>
        </a:solidFill>
        <a:ln w="88900">
          <a:solidFill>
            <a:srgbClr val="FF00FF"/>
          </a:solidFill>
        </a:ln>
        <a:scene3d>
          <a:camera prst="orthographicFront"/>
          <a:lightRig rig="threePt" dir="t"/>
        </a:scene3d>
        <a:sp3d prstMaterial="metal">
          <a:bevelT/>
          <a:bevelB w="165100" h="165100"/>
        </a:sp3d>
      </dgm:spPr>
      <dgm:t>
        <a:bodyPr/>
        <a:lstStyle/>
        <a:p>
          <a:pPr>
            <a:lnSpc>
              <a:spcPct val="90000"/>
            </a:lnSpc>
            <a:spcAft>
              <a:spcPct val="35000"/>
            </a:spcAft>
          </a:pPr>
          <a:endParaRPr lang="ru-RU" sz="1400" dirty="0">
            <a:solidFill>
              <a:schemeClr val="tx1"/>
            </a:solidFill>
            <a:latin typeface="Times New Roman" pitchFamily="18" charset="0"/>
            <a:cs typeface="Times New Roman" pitchFamily="18" charset="0"/>
          </a:endParaRPr>
        </a:p>
      </dgm:t>
    </dgm:pt>
    <dgm:pt modelId="{5E403415-F64A-40D8-AB85-B6F2505E4344}" type="parTrans" cxnId="{BDAE7DFE-DFB1-4A78-8EA2-8932FA7D27FB}">
      <dgm:prSet/>
      <dgm:spPr/>
      <dgm:t>
        <a:bodyPr/>
        <a:lstStyle/>
        <a:p>
          <a:endParaRPr lang="ru-RU"/>
        </a:p>
      </dgm:t>
    </dgm:pt>
    <dgm:pt modelId="{394E3081-377F-4F80-940D-D74CEA8E4945}" type="sibTrans" cxnId="{BDAE7DFE-DFB1-4A78-8EA2-8932FA7D27FB}">
      <dgm:prSet/>
      <dgm:spPr/>
      <dgm:t>
        <a:bodyPr/>
        <a:lstStyle/>
        <a:p>
          <a:endParaRPr lang="ru-RU"/>
        </a:p>
      </dgm:t>
    </dgm:pt>
    <dgm:pt modelId="{12FAD64A-23B0-46FD-BA02-A70A2BC78A8F}" type="pres">
      <dgm:prSet presAssocID="{73E3F171-75F2-4BF9-A39F-9FE7AA96E294}" presName="cycleMatrixDiagram" presStyleCnt="0">
        <dgm:presLayoutVars>
          <dgm:chMax val="1"/>
          <dgm:dir/>
          <dgm:animLvl val="lvl"/>
          <dgm:resizeHandles val="exact"/>
        </dgm:presLayoutVars>
      </dgm:prSet>
      <dgm:spPr/>
      <dgm:t>
        <a:bodyPr/>
        <a:lstStyle/>
        <a:p>
          <a:endParaRPr lang="ru-RU"/>
        </a:p>
      </dgm:t>
    </dgm:pt>
    <dgm:pt modelId="{0C75520B-4CE2-4087-838B-E71318822190}" type="pres">
      <dgm:prSet presAssocID="{73E3F171-75F2-4BF9-A39F-9FE7AA96E294}" presName="children" presStyleCnt="0"/>
      <dgm:spPr/>
    </dgm:pt>
    <dgm:pt modelId="{5F2254B4-B115-40AD-B39F-4568128A32CA}" type="pres">
      <dgm:prSet presAssocID="{73E3F171-75F2-4BF9-A39F-9FE7AA96E294}" presName="childPlaceholder" presStyleCnt="0"/>
      <dgm:spPr/>
    </dgm:pt>
    <dgm:pt modelId="{D3EBEF33-464A-4DA5-9E46-914832E31B27}" type="pres">
      <dgm:prSet presAssocID="{73E3F171-75F2-4BF9-A39F-9FE7AA96E294}" presName="circle" presStyleCnt="0"/>
      <dgm:spPr/>
    </dgm:pt>
    <dgm:pt modelId="{45922799-86D6-4AD9-A624-A13F51CBFC28}" type="pres">
      <dgm:prSet presAssocID="{73E3F171-75F2-4BF9-A39F-9FE7AA96E294}" presName="quadrant1" presStyleLbl="node1" presStyleIdx="0" presStyleCnt="4" custScaleX="99628" custScaleY="102072" custLinFactNeighborX="11282" custLinFactNeighborY="-2117">
        <dgm:presLayoutVars>
          <dgm:chMax val="1"/>
          <dgm:bulletEnabled val="1"/>
        </dgm:presLayoutVars>
      </dgm:prSet>
      <dgm:spPr/>
      <dgm:t>
        <a:bodyPr/>
        <a:lstStyle/>
        <a:p>
          <a:endParaRPr lang="ru-RU"/>
        </a:p>
      </dgm:t>
    </dgm:pt>
    <dgm:pt modelId="{E0A96EDA-7425-4DD7-B1E3-61CA5962D1A9}" type="pres">
      <dgm:prSet presAssocID="{73E3F171-75F2-4BF9-A39F-9FE7AA96E294}" presName="quadrant2" presStyleLbl="node1" presStyleIdx="1" presStyleCnt="4" custAng="0" custFlipVert="0" custFlipHor="0" custScaleX="100448" custScaleY="102274" custLinFactNeighborX="9156" custLinFactNeighborY="-2218">
        <dgm:presLayoutVars>
          <dgm:chMax val="1"/>
          <dgm:bulletEnabled val="1"/>
        </dgm:presLayoutVars>
      </dgm:prSet>
      <dgm:spPr/>
      <dgm:t>
        <a:bodyPr/>
        <a:lstStyle/>
        <a:p>
          <a:endParaRPr lang="ru-RU"/>
        </a:p>
      </dgm:t>
    </dgm:pt>
    <dgm:pt modelId="{2EA6C656-515F-421A-B419-1D6F27801A1A}" type="pres">
      <dgm:prSet presAssocID="{73E3F171-75F2-4BF9-A39F-9FE7AA96E294}" presName="quadrant3" presStyleLbl="node1" presStyleIdx="2" presStyleCnt="4" custScaleX="98752" custScaleY="99055" custLinFactNeighborX="8308" custLinFactNeighborY="-2041">
        <dgm:presLayoutVars>
          <dgm:chMax val="1"/>
          <dgm:bulletEnabled val="1"/>
        </dgm:presLayoutVars>
      </dgm:prSet>
      <dgm:spPr/>
      <dgm:t>
        <a:bodyPr/>
        <a:lstStyle/>
        <a:p>
          <a:endParaRPr lang="ru-RU"/>
        </a:p>
      </dgm:t>
    </dgm:pt>
    <dgm:pt modelId="{AA028DFE-F9D8-460C-919C-95CF400B898D}" type="pres">
      <dgm:prSet presAssocID="{73E3F171-75F2-4BF9-A39F-9FE7AA96E294}" presName="quadrant4" presStyleLbl="node1" presStyleIdx="3" presStyleCnt="4" custScaleX="99188" custScaleY="98984" custLinFactNeighborX="11062" custLinFactNeighborY="-2915">
        <dgm:presLayoutVars>
          <dgm:chMax val="1"/>
          <dgm:bulletEnabled val="1"/>
        </dgm:presLayoutVars>
      </dgm:prSet>
      <dgm:spPr/>
      <dgm:t>
        <a:bodyPr/>
        <a:lstStyle/>
        <a:p>
          <a:endParaRPr lang="ru-RU"/>
        </a:p>
      </dgm:t>
    </dgm:pt>
    <dgm:pt modelId="{1BB8365E-59BC-4DD9-B32A-2207BA988E4B}" type="pres">
      <dgm:prSet presAssocID="{73E3F171-75F2-4BF9-A39F-9FE7AA96E294}" presName="quadrantPlaceholder" presStyleCnt="0"/>
      <dgm:spPr/>
    </dgm:pt>
    <dgm:pt modelId="{4BBE00AC-EDB3-4770-86FB-1F163E6147F1}" type="pres">
      <dgm:prSet presAssocID="{73E3F171-75F2-4BF9-A39F-9FE7AA96E294}" presName="center1" presStyleLbl="fgShp" presStyleIdx="0" presStyleCnt="2" custScaleX="65237" custLinFactNeighborX="511" custLinFactNeighborY="6713"/>
      <dgm:spPr>
        <a:noFill/>
        <a:ln>
          <a:noFill/>
        </a:ln>
        <a:scene3d>
          <a:camera prst="orthographicFront"/>
          <a:lightRig rig="threePt" dir="t"/>
        </a:scene3d>
        <a:sp3d prstMaterial="metal">
          <a:bevelT/>
          <a:bevelB w="165100" prst="coolSlant"/>
        </a:sp3d>
      </dgm:spPr>
    </dgm:pt>
    <dgm:pt modelId="{C5B730B5-3D2D-467C-9BDC-CB9B77516481}" type="pres">
      <dgm:prSet presAssocID="{73E3F171-75F2-4BF9-A39F-9FE7AA96E294}" presName="center2" presStyleLbl="fgShp" presStyleIdx="1" presStyleCnt="2" custScaleX="63013" custLinFactNeighborX="-601" custLinFactNeighborY="-7313"/>
      <dgm:spPr>
        <a:noFill/>
        <a:ln>
          <a:noFill/>
        </a:ln>
      </dgm:spPr>
    </dgm:pt>
  </dgm:ptLst>
  <dgm:cxnLst>
    <dgm:cxn modelId="{3C9200EB-07BC-47E0-8B50-0F43D6C97859}" type="presOf" srcId="{A3D78133-E996-4305-9B9A-8F672BFE1C5C}" destId="{AA028DFE-F9D8-460C-919C-95CF400B898D}" srcOrd="0" destOrd="0" presId="urn:microsoft.com/office/officeart/2005/8/layout/cycle4#2"/>
    <dgm:cxn modelId="{19F470D1-A450-4568-ABB7-FCD995E7A86D}" srcId="{73E3F171-75F2-4BF9-A39F-9FE7AA96E294}" destId="{B0E0D5F1-5EBF-4DBB-8646-28976DAC5B6B}" srcOrd="1" destOrd="0" parTransId="{795E63B3-E3E8-4DAD-B516-43230F557360}" sibTransId="{F6DB68E8-4B3C-4E36-8D59-239A6EBEB5C1}"/>
    <dgm:cxn modelId="{0E47C11A-E125-4404-83E9-C8921A69FD39}" srcId="{73E3F171-75F2-4BF9-A39F-9FE7AA96E294}" destId="{B2FC5D2D-96F1-46EC-A68B-8F3C18C27004}" srcOrd="0" destOrd="0" parTransId="{AB8F2C09-F534-405D-BCC5-59194884D6CC}" sibTransId="{B6A3659E-299C-4FB4-B861-8329121F3111}"/>
    <dgm:cxn modelId="{BDAE7DFE-DFB1-4A78-8EA2-8932FA7D27FB}" srcId="{73E3F171-75F2-4BF9-A39F-9FE7AA96E294}" destId="{A3D78133-E996-4305-9B9A-8F672BFE1C5C}" srcOrd="3" destOrd="0" parTransId="{5E403415-F64A-40D8-AB85-B6F2505E4344}" sibTransId="{394E3081-377F-4F80-940D-D74CEA8E4945}"/>
    <dgm:cxn modelId="{DFE98EF6-28DA-4094-B10B-30E25FC352E0}" type="presOf" srcId="{B0E0D5F1-5EBF-4DBB-8646-28976DAC5B6B}" destId="{E0A96EDA-7425-4DD7-B1E3-61CA5962D1A9}" srcOrd="0" destOrd="0" presId="urn:microsoft.com/office/officeart/2005/8/layout/cycle4#2"/>
    <dgm:cxn modelId="{40B5FDB4-2F31-4ACF-9790-5CCA59744CA1}" type="presOf" srcId="{B2FC5D2D-96F1-46EC-A68B-8F3C18C27004}" destId="{45922799-86D6-4AD9-A624-A13F51CBFC28}" srcOrd="0" destOrd="0" presId="urn:microsoft.com/office/officeart/2005/8/layout/cycle4#2"/>
    <dgm:cxn modelId="{BB5F3934-5B36-45A7-8599-067B6D776DFA}" srcId="{73E3F171-75F2-4BF9-A39F-9FE7AA96E294}" destId="{FFDD3B55-380A-464E-A2CB-0D5E716731A5}" srcOrd="2" destOrd="0" parTransId="{911DC497-1861-4545-A84D-DF7B3DABCDE7}" sibTransId="{6137732A-7786-429A-B0A8-525DC3E850A6}"/>
    <dgm:cxn modelId="{91E3DD42-5C0A-43D6-96A1-CAC6CECBF696}" type="presOf" srcId="{FFDD3B55-380A-464E-A2CB-0D5E716731A5}" destId="{2EA6C656-515F-421A-B419-1D6F27801A1A}" srcOrd="0" destOrd="0" presId="urn:microsoft.com/office/officeart/2005/8/layout/cycle4#2"/>
    <dgm:cxn modelId="{99CF6991-75E9-464B-B0F5-6718DF9FF84B}" type="presOf" srcId="{73E3F171-75F2-4BF9-A39F-9FE7AA96E294}" destId="{12FAD64A-23B0-46FD-BA02-A70A2BC78A8F}" srcOrd="0" destOrd="0" presId="urn:microsoft.com/office/officeart/2005/8/layout/cycle4#2"/>
    <dgm:cxn modelId="{DAA2D8E1-7E53-42B4-B1E3-982ABEE3B604}" type="presParOf" srcId="{12FAD64A-23B0-46FD-BA02-A70A2BC78A8F}" destId="{0C75520B-4CE2-4087-838B-E71318822190}" srcOrd="0" destOrd="0" presId="urn:microsoft.com/office/officeart/2005/8/layout/cycle4#2"/>
    <dgm:cxn modelId="{9879B5D2-2E84-4A31-883A-164C4FBFB17D}" type="presParOf" srcId="{0C75520B-4CE2-4087-838B-E71318822190}" destId="{5F2254B4-B115-40AD-B39F-4568128A32CA}" srcOrd="0" destOrd="0" presId="urn:microsoft.com/office/officeart/2005/8/layout/cycle4#2"/>
    <dgm:cxn modelId="{804AE215-A1A5-458F-8B78-5A7B81D44F8A}" type="presParOf" srcId="{12FAD64A-23B0-46FD-BA02-A70A2BC78A8F}" destId="{D3EBEF33-464A-4DA5-9E46-914832E31B27}" srcOrd="1" destOrd="0" presId="urn:microsoft.com/office/officeart/2005/8/layout/cycle4#2"/>
    <dgm:cxn modelId="{2C656461-98BD-48B3-A699-4E24A32E0749}" type="presParOf" srcId="{D3EBEF33-464A-4DA5-9E46-914832E31B27}" destId="{45922799-86D6-4AD9-A624-A13F51CBFC28}" srcOrd="0" destOrd="0" presId="urn:microsoft.com/office/officeart/2005/8/layout/cycle4#2"/>
    <dgm:cxn modelId="{26A884D9-0239-473C-AAC0-5A0D6EFF2001}" type="presParOf" srcId="{D3EBEF33-464A-4DA5-9E46-914832E31B27}" destId="{E0A96EDA-7425-4DD7-B1E3-61CA5962D1A9}" srcOrd="1" destOrd="0" presId="urn:microsoft.com/office/officeart/2005/8/layout/cycle4#2"/>
    <dgm:cxn modelId="{A3D9C3C3-440A-4844-8654-92CDF2C426CB}" type="presParOf" srcId="{D3EBEF33-464A-4DA5-9E46-914832E31B27}" destId="{2EA6C656-515F-421A-B419-1D6F27801A1A}" srcOrd="2" destOrd="0" presId="urn:microsoft.com/office/officeart/2005/8/layout/cycle4#2"/>
    <dgm:cxn modelId="{41C572E3-64E1-42CE-9F7A-D9BD75CEE29A}" type="presParOf" srcId="{D3EBEF33-464A-4DA5-9E46-914832E31B27}" destId="{AA028DFE-F9D8-460C-919C-95CF400B898D}" srcOrd="3" destOrd="0" presId="urn:microsoft.com/office/officeart/2005/8/layout/cycle4#2"/>
    <dgm:cxn modelId="{884C4AE5-9E2B-43CF-8272-E1417402714B}" type="presParOf" srcId="{D3EBEF33-464A-4DA5-9E46-914832E31B27}" destId="{1BB8365E-59BC-4DD9-B32A-2207BA988E4B}" srcOrd="4" destOrd="0" presId="urn:microsoft.com/office/officeart/2005/8/layout/cycle4#2"/>
    <dgm:cxn modelId="{2A5E1C38-87FF-4271-934A-5AC07454AEAB}" type="presParOf" srcId="{12FAD64A-23B0-46FD-BA02-A70A2BC78A8F}" destId="{4BBE00AC-EDB3-4770-86FB-1F163E6147F1}" srcOrd="2" destOrd="0" presId="urn:microsoft.com/office/officeart/2005/8/layout/cycle4#2"/>
    <dgm:cxn modelId="{0DDB4C35-18FA-46DB-9482-A1E8F5A05FBE}" type="presParOf" srcId="{12FAD64A-23B0-46FD-BA02-A70A2BC78A8F}" destId="{C5B730B5-3D2D-467C-9BDC-CB9B77516481}" srcOrd="3" destOrd="0" presId="urn:microsoft.com/office/officeart/2005/8/layout/cycle4#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E3F171-75F2-4BF9-A39F-9FE7AA96E294}" type="doc">
      <dgm:prSet loTypeId="urn:microsoft.com/office/officeart/2005/8/layout/cycle4#2" loCatId="matrix" qsTypeId="urn:microsoft.com/office/officeart/2005/8/quickstyle/simple1" qsCatId="simple" csTypeId="urn:microsoft.com/office/officeart/2005/8/colors/accent1_2" csCatId="accent1" phldr="1"/>
      <dgm:spPr/>
      <dgm:t>
        <a:bodyPr/>
        <a:lstStyle/>
        <a:p>
          <a:endParaRPr lang="ru-RU"/>
        </a:p>
      </dgm:t>
    </dgm:pt>
    <dgm:pt modelId="{B2FC5D2D-96F1-46EC-A68B-8F3C18C27004}">
      <dgm:prSet phldrT="[Текст]" custT="1"/>
      <dgm:spPr>
        <a:solidFill>
          <a:srgbClr val="99FF66"/>
        </a:solidFill>
        <a:ln w="88900">
          <a:solidFill>
            <a:schemeClr val="accent3">
              <a:lumMod val="75000"/>
            </a:schemeClr>
          </a:solidFill>
        </a:ln>
        <a:scene3d>
          <a:camera prst="orthographicFront"/>
          <a:lightRig rig="threePt" dir="t"/>
        </a:scene3d>
        <a:sp3d prstMaterial="metal">
          <a:bevelT/>
          <a:bevelB w="165100" h="165100"/>
        </a:sp3d>
      </dgm:spPr>
      <dgm:t>
        <a:bodyPr/>
        <a:lstStyle/>
        <a:p>
          <a:endParaRPr lang="ru-RU" sz="1400" dirty="0">
            <a:solidFill>
              <a:schemeClr val="tx1"/>
            </a:solidFill>
            <a:latin typeface="Times New Roman" pitchFamily="18" charset="0"/>
            <a:cs typeface="Times New Roman" pitchFamily="18" charset="0"/>
          </a:endParaRPr>
        </a:p>
      </dgm:t>
    </dgm:pt>
    <dgm:pt modelId="{AB8F2C09-F534-405D-BCC5-59194884D6CC}" type="parTrans" cxnId="{0E47C11A-E125-4404-83E9-C8921A69FD39}">
      <dgm:prSet/>
      <dgm:spPr/>
      <dgm:t>
        <a:bodyPr/>
        <a:lstStyle/>
        <a:p>
          <a:endParaRPr lang="ru-RU"/>
        </a:p>
      </dgm:t>
    </dgm:pt>
    <dgm:pt modelId="{B6A3659E-299C-4FB4-B861-8329121F3111}" type="sibTrans" cxnId="{0E47C11A-E125-4404-83E9-C8921A69FD39}">
      <dgm:prSet/>
      <dgm:spPr/>
      <dgm:t>
        <a:bodyPr/>
        <a:lstStyle/>
        <a:p>
          <a:endParaRPr lang="ru-RU"/>
        </a:p>
      </dgm:t>
    </dgm:pt>
    <dgm:pt modelId="{B0E0D5F1-5EBF-4DBB-8646-28976DAC5B6B}">
      <dgm:prSet phldrT="[Текст]" custT="1"/>
      <dgm:spPr>
        <a:solidFill>
          <a:schemeClr val="accent4">
            <a:lumMod val="60000"/>
            <a:lumOff val="40000"/>
          </a:schemeClr>
        </a:solidFill>
        <a:ln w="88900">
          <a:solidFill>
            <a:schemeClr val="accent4">
              <a:lumMod val="75000"/>
            </a:schemeClr>
          </a:solidFill>
        </a:ln>
        <a:scene3d>
          <a:camera prst="orthographicFront"/>
          <a:lightRig rig="threePt" dir="t"/>
        </a:scene3d>
        <a:sp3d prstMaterial="metal">
          <a:bevelT/>
          <a:bevelB w="165100" h="165100"/>
        </a:sp3d>
      </dgm:spPr>
      <dgm:t>
        <a:bodyPr/>
        <a:lstStyle/>
        <a:p>
          <a:endParaRPr lang="ru-RU" sz="1400" dirty="0">
            <a:solidFill>
              <a:schemeClr val="tx1"/>
            </a:solidFill>
            <a:latin typeface="Times New Roman" pitchFamily="18" charset="0"/>
            <a:cs typeface="Times New Roman" pitchFamily="18" charset="0"/>
          </a:endParaRPr>
        </a:p>
      </dgm:t>
    </dgm:pt>
    <dgm:pt modelId="{795E63B3-E3E8-4DAD-B516-43230F557360}" type="parTrans" cxnId="{19F470D1-A450-4568-ABB7-FCD995E7A86D}">
      <dgm:prSet/>
      <dgm:spPr/>
      <dgm:t>
        <a:bodyPr/>
        <a:lstStyle/>
        <a:p>
          <a:endParaRPr lang="ru-RU"/>
        </a:p>
      </dgm:t>
    </dgm:pt>
    <dgm:pt modelId="{F6DB68E8-4B3C-4E36-8D59-239A6EBEB5C1}" type="sibTrans" cxnId="{19F470D1-A450-4568-ABB7-FCD995E7A86D}">
      <dgm:prSet/>
      <dgm:spPr/>
      <dgm:t>
        <a:bodyPr/>
        <a:lstStyle/>
        <a:p>
          <a:endParaRPr lang="ru-RU"/>
        </a:p>
      </dgm:t>
    </dgm:pt>
    <dgm:pt modelId="{FFDD3B55-380A-464E-A2CB-0D5E716731A5}">
      <dgm:prSet phldrT="[Текст]" custT="1"/>
      <dgm:spPr>
        <a:solidFill>
          <a:schemeClr val="accent5">
            <a:lumMod val="60000"/>
            <a:lumOff val="40000"/>
          </a:schemeClr>
        </a:solidFill>
        <a:ln w="88900">
          <a:solidFill>
            <a:schemeClr val="accent5">
              <a:lumMod val="75000"/>
            </a:schemeClr>
          </a:solidFill>
        </a:ln>
        <a:scene3d>
          <a:camera prst="orthographicFront"/>
          <a:lightRig rig="threePt" dir="t"/>
        </a:scene3d>
        <a:sp3d prstMaterial="metal">
          <a:bevelT/>
          <a:bevelB w="165100" h="165100"/>
        </a:sp3d>
      </dgm:spPr>
      <dgm:t>
        <a:bodyPr/>
        <a:lstStyle/>
        <a:p>
          <a:r>
            <a:rPr lang="ru-RU" sz="1600" b="1" dirty="0" smtClean="0">
              <a:solidFill>
                <a:schemeClr val="tx1"/>
              </a:solidFill>
              <a:latin typeface="Times New Roman" pitchFamily="18" charset="0"/>
              <a:cs typeface="Times New Roman" pitchFamily="18" charset="0"/>
            </a:rPr>
            <a:t>   </a:t>
          </a:r>
          <a:endParaRPr lang="ru-RU" sz="1400" dirty="0">
            <a:solidFill>
              <a:schemeClr val="tx1"/>
            </a:solidFill>
            <a:latin typeface="Times New Roman" pitchFamily="18" charset="0"/>
            <a:cs typeface="Times New Roman" pitchFamily="18" charset="0"/>
          </a:endParaRPr>
        </a:p>
      </dgm:t>
    </dgm:pt>
    <dgm:pt modelId="{911DC497-1861-4545-A84D-DF7B3DABCDE7}" type="parTrans" cxnId="{BB5F3934-5B36-45A7-8599-067B6D776DFA}">
      <dgm:prSet/>
      <dgm:spPr/>
      <dgm:t>
        <a:bodyPr/>
        <a:lstStyle/>
        <a:p>
          <a:endParaRPr lang="ru-RU"/>
        </a:p>
      </dgm:t>
    </dgm:pt>
    <dgm:pt modelId="{6137732A-7786-429A-B0A8-525DC3E850A6}" type="sibTrans" cxnId="{BB5F3934-5B36-45A7-8599-067B6D776DFA}">
      <dgm:prSet/>
      <dgm:spPr/>
      <dgm:t>
        <a:bodyPr/>
        <a:lstStyle/>
        <a:p>
          <a:endParaRPr lang="ru-RU"/>
        </a:p>
      </dgm:t>
    </dgm:pt>
    <dgm:pt modelId="{A3D78133-E996-4305-9B9A-8F672BFE1C5C}">
      <dgm:prSet phldrT="[Текст]" custT="1"/>
      <dgm:spPr>
        <a:solidFill>
          <a:srgbClr val="FFCCFF"/>
        </a:solidFill>
        <a:ln w="88900">
          <a:solidFill>
            <a:srgbClr val="FF00FF"/>
          </a:solidFill>
        </a:ln>
        <a:scene3d>
          <a:camera prst="orthographicFront"/>
          <a:lightRig rig="threePt" dir="t"/>
        </a:scene3d>
        <a:sp3d prstMaterial="metal">
          <a:bevelT/>
          <a:bevelB w="165100" h="165100"/>
        </a:sp3d>
      </dgm:spPr>
      <dgm:t>
        <a:bodyPr/>
        <a:lstStyle/>
        <a:p>
          <a:pPr>
            <a:lnSpc>
              <a:spcPct val="90000"/>
            </a:lnSpc>
            <a:spcAft>
              <a:spcPct val="35000"/>
            </a:spcAft>
          </a:pPr>
          <a:endParaRPr lang="ru-RU" sz="1400" dirty="0">
            <a:solidFill>
              <a:schemeClr val="tx1"/>
            </a:solidFill>
            <a:latin typeface="Times New Roman" pitchFamily="18" charset="0"/>
            <a:cs typeface="Times New Roman" pitchFamily="18" charset="0"/>
          </a:endParaRPr>
        </a:p>
      </dgm:t>
    </dgm:pt>
    <dgm:pt modelId="{5E403415-F64A-40D8-AB85-B6F2505E4344}" type="parTrans" cxnId="{BDAE7DFE-DFB1-4A78-8EA2-8932FA7D27FB}">
      <dgm:prSet/>
      <dgm:spPr/>
      <dgm:t>
        <a:bodyPr/>
        <a:lstStyle/>
        <a:p>
          <a:endParaRPr lang="ru-RU"/>
        </a:p>
      </dgm:t>
    </dgm:pt>
    <dgm:pt modelId="{394E3081-377F-4F80-940D-D74CEA8E4945}" type="sibTrans" cxnId="{BDAE7DFE-DFB1-4A78-8EA2-8932FA7D27FB}">
      <dgm:prSet/>
      <dgm:spPr/>
      <dgm:t>
        <a:bodyPr/>
        <a:lstStyle/>
        <a:p>
          <a:endParaRPr lang="ru-RU"/>
        </a:p>
      </dgm:t>
    </dgm:pt>
    <dgm:pt modelId="{12FAD64A-23B0-46FD-BA02-A70A2BC78A8F}" type="pres">
      <dgm:prSet presAssocID="{73E3F171-75F2-4BF9-A39F-9FE7AA96E294}" presName="cycleMatrixDiagram" presStyleCnt="0">
        <dgm:presLayoutVars>
          <dgm:chMax val="1"/>
          <dgm:dir/>
          <dgm:animLvl val="lvl"/>
          <dgm:resizeHandles val="exact"/>
        </dgm:presLayoutVars>
      </dgm:prSet>
      <dgm:spPr/>
      <dgm:t>
        <a:bodyPr/>
        <a:lstStyle/>
        <a:p>
          <a:endParaRPr lang="ru-RU"/>
        </a:p>
      </dgm:t>
    </dgm:pt>
    <dgm:pt modelId="{0C75520B-4CE2-4087-838B-E71318822190}" type="pres">
      <dgm:prSet presAssocID="{73E3F171-75F2-4BF9-A39F-9FE7AA96E294}" presName="children" presStyleCnt="0"/>
      <dgm:spPr/>
    </dgm:pt>
    <dgm:pt modelId="{5F2254B4-B115-40AD-B39F-4568128A32CA}" type="pres">
      <dgm:prSet presAssocID="{73E3F171-75F2-4BF9-A39F-9FE7AA96E294}" presName="childPlaceholder" presStyleCnt="0"/>
      <dgm:spPr/>
    </dgm:pt>
    <dgm:pt modelId="{D3EBEF33-464A-4DA5-9E46-914832E31B27}" type="pres">
      <dgm:prSet presAssocID="{73E3F171-75F2-4BF9-A39F-9FE7AA96E294}" presName="circle" presStyleCnt="0"/>
      <dgm:spPr/>
    </dgm:pt>
    <dgm:pt modelId="{45922799-86D6-4AD9-A624-A13F51CBFC28}" type="pres">
      <dgm:prSet presAssocID="{73E3F171-75F2-4BF9-A39F-9FE7AA96E294}" presName="quadrant1" presStyleLbl="node1" presStyleIdx="0" presStyleCnt="4" custScaleX="99628" custScaleY="102072" custLinFactNeighborX="11282" custLinFactNeighborY="-2117">
        <dgm:presLayoutVars>
          <dgm:chMax val="1"/>
          <dgm:bulletEnabled val="1"/>
        </dgm:presLayoutVars>
      </dgm:prSet>
      <dgm:spPr/>
      <dgm:t>
        <a:bodyPr/>
        <a:lstStyle/>
        <a:p>
          <a:endParaRPr lang="ru-RU"/>
        </a:p>
      </dgm:t>
    </dgm:pt>
    <dgm:pt modelId="{E0A96EDA-7425-4DD7-B1E3-61CA5962D1A9}" type="pres">
      <dgm:prSet presAssocID="{73E3F171-75F2-4BF9-A39F-9FE7AA96E294}" presName="quadrant2" presStyleLbl="node1" presStyleIdx="1" presStyleCnt="4" custAng="0" custFlipVert="0" custFlipHor="0" custScaleX="100448" custScaleY="102274" custLinFactNeighborX="9156" custLinFactNeighborY="-2218">
        <dgm:presLayoutVars>
          <dgm:chMax val="1"/>
          <dgm:bulletEnabled val="1"/>
        </dgm:presLayoutVars>
      </dgm:prSet>
      <dgm:spPr/>
      <dgm:t>
        <a:bodyPr/>
        <a:lstStyle/>
        <a:p>
          <a:endParaRPr lang="ru-RU"/>
        </a:p>
      </dgm:t>
    </dgm:pt>
    <dgm:pt modelId="{2EA6C656-515F-421A-B419-1D6F27801A1A}" type="pres">
      <dgm:prSet presAssocID="{73E3F171-75F2-4BF9-A39F-9FE7AA96E294}" presName="quadrant3" presStyleLbl="node1" presStyleIdx="2" presStyleCnt="4" custScaleX="98752" custScaleY="99055" custLinFactNeighborX="8308" custLinFactNeighborY="-2041">
        <dgm:presLayoutVars>
          <dgm:chMax val="1"/>
          <dgm:bulletEnabled val="1"/>
        </dgm:presLayoutVars>
      </dgm:prSet>
      <dgm:spPr/>
      <dgm:t>
        <a:bodyPr/>
        <a:lstStyle/>
        <a:p>
          <a:endParaRPr lang="ru-RU"/>
        </a:p>
      </dgm:t>
    </dgm:pt>
    <dgm:pt modelId="{AA028DFE-F9D8-460C-919C-95CF400B898D}" type="pres">
      <dgm:prSet presAssocID="{73E3F171-75F2-4BF9-A39F-9FE7AA96E294}" presName="quadrant4" presStyleLbl="node1" presStyleIdx="3" presStyleCnt="4" custScaleX="99188" custScaleY="98984" custLinFactNeighborX="11062" custLinFactNeighborY="-2915">
        <dgm:presLayoutVars>
          <dgm:chMax val="1"/>
          <dgm:bulletEnabled val="1"/>
        </dgm:presLayoutVars>
      </dgm:prSet>
      <dgm:spPr/>
      <dgm:t>
        <a:bodyPr/>
        <a:lstStyle/>
        <a:p>
          <a:endParaRPr lang="ru-RU"/>
        </a:p>
      </dgm:t>
    </dgm:pt>
    <dgm:pt modelId="{1BB8365E-59BC-4DD9-B32A-2207BA988E4B}" type="pres">
      <dgm:prSet presAssocID="{73E3F171-75F2-4BF9-A39F-9FE7AA96E294}" presName="quadrantPlaceholder" presStyleCnt="0"/>
      <dgm:spPr/>
    </dgm:pt>
    <dgm:pt modelId="{4BBE00AC-EDB3-4770-86FB-1F163E6147F1}" type="pres">
      <dgm:prSet presAssocID="{73E3F171-75F2-4BF9-A39F-9FE7AA96E294}" presName="center1" presStyleLbl="fgShp" presStyleIdx="0" presStyleCnt="2" custScaleX="65237" custLinFactNeighborX="511" custLinFactNeighborY="6713"/>
      <dgm:spPr>
        <a:noFill/>
        <a:ln>
          <a:noFill/>
        </a:ln>
        <a:scene3d>
          <a:camera prst="orthographicFront"/>
          <a:lightRig rig="threePt" dir="t"/>
        </a:scene3d>
        <a:sp3d prstMaterial="metal">
          <a:bevelT/>
          <a:bevelB w="165100" prst="coolSlant"/>
        </a:sp3d>
      </dgm:spPr>
    </dgm:pt>
    <dgm:pt modelId="{C5B730B5-3D2D-467C-9BDC-CB9B77516481}" type="pres">
      <dgm:prSet presAssocID="{73E3F171-75F2-4BF9-A39F-9FE7AA96E294}" presName="center2" presStyleLbl="fgShp" presStyleIdx="1" presStyleCnt="2" custScaleX="63013" custLinFactNeighborX="-601" custLinFactNeighborY="-7313"/>
      <dgm:spPr>
        <a:noFill/>
        <a:ln>
          <a:noFill/>
        </a:ln>
      </dgm:spPr>
    </dgm:pt>
  </dgm:ptLst>
  <dgm:cxnLst>
    <dgm:cxn modelId="{BDAE7DFE-DFB1-4A78-8EA2-8932FA7D27FB}" srcId="{73E3F171-75F2-4BF9-A39F-9FE7AA96E294}" destId="{A3D78133-E996-4305-9B9A-8F672BFE1C5C}" srcOrd="3" destOrd="0" parTransId="{5E403415-F64A-40D8-AB85-B6F2505E4344}" sibTransId="{394E3081-377F-4F80-940D-D74CEA8E4945}"/>
    <dgm:cxn modelId="{8AECEE34-7031-41E1-8413-A338CA4679A6}" type="presOf" srcId="{A3D78133-E996-4305-9B9A-8F672BFE1C5C}" destId="{AA028DFE-F9D8-460C-919C-95CF400B898D}" srcOrd="0" destOrd="0" presId="urn:microsoft.com/office/officeart/2005/8/layout/cycle4#2"/>
    <dgm:cxn modelId="{BB5F3934-5B36-45A7-8599-067B6D776DFA}" srcId="{73E3F171-75F2-4BF9-A39F-9FE7AA96E294}" destId="{FFDD3B55-380A-464E-A2CB-0D5E716731A5}" srcOrd="2" destOrd="0" parTransId="{911DC497-1861-4545-A84D-DF7B3DABCDE7}" sibTransId="{6137732A-7786-429A-B0A8-525DC3E850A6}"/>
    <dgm:cxn modelId="{0E47C11A-E125-4404-83E9-C8921A69FD39}" srcId="{73E3F171-75F2-4BF9-A39F-9FE7AA96E294}" destId="{B2FC5D2D-96F1-46EC-A68B-8F3C18C27004}" srcOrd="0" destOrd="0" parTransId="{AB8F2C09-F534-405D-BCC5-59194884D6CC}" sibTransId="{B6A3659E-299C-4FB4-B861-8329121F3111}"/>
    <dgm:cxn modelId="{19F470D1-A450-4568-ABB7-FCD995E7A86D}" srcId="{73E3F171-75F2-4BF9-A39F-9FE7AA96E294}" destId="{B0E0D5F1-5EBF-4DBB-8646-28976DAC5B6B}" srcOrd="1" destOrd="0" parTransId="{795E63B3-E3E8-4DAD-B516-43230F557360}" sibTransId="{F6DB68E8-4B3C-4E36-8D59-239A6EBEB5C1}"/>
    <dgm:cxn modelId="{EDBF7392-F742-41FB-BE5B-AB2F41AC8E1D}" type="presOf" srcId="{73E3F171-75F2-4BF9-A39F-9FE7AA96E294}" destId="{12FAD64A-23B0-46FD-BA02-A70A2BC78A8F}" srcOrd="0" destOrd="0" presId="urn:microsoft.com/office/officeart/2005/8/layout/cycle4#2"/>
    <dgm:cxn modelId="{BF6F5D8D-D427-4657-962A-6FE396B41EC5}" type="presOf" srcId="{B0E0D5F1-5EBF-4DBB-8646-28976DAC5B6B}" destId="{E0A96EDA-7425-4DD7-B1E3-61CA5962D1A9}" srcOrd="0" destOrd="0" presId="urn:microsoft.com/office/officeart/2005/8/layout/cycle4#2"/>
    <dgm:cxn modelId="{527C1BCE-09BE-40A2-A616-D4AE191460C2}" type="presOf" srcId="{FFDD3B55-380A-464E-A2CB-0D5E716731A5}" destId="{2EA6C656-515F-421A-B419-1D6F27801A1A}" srcOrd="0" destOrd="0" presId="urn:microsoft.com/office/officeart/2005/8/layout/cycle4#2"/>
    <dgm:cxn modelId="{408AB53B-5B4C-4943-942E-0CC85D08CD2F}" type="presOf" srcId="{B2FC5D2D-96F1-46EC-A68B-8F3C18C27004}" destId="{45922799-86D6-4AD9-A624-A13F51CBFC28}" srcOrd="0" destOrd="0" presId="urn:microsoft.com/office/officeart/2005/8/layout/cycle4#2"/>
    <dgm:cxn modelId="{7331E535-AB1F-4BDC-A200-DD32183B9C46}" type="presParOf" srcId="{12FAD64A-23B0-46FD-BA02-A70A2BC78A8F}" destId="{0C75520B-4CE2-4087-838B-E71318822190}" srcOrd="0" destOrd="0" presId="urn:microsoft.com/office/officeart/2005/8/layout/cycle4#2"/>
    <dgm:cxn modelId="{C79380F7-111A-4416-9FDD-0307D92A77DB}" type="presParOf" srcId="{0C75520B-4CE2-4087-838B-E71318822190}" destId="{5F2254B4-B115-40AD-B39F-4568128A32CA}" srcOrd="0" destOrd="0" presId="urn:microsoft.com/office/officeart/2005/8/layout/cycle4#2"/>
    <dgm:cxn modelId="{28D0D3EB-D024-4706-8907-2A4803A7C3FC}" type="presParOf" srcId="{12FAD64A-23B0-46FD-BA02-A70A2BC78A8F}" destId="{D3EBEF33-464A-4DA5-9E46-914832E31B27}" srcOrd="1" destOrd="0" presId="urn:microsoft.com/office/officeart/2005/8/layout/cycle4#2"/>
    <dgm:cxn modelId="{13C225F2-02C7-478E-B5AC-9C5AA79C5987}" type="presParOf" srcId="{D3EBEF33-464A-4DA5-9E46-914832E31B27}" destId="{45922799-86D6-4AD9-A624-A13F51CBFC28}" srcOrd="0" destOrd="0" presId="urn:microsoft.com/office/officeart/2005/8/layout/cycle4#2"/>
    <dgm:cxn modelId="{EBC0CF59-CAEF-4C5B-A41B-4C67B9768A97}" type="presParOf" srcId="{D3EBEF33-464A-4DA5-9E46-914832E31B27}" destId="{E0A96EDA-7425-4DD7-B1E3-61CA5962D1A9}" srcOrd="1" destOrd="0" presId="urn:microsoft.com/office/officeart/2005/8/layout/cycle4#2"/>
    <dgm:cxn modelId="{BD52F14A-C529-4A8B-8866-06F118F4ADF4}" type="presParOf" srcId="{D3EBEF33-464A-4DA5-9E46-914832E31B27}" destId="{2EA6C656-515F-421A-B419-1D6F27801A1A}" srcOrd="2" destOrd="0" presId="urn:microsoft.com/office/officeart/2005/8/layout/cycle4#2"/>
    <dgm:cxn modelId="{D4B11211-D45B-429E-B49E-19BF67B2B372}" type="presParOf" srcId="{D3EBEF33-464A-4DA5-9E46-914832E31B27}" destId="{AA028DFE-F9D8-460C-919C-95CF400B898D}" srcOrd="3" destOrd="0" presId="urn:microsoft.com/office/officeart/2005/8/layout/cycle4#2"/>
    <dgm:cxn modelId="{5DA652A8-A63C-4DA8-8A7D-3F8C504A69DB}" type="presParOf" srcId="{D3EBEF33-464A-4DA5-9E46-914832E31B27}" destId="{1BB8365E-59BC-4DD9-B32A-2207BA988E4B}" srcOrd="4" destOrd="0" presId="urn:microsoft.com/office/officeart/2005/8/layout/cycle4#2"/>
    <dgm:cxn modelId="{3E532249-EFA0-49C4-A3D4-BDD415B8C8BC}" type="presParOf" srcId="{12FAD64A-23B0-46FD-BA02-A70A2BC78A8F}" destId="{4BBE00AC-EDB3-4770-86FB-1F163E6147F1}" srcOrd="2" destOrd="0" presId="urn:microsoft.com/office/officeart/2005/8/layout/cycle4#2"/>
    <dgm:cxn modelId="{9C1E0FC7-75CB-40EE-9E16-83F480CE996A}" type="presParOf" srcId="{12FAD64A-23B0-46FD-BA02-A70A2BC78A8F}" destId="{C5B730B5-3D2D-467C-9BDC-CB9B77516481}" srcOrd="3" destOrd="0" presId="urn:microsoft.com/office/officeart/2005/8/layout/cycle4#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E3F171-75F2-4BF9-A39F-9FE7AA96E294}" type="doc">
      <dgm:prSet loTypeId="urn:microsoft.com/office/officeart/2005/8/layout/cycle4#2" loCatId="matrix" qsTypeId="urn:microsoft.com/office/officeart/2005/8/quickstyle/simple1" qsCatId="simple" csTypeId="urn:microsoft.com/office/officeart/2005/8/colors/accent1_2" csCatId="accent1" phldr="1"/>
      <dgm:spPr/>
      <dgm:t>
        <a:bodyPr/>
        <a:lstStyle/>
        <a:p>
          <a:endParaRPr lang="ru-RU"/>
        </a:p>
      </dgm:t>
    </dgm:pt>
    <dgm:pt modelId="{B2FC5D2D-96F1-46EC-A68B-8F3C18C27004}">
      <dgm:prSet phldrT="[Текст]" custT="1"/>
      <dgm:spPr>
        <a:solidFill>
          <a:schemeClr val="accent6">
            <a:lumMod val="60000"/>
            <a:lumOff val="40000"/>
          </a:schemeClr>
        </a:solidFill>
        <a:ln w="88900">
          <a:solidFill>
            <a:schemeClr val="accent6">
              <a:lumMod val="50000"/>
            </a:schemeClr>
          </a:solidFill>
        </a:ln>
        <a:scene3d>
          <a:camera prst="orthographicFront"/>
          <a:lightRig rig="threePt" dir="t"/>
        </a:scene3d>
        <a:sp3d prstMaterial="metal">
          <a:bevelT/>
          <a:bevelB/>
        </a:sp3d>
      </dgm:spPr>
      <dgm:t>
        <a:bodyPr/>
        <a:lstStyle/>
        <a:p>
          <a:endParaRPr lang="ru-RU" sz="1400" dirty="0">
            <a:solidFill>
              <a:schemeClr val="tx1"/>
            </a:solidFill>
            <a:latin typeface="Times New Roman" pitchFamily="18" charset="0"/>
            <a:cs typeface="Times New Roman" pitchFamily="18" charset="0"/>
          </a:endParaRPr>
        </a:p>
      </dgm:t>
    </dgm:pt>
    <dgm:pt modelId="{AB8F2C09-F534-405D-BCC5-59194884D6CC}" type="parTrans" cxnId="{0E47C11A-E125-4404-83E9-C8921A69FD39}">
      <dgm:prSet/>
      <dgm:spPr/>
      <dgm:t>
        <a:bodyPr/>
        <a:lstStyle/>
        <a:p>
          <a:endParaRPr lang="ru-RU"/>
        </a:p>
      </dgm:t>
    </dgm:pt>
    <dgm:pt modelId="{B6A3659E-299C-4FB4-B861-8329121F3111}" type="sibTrans" cxnId="{0E47C11A-E125-4404-83E9-C8921A69FD39}">
      <dgm:prSet/>
      <dgm:spPr/>
      <dgm:t>
        <a:bodyPr/>
        <a:lstStyle/>
        <a:p>
          <a:endParaRPr lang="ru-RU"/>
        </a:p>
      </dgm:t>
    </dgm:pt>
    <dgm:pt modelId="{B0E0D5F1-5EBF-4DBB-8646-28976DAC5B6B}">
      <dgm:prSet phldrT="[Текст]" custT="1"/>
      <dgm:spPr>
        <a:solidFill>
          <a:schemeClr val="accent5">
            <a:lumMod val="40000"/>
            <a:lumOff val="60000"/>
          </a:schemeClr>
        </a:solidFill>
        <a:ln w="88900">
          <a:solidFill>
            <a:schemeClr val="accent1">
              <a:lumMod val="75000"/>
            </a:schemeClr>
          </a:solidFill>
        </a:ln>
        <a:scene3d>
          <a:camera prst="orthographicFront"/>
          <a:lightRig rig="threePt" dir="t"/>
        </a:scene3d>
        <a:sp3d prstMaterial="metal">
          <a:bevelT/>
          <a:bevelB w="165100" h="165100"/>
        </a:sp3d>
      </dgm:spPr>
      <dgm:t>
        <a:bodyPr/>
        <a:lstStyle/>
        <a:p>
          <a:endParaRPr lang="ru-RU" sz="1400" dirty="0">
            <a:solidFill>
              <a:schemeClr val="tx1"/>
            </a:solidFill>
            <a:latin typeface="Times New Roman" pitchFamily="18" charset="0"/>
            <a:cs typeface="Times New Roman" pitchFamily="18" charset="0"/>
          </a:endParaRPr>
        </a:p>
      </dgm:t>
    </dgm:pt>
    <dgm:pt modelId="{795E63B3-E3E8-4DAD-B516-43230F557360}" type="parTrans" cxnId="{19F470D1-A450-4568-ABB7-FCD995E7A86D}">
      <dgm:prSet/>
      <dgm:spPr/>
      <dgm:t>
        <a:bodyPr/>
        <a:lstStyle/>
        <a:p>
          <a:endParaRPr lang="ru-RU"/>
        </a:p>
      </dgm:t>
    </dgm:pt>
    <dgm:pt modelId="{F6DB68E8-4B3C-4E36-8D59-239A6EBEB5C1}" type="sibTrans" cxnId="{19F470D1-A450-4568-ABB7-FCD995E7A86D}">
      <dgm:prSet/>
      <dgm:spPr/>
      <dgm:t>
        <a:bodyPr/>
        <a:lstStyle/>
        <a:p>
          <a:endParaRPr lang="ru-RU"/>
        </a:p>
      </dgm:t>
    </dgm:pt>
    <dgm:pt modelId="{FFDD3B55-380A-464E-A2CB-0D5E716731A5}">
      <dgm:prSet phldrT="[Текст]" custT="1"/>
      <dgm:spPr>
        <a:solidFill>
          <a:schemeClr val="accent2">
            <a:lumMod val="60000"/>
            <a:lumOff val="40000"/>
          </a:schemeClr>
        </a:solidFill>
        <a:ln w="88900">
          <a:solidFill>
            <a:srgbClr val="990000"/>
          </a:solidFill>
        </a:ln>
        <a:scene3d>
          <a:camera prst="orthographicFront"/>
          <a:lightRig rig="threePt" dir="t"/>
        </a:scene3d>
        <a:sp3d prstMaterial="metal">
          <a:bevelT/>
          <a:bevelB w="165100" h="165100"/>
        </a:sp3d>
      </dgm:spPr>
      <dgm:t>
        <a:bodyPr/>
        <a:lstStyle/>
        <a:p>
          <a:r>
            <a:rPr lang="ru-RU" sz="1600" b="1" dirty="0" smtClean="0">
              <a:solidFill>
                <a:schemeClr val="tx1"/>
              </a:solidFill>
              <a:latin typeface="Times New Roman" pitchFamily="18" charset="0"/>
              <a:cs typeface="Times New Roman" pitchFamily="18" charset="0"/>
            </a:rPr>
            <a:t>   </a:t>
          </a:r>
          <a:endParaRPr lang="ru-RU" sz="1400" dirty="0">
            <a:solidFill>
              <a:schemeClr val="tx1"/>
            </a:solidFill>
            <a:latin typeface="Times New Roman" pitchFamily="18" charset="0"/>
            <a:cs typeface="Times New Roman" pitchFamily="18" charset="0"/>
          </a:endParaRPr>
        </a:p>
      </dgm:t>
    </dgm:pt>
    <dgm:pt modelId="{911DC497-1861-4545-A84D-DF7B3DABCDE7}" type="parTrans" cxnId="{BB5F3934-5B36-45A7-8599-067B6D776DFA}">
      <dgm:prSet/>
      <dgm:spPr/>
      <dgm:t>
        <a:bodyPr/>
        <a:lstStyle/>
        <a:p>
          <a:endParaRPr lang="ru-RU"/>
        </a:p>
      </dgm:t>
    </dgm:pt>
    <dgm:pt modelId="{6137732A-7786-429A-B0A8-525DC3E850A6}" type="sibTrans" cxnId="{BB5F3934-5B36-45A7-8599-067B6D776DFA}">
      <dgm:prSet/>
      <dgm:spPr/>
      <dgm:t>
        <a:bodyPr/>
        <a:lstStyle/>
        <a:p>
          <a:endParaRPr lang="ru-RU"/>
        </a:p>
      </dgm:t>
    </dgm:pt>
    <dgm:pt modelId="{A3D78133-E996-4305-9B9A-8F672BFE1C5C}">
      <dgm:prSet phldrT="[Текст]" custT="1"/>
      <dgm:spPr>
        <a:solidFill>
          <a:srgbClr val="FFE9A3"/>
        </a:solidFill>
        <a:ln w="88900">
          <a:solidFill>
            <a:srgbClr val="FFC000"/>
          </a:solidFill>
        </a:ln>
        <a:scene3d>
          <a:camera prst="orthographicFront"/>
          <a:lightRig rig="threePt" dir="t"/>
        </a:scene3d>
        <a:sp3d prstMaterial="metal">
          <a:bevelT/>
          <a:bevelB w="139700" h="139700"/>
        </a:sp3d>
      </dgm:spPr>
      <dgm:t>
        <a:bodyPr/>
        <a:lstStyle/>
        <a:p>
          <a:pPr>
            <a:lnSpc>
              <a:spcPct val="90000"/>
            </a:lnSpc>
            <a:spcAft>
              <a:spcPct val="35000"/>
            </a:spcAft>
          </a:pPr>
          <a:endParaRPr lang="ru-RU" sz="1400" dirty="0">
            <a:solidFill>
              <a:schemeClr val="tx1"/>
            </a:solidFill>
            <a:latin typeface="Times New Roman" pitchFamily="18" charset="0"/>
            <a:cs typeface="Times New Roman" pitchFamily="18" charset="0"/>
          </a:endParaRPr>
        </a:p>
      </dgm:t>
    </dgm:pt>
    <dgm:pt modelId="{5E403415-F64A-40D8-AB85-B6F2505E4344}" type="parTrans" cxnId="{BDAE7DFE-DFB1-4A78-8EA2-8932FA7D27FB}">
      <dgm:prSet/>
      <dgm:spPr/>
      <dgm:t>
        <a:bodyPr/>
        <a:lstStyle/>
        <a:p>
          <a:endParaRPr lang="ru-RU"/>
        </a:p>
      </dgm:t>
    </dgm:pt>
    <dgm:pt modelId="{394E3081-377F-4F80-940D-D74CEA8E4945}" type="sibTrans" cxnId="{BDAE7DFE-DFB1-4A78-8EA2-8932FA7D27FB}">
      <dgm:prSet/>
      <dgm:spPr/>
      <dgm:t>
        <a:bodyPr/>
        <a:lstStyle/>
        <a:p>
          <a:endParaRPr lang="ru-RU"/>
        </a:p>
      </dgm:t>
    </dgm:pt>
    <dgm:pt modelId="{12FAD64A-23B0-46FD-BA02-A70A2BC78A8F}" type="pres">
      <dgm:prSet presAssocID="{73E3F171-75F2-4BF9-A39F-9FE7AA96E294}" presName="cycleMatrixDiagram" presStyleCnt="0">
        <dgm:presLayoutVars>
          <dgm:chMax val="1"/>
          <dgm:dir/>
          <dgm:animLvl val="lvl"/>
          <dgm:resizeHandles val="exact"/>
        </dgm:presLayoutVars>
      </dgm:prSet>
      <dgm:spPr/>
      <dgm:t>
        <a:bodyPr/>
        <a:lstStyle/>
        <a:p>
          <a:endParaRPr lang="ru-RU"/>
        </a:p>
      </dgm:t>
    </dgm:pt>
    <dgm:pt modelId="{0C75520B-4CE2-4087-838B-E71318822190}" type="pres">
      <dgm:prSet presAssocID="{73E3F171-75F2-4BF9-A39F-9FE7AA96E294}" presName="children" presStyleCnt="0"/>
      <dgm:spPr/>
    </dgm:pt>
    <dgm:pt modelId="{5F2254B4-B115-40AD-B39F-4568128A32CA}" type="pres">
      <dgm:prSet presAssocID="{73E3F171-75F2-4BF9-A39F-9FE7AA96E294}" presName="childPlaceholder" presStyleCnt="0"/>
      <dgm:spPr/>
    </dgm:pt>
    <dgm:pt modelId="{D3EBEF33-464A-4DA5-9E46-914832E31B27}" type="pres">
      <dgm:prSet presAssocID="{73E3F171-75F2-4BF9-A39F-9FE7AA96E294}" presName="circle" presStyleCnt="0"/>
      <dgm:spPr/>
    </dgm:pt>
    <dgm:pt modelId="{45922799-86D6-4AD9-A624-A13F51CBFC28}" type="pres">
      <dgm:prSet presAssocID="{73E3F171-75F2-4BF9-A39F-9FE7AA96E294}" presName="quadrant1" presStyleLbl="node1" presStyleIdx="0" presStyleCnt="4" custScaleX="101282" custScaleY="105039" custLinFactNeighborX="11282" custLinFactNeighborY="-645">
        <dgm:presLayoutVars>
          <dgm:chMax val="1"/>
          <dgm:bulletEnabled val="1"/>
        </dgm:presLayoutVars>
      </dgm:prSet>
      <dgm:spPr/>
      <dgm:t>
        <a:bodyPr/>
        <a:lstStyle/>
        <a:p>
          <a:endParaRPr lang="ru-RU"/>
        </a:p>
      </dgm:t>
    </dgm:pt>
    <dgm:pt modelId="{E0A96EDA-7425-4DD7-B1E3-61CA5962D1A9}" type="pres">
      <dgm:prSet presAssocID="{73E3F171-75F2-4BF9-A39F-9FE7AA96E294}" presName="quadrant2" presStyleLbl="node1" presStyleIdx="1" presStyleCnt="4" custAng="0" custFlipVert="0" custFlipHor="0" custScaleX="93101" custScaleY="102274" custLinFactNeighborX="5483" custLinFactNeighborY="-2028">
        <dgm:presLayoutVars>
          <dgm:chMax val="1"/>
          <dgm:bulletEnabled val="1"/>
        </dgm:presLayoutVars>
      </dgm:prSet>
      <dgm:spPr/>
      <dgm:t>
        <a:bodyPr/>
        <a:lstStyle/>
        <a:p>
          <a:endParaRPr lang="ru-RU"/>
        </a:p>
      </dgm:t>
    </dgm:pt>
    <dgm:pt modelId="{2EA6C656-515F-421A-B419-1D6F27801A1A}" type="pres">
      <dgm:prSet presAssocID="{73E3F171-75F2-4BF9-A39F-9FE7AA96E294}" presName="quadrant3" presStyleLbl="node1" presStyleIdx="2" presStyleCnt="4" custScaleX="96611" custScaleY="99055" custLinFactNeighborX="3745" custLinFactNeighborY="-2770">
        <dgm:presLayoutVars>
          <dgm:chMax val="1"/>
          <dgm:bulletEnabled val="1"/>
        </dgm:presLayoutVars>
      </dgm:prSet>
      <dgm:spPr/>
      <dgm:t>
        <a:bodyPr/>
        <a:lstStyle/>
        <a:p>
          <a:endParaRPr lang="ru-RU"/>
        </a:p>
      </dgm:t>
    </dgm:pt>
    <dgm:pt modelId="{AA028DFE-F9D8-460C-919C-95CF400B898D}" type="pres">
      <dgm:prSet presAssocID="{73E3F171-75F2-4BF9-A39F-9FE7AA96E294}" presName="quadrant4" presStyleLbl="node1" presStyleIdx="3" presStyleCnt="4" custScaleX="99188" custScaleY="99933" custLinFactNeighborX="11282" custLinFactNeighborY="-3109">
        <dgm:presLayoutVars>
          <dgm:chMax val="1"/>
          <dgm:bulletEnabled val="1"/>
        </dgm:presLayoutVars>
      </dgm:prSet>
      <dgm:spPr/>
      <dgm:t>
        <a:bodyPr/>
        <a:lstStyle/>
        <a:p>
          <a:endParaRPr lang="ru-RU"/>
        </a:p>
      </dgm:t>
    </dgm:pt>
    <dgm:pt modelId="{1BB8365E-59BC-4DD9-B32A-2207BA988E4B}" type="pres">
      <dgm:prSet presAssocID="{73E3F171-75F2-4BF9-A39F-9FE7AA96E294}" presName="quadrantPlaceholder" presStyleCnt="0"/>
      <dgm:spPr/>
    </dgm:pt>
    <dgm:pt modelId="{4BBE00AC-EDB3-4770-86FB-1F163E6147F1}" type="pres">
      <dgm:prSet presAssocID="{73E3F171-75F2-4BF9-A39F-9FE7AA96E294}" presName="center1" presStyleLbl="fgShp" presStyleIdx="0" presStyleCnt="2" custScaleX="65237" custLinFactNeighborX="511" custLinFactNeighborY="6713"/>
      <dgm:spPr>
        <a:noFill/>
        <a:ln>
          <a:noFill/>
        </a:ln>
        <a:scene3d>
          <a:camera prst="orthographicFront"/>
          <a:lightRig rig="threePt" dir="t"/>
        </a:scene3d>
        <a:sp3d prstMaterial="metal">
          <a:bevelT/>
          <a:bevelB w="165100" prst="coolSlant"/>
        </a:sp3d>
      </dgm:spPr>
    </dgm:pt>
    <dgm:pt modelId="{C5B730B5-3D2D-467C-9BDC-CB9B77516481}" type="pres">
      <dgm:prSet presAssocID="{73E3F171-75F2-4BF9-A39F-9FE7AA96E294}" presName="center2" presStyleLbl="fgShp" presStyleIdx="1" presStyleCnt="2" custScaleX="63013" custLinFactNeighborX="-601" custLinFactNeighborY="-7313"/>
      <dgm:spPr>
        <a:noFill/>
        <a:ln>
          <a:noFill/>
        </a:ln>
      </dgm:spPr>
    </dgm:pt>
  </dgm:ptLst>
  <dgm:cxnLst>
    <dgm:cxn modelId="{7D42C028-F5BD-463E-9396-18356F7DDA5B}" type="presOf" srcId="{73E3F171-75F2-4BF9-A39F-9FE7AA96E294}" destId="{12FAD64A-23B0-46FD-BA02-A70A2BC78A8F}" srcOrd="0" destOrd="0" presId="urn:microsoft.com/office/officeart/2005/8/layout/cycle4#2"/>
    <dgm:cxn modelId="{19F470D1-A450-4568-ABB7-FCD995E7A86D}" srcId="{73E3F171-75F2-4BF9-A39F-9FE7AA96E294}" destId="{B0E0D5F1-5EBF-4DBB-8646-28976DAC5B6B}" srcOrd="1" destOrd="0" parTransId="{795E63B3-E3E8-4DAD-B516-43230F557360}" sibTransId="{F6DB68E8-4B3C-4E36-8D59-239A6EBEB5C1}"/>
    <dgm:cxn modelId="{0E47C11A-E125-4404-83E9-C8921A69FD39}" srcId="{73E3F171-75F2-4BF9-A39F-9FE7AA96E294}" destId="{B2FC5D2D-96F1-46EC-A68B-8F3C18C27004}" srcOrd="0" destOrd="0" parTransId="{AB8F2C09-F534-405D-BCC5-59194884D6CC}" sibTransId="{B6A3659E-299C-4FB4-B861-8329121F3111}"/>
    <dgm:cxn modelId="{BDAE7DFE-DFB1-4A78-8EA2-8932FA7D27FB}" srcId="{73E3F171-75F2-4BF9-A39F-9FE7AA96E294}" destId="{A3D78133-E996-4305-9B9A-8F672BFE1C5C}" srcOrd="3" destOrd="0" parTransId="{5E403415-F64A-40D8-AB85-B6F2505E4344}" sibTransId="{394E3081-377F-4F80-940D-D74CEA8E4945}"/>
    <dgm:cxn modelId="{8D88CB3C-850A-4BCC-9535-23518DD4ABC9}" type="presOf" srcId="{A3D78133-E996-4305-9B9A-8F672BFE1C5C}" destId="{AA028DFE-F9D8-460C-919C-95CF400B898D}" srcOrd="0" destOrd="0" presId="urn:microsoft.com/office/officeart/2005/8/layout/cycle4#2"/>
    <dgm:cxn modelId="{9C0A340E-7608-4079-9E49-648E211F85D0}" type="presOf" srcId="{FFDD3B55-380A-464E-A2CB-0D5E716731A5}" destId="{2EA6C656-515F-421A-B419-1D6F27801A1A}" srcOrd="0" destOrd="0" presId="urn:microsoft.com/office/officeart/2005/8/layout/cycle4#2"/>
    <dgm:cxn modelId="{57A0AA96-BB99-485A-9088-9C7D9166B74A}" type="presOf" srcId="{B2FC5D2D-96F1-46EC-A68B-8F3C18C27004}" destId="{45922799-86D6-4AD9-A624-A13F51CBFC28}" srcOrd="0" destOrd="0" presId="urn:microsoft.com/office/officeart/2005/8/layout/cycle4#2"/>
    <dgm:cxn modelId="{BB5F3934-5B36-45A7-8599-067B6D776DFA}" srcId="{73E3F171-75F2-4BF9-A39F-9FE7AA96E294}" destId="{FFDD3B55-380A-464E-A2CB-0D5E716731A5}" srcOrd="2" destOrd="0" parTransId="{911DC497-1861-4545-A84D-DF7B3DABCDE7}" sibTransId="{6137732A-7786-429A-B0A8-525DC3E850A6}"/>
    <dgm:cxn modelId="{1304D41C-AB77-4AB8-AA2E-D101AE5C357B}" type="presOf" srcId="{B0E0D5F1-5EBF-4DBB-8646-28976DAC5B6B}" destId="{E0A96EDA-7425-4DD7-B1E3-61CA5962D1A9}" srcOrd="0" destOrd="0" presId="urn:microsoft.com/office/officeart/2005/8/layout/cycle4#2"/>
    <dgm:cxn modelId="{A272AD4A-657E-4EB4-AF62-FE11001EC070}" type="presParOf" srcId="{12FAD64A-23B0-46FD-BA02-A70A2BC78A8F}" destId="{0C75520B-4CE2-4087-838B-E71318822190}" srcOrd="0" destOrd="0" presId="urn:microsoft.com/office/officeart/2005/8/layout/cycle4#2"/>
    <dgm:cxn modelId="{35DC805B-9EB9-48FA-97C7-F67E00550B6B}" type="presParOf" srcId="{0C75520B-4CE2-4087-838B-E71318822190}" destId="{5F2254B4-B115-40AD-B39F-4568128A32CA}" srcOrd="0" destOrd="0" presId="urn:microsoft.com/office/officeart/2005/8/layout/cycle4#2"/>
    <dgm:cxn modelId="{04326C19-DE85-4E3E-A369-1A0FB8EF84D8}" type="presParOf" srcId="{12FAD64A-23B0-46FD-BA02-A70A2BC78A8F}" destId="{D3EBEF33-464A-4DA5-9E46-914832E31B27}" srcOrd="1" destOrd="0" presId="urn:microsoft.com/office/officeart/2005/8/layout/cycle4#2"/>
    <dgm:cxn modelId="{D6EBBA71-6431-42A3-A4AE-193A07112DD0}" type="presParOf" srcId="{D3EBEF33-464A-4DA5-9E46-914832E31B27}" destId="{45922799-86D6-4AD9-A624-A13F51CBFC28}" srcOrd="0" destOrd="0" presId="urn:microsoft.com/office/officeart/2005/8/layout/cycle4#2"/>
    <dgm:cxn modelId="{AF5A2F6A-6231-432D-9C09-41F918A90432}" type="presParOf" srcId="{D3EBEF33-464A-4DA5-9E46-914832E31B27}" destId="{E0A96EDA-7425-4DD7-B1E3-61CA5962D1A9}" srcOrd="1" destOrd="0" presId="urn:microsoft.com/office/officeart/2005/8/layout/cycle4#2"/>
    <dgm:cxn modelId="{B10D7784-B1EF-4541-B458-602B7BFDA29F}" type="presParOf" srcId="{D3EBEF33-464A-4DA5-9E46-914832E31B27}" destId="{2EA6C656-515F-421A-B419-1D6F27801A1A}" srcOrd="2" destOrd="0" presId="urn:microsoft.com/office/officeart/2005/8/layout/cycle4#2"/>
    <dgm:cxn modelId="{5F40CF2E-CC36-4E51-A031-DE10C42D2BFA}" type="presParOf" srcId="{D3EBEF33-464A-4DA5-9E46-914832E31B27}" destId="{AA028DFE-F9D8-460C-919C-95CF400B898D}" srcOrd="3" destOrd="0" presId="urn:microsoft.com/office/officeart/2005/8/layout/cycle4#2"/>
    <dgm:cxn modelId="{A9D83149-D3DD-47A6-9C7B-E73B5D18A21F}" type="presParOf" srcId="{D3EBEF33-464A-4DA5-9E46-914832E31B27}" destId="{1BB8365E-59BC-4DD9-B32A-2207BA988E4B}" srcOrd="4" destOrd="0" presId="urn:microsoft.com/office/officeart/2005/8/layout/cycle4#2"/>
    <dgm:cxn modelId="{01B25F36-1363-4868-8098-FDB3EF610916}" type="presParOf" srcId="{12FAD64A-23B0-46FD-BA02-A70A2BC78A8F}" destId="{4BBE00AC-EDB3-4770-86FB-1F163E6147F1}" srcOrd="2" destOrd="0" presId="urn:microsoft.com/office/officeart/2005/8/layout/cycle4#2"/>
    <dgm:cxn modelId="{53287422-B31B-4A28-933C-2D8789E3D860}" type="presParOf" srcId="{12FAD64A-23B0-46FD-BA02-A70A2BC78A8F}" destId="{C5B730B5-3D2D-467C-9BDC-CB9B77516481}" srcOrd="3" destOrd="0" presId="urn:microsoft.com/office/officeart/2005/8/layout/cycle4#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22799-86D6-4AD9-A624-A13F51CBFC28}">
      <dsp:nvSpPr>
        <dsp:cNvPr id="0" name=""/>
        <dsp:cNvSpPr/>
      </dsp:nvSpPr>
      <dsp:spPr>
        <a:xfrm>
          <a:off x="1296141" y="444208"/>
          <a:ext cx="2178560" cy="2232002"/>
        </a:xfrm>
        <a:prstGeom prst="pieWedge">
          <a:avLst/>
        </a:prstGeom>
        <a:solidFill>
          <a:srgbClr val="99FF66"/>
        </a:solidFill>
        <a:ln w="88900" cap="flat" cmpd="sng" algn="ctr">
          <a:solidFill>
            <a:schemeClr val="accent3">
              <a:lumMod val="75000"/>
            </a:schemeClr>
          </a:solidFill>
          <a:prstDash val="solid"/>
        </a:ln>
        <a:effectLst/>
        <a:scene3d>
          <a:camera prst="orthographicFront"/>
          <a:lightRig rig="threePt" dir="t"/>
        </a:scene3d>
        <a:sp3d prstMaterial="metal">
          <a:bevelT/>
          <a:bevelB w="165100" h="165100"/>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ru-RU" sz="1400" kern="1200" dirty="0">
            <a:solidFill>
              <a:schemeClr val="tx1"/>
            </a:solidFill>
            <a:latin typeface="Times New Roman" pitchFamily="18" charset="0"/>
            <a:cs typeface="Times New Roman" pitchFamily="18" charset="0"/>
          </a:endParaRPr>
        </a:p>
      </dsp:txBody>
      <dsp:txXfrm>
        <a:off x="1934226" y="1097946"/>
        <a:ext cx="1540475" cy="1578264"/>
      </dsp:txXfrm>
    </dsp:sp>
    <dsp:sp modelId="{E0A96EDA-7425-4DD7-B1E3-61CA5962D1A9}">
      <dsp:nvSpPr>
        <dsp:cNvPr id="0" name=""/>
        <dsp:cNvSpPr/>
      </dsp:nvSpPr>
      <dsp:spPr>
        <a:xfrm rot="5400000">
          <a:off x="3508419" y="459756"/>
          <a:ext cx="2236420" cy="2196491"/>
        </a:xfrm>
        <a:prstGeom prst="pieWedge">
          <a:avLst/>
        </a:prstGeom>
        <a:solidFill>
          <a:schemeClr val="accent4">
            <a:lumMod val="60000"/>
            <a:lumOff val="40000"/>
          </a:schemeClr>
        </a:solidFill>
        <a:ln w="88900" cap="flat" cmpd="sng" algn="ctr">
          <a:solidFill>
            <a:schemeClr val="accent4">
              <a:lumMod val="75000"/>
            </a:schemeClr>
          </a:solidFill>
          <a:prstDash val="solid"/>
        </a:ln>
        <a:effectLst/>
        <a:scene3d>
          <a:camera prst="orthographicFront"/>
          <a:lightRig rig="threePt" dir="t"/>
        </a:scene3d>
        <a:sp3d prstMaterial="metal">
          <a:bevelT/>
          <a:bevelB w="165100" h="165100"/>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ru-RU" sz="1400" kern="1200" dirty="0">
            <a:solidFill>
              <a:schemeClr val="tx1"/>
            </a:solidFill>
            <a:latin typeface="Times New Roman" pitchFamily="18" charset="0"/>
            <a:cs typeface="Times New Roman" pitchFamily="18" charset="0"/>
          </a:endParaRPr>
        </a:p>
      </dsp:txBody>
      <dsp:txXfrm rot="-5400000">
        <a:off x="3528384" y="1094824"/>
        <a:ext cx="1553154" cy="1581388"/>
      </dsp:txXfrm>
    </dsp:sp>
    <dsp:sp modelId="{2EA6C656-515F-421A-B419-1D6F27801A1A}">
      <dsp:nvSpPr>
        <dsp:cNvPr id="0" name=""/>
        <dsp:cNvSpPr/>
      </dsp:nvSpPr>
      <dsp:spPr>
        <a:xfrm rot="10800000">
          <a:off x="3528383" y="2766553"/>
          <a:ext cx="2159404" cy="2166030"/>
        </a:xfrm>
        <a:prstGeom prst="pieWedge">
          <a:avLst/>
        </a:prstGeom>
        <a:solidFill>
          <a:schemeClr val="accent5">
            <a:lumMod val="60000"/>
            <a:lumOff val="40000"/>
          </a:schemeClr>
        </a:solidFill>
        <a:ln w="88900" cap="flat" cmpd="sng" algn="ctr">
          <a:solidFill>
            <a:schemeClr val="accent5">
              <a:lumMod val="75000"/>
            </a:schemeClr>
          </a:solidFill>
          <a:prstDash val="solid"/>
        </a:ln>
        <a:effectLst/>
        <a:scene3d>
          <a:camera prst="orthographicFront"/>
          <a:lightRig rig="threePt" dir="t"/>
        </a:scene3d>
        <a:sp3d prstMaterial="metal">
          <a:bevelT/>
          <a:bevelB w="165100" h="165100"/>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   </a:t>
          </a:r>
          <a:endParaRPr lang="ru-RU" sz="1400" kern="1200" dirty="0">
            <a:solidFill>
              <a:schemeClr val="tx1"/>
            </a:solidFill>
            <a:latin typeface="Times New Roman" pitchFamily="18" charset="0"/>
            <a:cs typeface="Times New Roman" pitchFamily="18" charset="0"/>
          </a:endParaRPr>
        </a:p>
      </dsp:txBody>
      <dsp:txXfrm rot="10800000">
        <a:off x="3528383" y="2766553"/>
        <a:ext cx="1526929" cy="1531615"/>
      </dsp:txXfrm>
    </dsp:sp>
    <dsp:sp modelId="{AA028DFE-F9D8-460C-919C-95CF400B898D}">
      <dsp:nvSpPr>
        <dsp:cNvPr id="0" name=""/>
        <dsp:cNvSpPr/>
      </dsp:nvSpPr>
      <dsp:spPr>
        <a:xfrm rot="16200000">
          <a:off x="1298371" y="2745987"/>
          <a:ext cx="2164477" cy="2168938"/>
        </a:xfrm>
        <a:prstGeom prst="pieWedge">
          <a:avLst/>
        </a:prstGeom>
        <a:solidFill>
          <a:srgbClr val="FFCCFF"/>
        </a:solidFill>
        <a:ln w="88900" cap="flat" cmpd="sng" algn="ctr">
          <a:solidFill>
            <a:srgbClr val="FF00FF"/>
          </a:solidFill>
          <a:prstDash val="solid"/>
        </a:ln>
        <a:effectLst/>
        <a:scene3d>
          <a:camera prst="orthographicFront"/>
          <a:lightRig rig="threePt" dir="t"/>
        </a:scene3d>
        <a:sp3d prstMaterial="metal">
          <a:bevelT/>
          <a:bevelB w="165100" h="165100"/>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ru-RU" sz="1400" kern="1200" dirty="0">
            <a:solidFill>
              <a:schemeClr val="tx1"/>
            </a:solidFill>
            <a:latin typeface="Times New Roman" pitchFamily="18" charset="0"/>
            <a:cs typeface="Times New Roman" pitchFamily="18" charset="0"/>
          </a:endParaRPr>
        </a:p>
      </dsp:txBody>
      <dsp:txXfrm rot="5400000">
        <a:off x="1931408" y="2748217"/>
        <a:ext cx="1533671" cy="1530516"/>
      </dsp:txXfrm>
    </dsp:sp>
    <dsp:sp modelId="{4BBE00AC-EDB3-4770-86FB-1F163E6147F1}">
      <dsp:nvSpPr>
        <dsp:cNvPr id="0" name=""/>
        <dsp:cNvSpPr/>
      </dsp:nvSpPr>
      <dsp:spPr>
        <a:xfrm>
          <a:off x="3040158" y="2339913"/>
          <a:ext cx="492533" cy="656513"/>
        </a:xfrm>
        <a:prstGeom prst="circularArrow">
          <a:avLst/>
        </a:prstGeom>
        <a:noFill/>
        <a:ln w="25400" cap="flat" cmpd="sng" algn="ctr">
          <a:noFill/>
          <a:prstDash val="solid"/>
        </a:ln>
        <a:effectLst/>
        <a:scene3d>
          <a:camera prst="orthographicFront"/>
          <a:lightRig rig="threePt" dir="t"/>
        </a:scene3d>
        <a:sp3d prstMaterial="metal">
          <a:bevelT/>
          <a:bevelB w="165100" prst="coolSlant"/>
        </a:sp3d>
      </dsp:spPr>
      <dsp:style>
        <a:lnRef idx="2">
          <a:scrgbClr r="0" g="0" b="0"/>
        </a:lnRef>
        <a:fillRef idx="1">
          <a:scrgbClr r="0" g="0" b="0"/>
        </a:fillRef>
        <a:effectRef idx="0">
          <a:scrgbClr r="0" g="0" b="0"/>
        </a:effectRef>
        <a:fontRef idx="minor"/>
      </dsp:style>
    </dsp:sp>
    <dsp:sp modelId="{C5B730B5-3D2D-467C-9BDC-CB9B77516481}">
      <dsp:nvSpPr>
        <dsp:cNvPr id="0" name=""/>
        <dsp:cNvSpPr/>
      </dsp:nvSpPr>
      <dsp:spPr>
        <a:xfrm rot="10800000">
          <a:off x="3040158" y="2500336"/>
          <a:ext cx="475742" cy="656513"/>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22799-86D6-4AD9-A624-A13F51CBFC28}">
      <dsp:nvSpPr>
        <dsp:cNvPr id="0" name=""/>
        <dsp:cNvSpPr/>
      </dsp:nvSpPr>
      <dsp:spPr>
        <a:xfrm>
          <a:off x="1296141" y="444208"/>
          <a:ext cx="2178560" cy="2232002"/>
        </a:xfrm>
        <a:prstGeom prst="pieWedge">
          <a:avLst/>
        </a:prstGeom>
        <a:solidFill>
          <a:srgbClr val="99FF66"/>
        </a:solidFill>
        <a:ln w="88900" cap="flat" cmpd="sng" algn="ctr">
          <a:solidFill>
            <a:schemeClr val="accent3">
              <a:lumMod val="75000"/>
            </a:schemeClr>
          </a:solidFill>
          <a:prstDash val="solid"/>
        </a:ln>
        <a:effectLst/>
        <a:scene3d>
          <a:camera prst="orthographicFront"/>
          <a:lightRig rig="threePt" dir="t"/>
        </a:scene3d>
        <a:sp3d prstMaterial="metal">
          <a:bevelT/>
          <a:bevelB w="165100" h="165100"/>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ru-RU" sz="1400" kern="1200" dirty="0">
            <a:solidFill>
              <a:schemeClr val="tx1"/>
            </a:solidFill>
            <a:latin typeface="Times New Roman" pitchFamily="18" charset="0"/>
            <a:cs typeface="Times New Roman" pitchFamily="18" charset="0"/>
          </a:endParaRPr>
        </a:p>
      </dsp:txBody>
      <dsp:txXfrm>
        <a:off x="1934226" y="1097946"/>
        <a:ext cx="1540475" cy="1578264"/>
      </dsp:txXfrm>
    </dsp:sp>
    <dsp:sp modelId="{E0A96EDA-7425-4DD7-B1E3-61CA5962D1A9}">
      <dsp:nvSpPr>
        <dsp:cNvPr id="0" name=""/>
        <dsp:cNvSpPr/>
      </dsp:nvSpPr>
      <dsp:spPr>
        <a:xfrm rot="5400000">
          <a:off x="3508419" y="459756"/>
          <a:ext cx="2236420" cy="2196491"/>
        </a:xfrm>
        <a:prstGeom prst="pieWedge">
          <a:avLst/>
        </a:prstGeom>
        <a:solidFill>
          <a:schemeClr val="accent4">
            <a:lumMod val="60000"/>
            <a:lumOff val="40000"/>
          </a:schemeClr>
        </a:solidFill>
        <a:ln w="88900" cap="flat" cmpd="sng" algn="ctr">
          <a:solidFill>
            <a:schemeClr val="accent4">
              <a:lumMod val="75000"/>
            </a:schemeClr>
          </a:solidFill>
          <a:prstDash val="solid"/>
        </a:ln>
        <a:effectLst/>
        <a:scene3d>
          <a:camera prst="orthographicFront"/>
          <a:lightRig rig="threePt" dir="t"/>
        </a:scene3d>
        <a:sp3d prstMaterial="metal">
          <a:bevelT/>
          <a:bevelB w="165100" h="165100"/>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ru-RU" sz="1400" kern="1200" dirty="0">
            <a:solidFill>
              <a:schemeClr val="tx1"/>
            </a:solidFill>
            <a:latin typeface="Times New Roman" pitchFamily="18" charset="0"/>
            <a:cs typeface="Times New Roman" pitchFamily="18" charset="0"/>
          </a:endParaRPr>
        </a:p>
      </dsp:txBody>
      <dsp:txXfrm rot="-5400000">
        <a:off x="3528384" y="1094824"/>
        <a:ext cx="1553154" cy="1581388"/>
      </dsp:txXfrm>
    </dsp:sp>
    <dsp:sp modelId="{2EA6C656-515F-421A-B419-1D6F27801A1A}">
      <dsp:nvSpPr>
        <dsp:cNvPr id="0" name=""/>
        <dsp:cNvSpPr/>
      </dsp:nvSpPr>
      <dsp:spPr>
        <a:xfrm rot="10800000">
          <a:off x="3528383" y="2766553"/>
          <a:ext cx="2159404" cy="2166030"/>
        </a:xfrm>
        <a:prstGeom prst="pieWedge">
          <a:avLst/>
        </a:prstGeom>
        <a:solidFill>
          <a:schemeClr val="accent5">
            <a:lumMod val="60000"/>
            <a:lumOff val="40000"/>
          </a:schemeClr>
        </a:solidFill>
        <a:ln w="88900" cap="flat" cmpd="sng" algn="ctr">
          <a:solidFill>
            <a:schemeClr val="accent5">
              <a:lumMod val="75000"/>
            </a:schemeClr>
          </a:solidFill>
          <a:prstDash val="solid"/>
        </a:ln>
        <a:effectLst/>
        <a:scene3d>
          <a:camera prst="orthographicFront"/>
          <a:lightRig rig="threePt" dir="t"/>
        </a:scene3d>
        <a:sp3d prstMaterial="metal">
          <a:bevelT/>
          <a:bevelB w="165100" h="165100"/>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   </a:t>
          </a:r>
          <a:endParaRPr lang="ru-RU" sz="1400" kern="1200" dirty="0">
            <a:solidFill>
              <a:schemeClr val="tx1"/>
            </a:solidFill>
            <a:latin typeface="Times New Roman" pitchFamily="18" charset="0"/>
            <a:cs typeface="Times New Roman" pitchFamily="18" charset="0"/>
          </a:endParaRPr>
        </a:p>
      </dsp:txBody>
      <dsp:txXfrm rot="10800000">
        <a:off x="3528383" y="2766553"/>
        <a:ext cx="1526929" cy="1531615"/>
      </dsp:txXfrm>
    </dsp:sp>
    <dsp:sp modelId="{AA028DFE-F9D8-460C-919C-95CF400B898D}">
      <dsp:nvSpPr>
        <dsp:cNvPr id="0" name=""/>
        <dsp:cNvSpPr/>
      </dsp:nvSpPr>
      <dsp:spPr>
        <a:xfrm rot="16200000">
          <a:off x="1298371" y="2745987"/>
          <a:ext cx="2164477" cy="2168938"/>
        </a:xfrm>
        <a:prstGeom prst="pieWedge">
          <a:avLst/>
        </a:prstGeom>
        <a:solidFill>
          <a:srgbClr val="FFCCFF"/>
        </a:solidFill>
        <a:ln w="88900" cap="flat" cmpd="sng" algn="ctr">
          <a:solidFill>
            <a:srgbClr val="FF00FF"/>
          </a:solidFill>
          <a:prstDash val="solid"/>
        </a:ln>
        <a:effectLst/>
        <a:scene3d>
          <a:camera prst="orthographicFront"/>
          <a:lightRig rig="threePt" dir="t"/>
        </a:scene3d>
        <a:sp3d prstMaterial="metal">
          <a:bevelT/>
          <a:bevelB w="165100" h="165100"/>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ru-RU" sz="1400" kern="1200" dirty="0">
            <a:solidFill>
              <a:schemeClr val="tx1"/>
            </a:solidFill>
            <a:latin typeface="Times New Roman" pitchFamily="18" charset="0"/>
            <a:cs typeface="Times New Roman" pitchFamily="18" charset="0"/>
          </a:endParaRPr>
        </a:p>
      </dsp:txBody>
      <dsp:txXfrm rot="5400000">
        <a:off x="1931408" y="2748217"/>
        <a:ext cx="1533671" cy="1530516"/>
      </dsp:txXfrm>
    </dsp:sp>
    <dsp:sp modelId="{4BBE00AC-EDB3-4770-86FB-1F163E6147F1}">
      <dsp:nvSpPr>
        <dsp:cNvPr id="0" name=""/>
        <dsp:cNvSpPr/>
      </dsp:nvSpPr>
      <dsp:spPr>
        <a:xfrm>
          <a:off x="3040158" y="2339913"/>
          <a:ext cx="492533" cy="656513"/>
        </a:xfrm>
        <a:prstGeom prst="circularArrow">
          <a:avLst/>
        </a:prstGeom>
        <a:noFill/>
        <a:ln w="25400" cap="flat" cmpd="sng" algn="ctr">
          <a:noFill/>
          <a:prstDash val="solid"/>
        </a:ln>
        <a:effectLst/>
        <a:scene3d>
          <a:camera prst="orthographicFront"/>
          <a:lightRig rig="threePt" dir="t"/>
        </a:scene3d>
        <a:sp3d prstMaterial="metal">
          <a:bevelT/>
          <a:bevelB w="165100" prst="coolSlant"/>
        </a:sp3d>
      </dsp:spPr>
      <dsp:style>
        <a:lnRef idx="2">
          <a:scrgbClr r="0" g="0" b="0"/>
        </a:lnRef>
        <a:fillRef idx="1">
          <a:scrgbClr r="0" g="0" b="0"/>
        </a:fillRef>
        <a:effectRef idx="0">
          <a:scrgbClr r="0" g="0" b="0"/>
        </a:effectRef>
        <a:fontRef idx="minor"/>
      </dsp:style>
    </dsp:sp>
    <dsp:sp modelId="{C5B730B5-3D2D-467C-9BDC-CB9B77516481}">
      <dsp:nvSpPr>
        <dsp:cNvPr id="0" name=""/>
        <dsp:cNvSpPr/>
      </dsp:nvSpPr>
      <dsp:spPr>
        <a:xfrm rot="10800000">
          <a:off x="3040158" y="2500336"/>
          <a:ext cx="475742" cy="656513"/>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22799-86D6-4AD9-A624-A13F51CBFC28}">
      <dsp:nvSpPr>
        <dsp:cNvPr id="0" name=""/>
        <dsp:cNvSpPr/>
      </dsp:nvSpPr>
      <dsp:spPr>
        <a:xfrm>
          <a:off x="1296141" y="444208"/>
          <a:ext cx="2178560" cy="2232002"/>
        </a:xfrm>
        <a:prstGeom prst="pieWedge">
          <a:avLst/>
        </a:prstGeom>
        <a:solidFill>
          <a:srgbClr val="99FF66"/>
        </a:solidFill>
        <a:ln w="88900" cap="flat" cmpd="sng" algn="ctr">
          <a:solidFill>
            <a:schemeClr val="accent3">
              <a:lumMod val="75000"/>
            </a:schemeClr>
          </a:solidFill>
          <a:prstDash val="solid"/>
        </a:ln>
        <a:effectLst/>
        <a:scene3d>
          <a:camera prst="orthographicFront"/>
          <a:lightRig rig="threePt" dir="t"/>
        </a:scene3d>
        <a:sp3d prstMaterial="metal">
          <a:bevelT/>
          <a:bevelB w="165100" h="165100"/>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ru-RU" sz="1400" kern="1200" dirty="0">
            <a:solidFill>
              <a:schemeClr val="tx1"/>
            </a:solidFill>
            <a:latin typeface="Times New Roman" pitchFamily="18" charset="0"/>
            <a:cs typeface="Times New Roman" pitchFamily="18" charset="0"/>
          </a:endParaRPr>
        </a:p>
      </dsp:txBody>
      <dsp:txXfrm>
        <a:off x="1934226" y="1097946"/>
        <a:ext cx="1540475" cy="1578264"/>
      </dsp:txXfrm>
    </dsp:sp>
    <dsp:sp modelId="{E0A96EDA-7425-4DD7-B1E3-61CA5962D1A9}">
      <dsp:nvSpPr>
        <dsp:cNvPr id="0" name=""/>
        <dsp:cNvSpPr/>
      </dsp:nvSpPr>
      <dsp:spPr>
        <a:xfrm rot="5400000">
          <a:off x="3508419" y="459756"/>
          <a:ext cx="2236420" cy="2196491"/>
        </a:xfrm>
        <a:prstGeom prst="pieWedge">
          <a:avLst/>
        </a:prstGeom>
        <a:solidFill>
          <a:schemeClr val="accent4">
            <a:lumMod val="60000"/>
            <a:lumOff val="40000"/>
          </a:schemeClr>
        </a:solidFill>
        <a:ln w="88900" cap="flat" cmpd="sng" algn="ctr">
          <a:solidFill>
            <a:schemeClr val="accent4">
              <a:lumMod val="75000"/>
            </a:schemeClr>
          </a:solidFill>
          <a:prstDash val="solid"/>
        </a:ln>
        <a:effectLst/>
        <a:scene3d>
          <a:camera prst="orthographicFront"/>
          <a:lightRig rig="threePt" dir="t"/>
        </a:scene3d>
        <a:sp3d prstMaterial="metal">
          <a:bevelT/>
          <a:bevelB w="165100" h="165100"/>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ru-RU" sz="1400" kern="1200" dirty="0">
            <a:solidFill>
              <a:schemeClr val="tx1"/>
            </a:solidFill>
            <a:latin typeface="Times New Roman" pitchFamily="18" charset="0"/>
            <a:cs typeface="Times New Roman" pitchFamily="18" charset="0"/>
          </a:endParaRPr>
        </a:p>
      </dsp:txBody>
      <dsp:txXfrm rot="-5400000">
        <a:off x="3528384" y="1094824"/>
        <a:ext cx="1553154" cy="1581388"/>
      </dsp:txXfrm>
    </dsp:sp>
    <dsp:sp modelId="{2EA6C656-515F-421A-B419-1D6F27801A1A}">
      <dsp:nvSpPr>
        <dsp:cNvPr id="0" name=""/>
        <dsp:cNvSpPr/>
      </dsp:nvSpPr>
      <dsp:spPr>
        <a:xfrm rot="10800000">
          <a:off x="3528383" y="2766553"/>
          <a:ext cx="2159404" cy="2166030"/>
        </a:xfrm>
        <a:prstGeom prst="pieWedge">
          <a:avLst/>
        </a:prstGeom>
        <a:solidFill>
          <a:schemeClr val="accent5">
            <a:lumMod val="60000"/>
            <a:lumOff val="40000"/>
          </a:schemeClr>
        </a:solidFill>
        <a:ln w="88900" cap="flat" cmpd="sng" algn="ctr">
          <a:solidFill>
            <a:schemeClr val="accent5">
              <a:lumMod val="75000"/>
            </a:schemeClr>
          </a:solidFill>
          <a:prstDash val="solid"/>
        </a:ln>
        <a:effectLst/>
        <a:scene3d>
          <a:camera prst="orthographicFront"/>
          <a:lightRig rig="threePt" dir="t"/>
        </a:scene3d>
        <a:sp3d prstMaterial="metal">
          <a:bevelT/>
          <a:bevelB w="165100" h="165100"/>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   </a:t>
          </a:r>
          <a:endParaRPr lang="ru-RU" sz="1400" kern="1200" dirty="0">
            <a:solidFill>
              <a:schemeClr val="tx1"/>
            </a:solidFill>
            <a:latin typeface="Times New Roman" pitchFamily="18" charset="0"/>
            <a:cs typeface="Times New Roman" pitchFamily="18" charset="0"/>
          </a:endParaRPr>
        </a:p>
      </dsp:txBody>
      <dsp:txXfrm rot="10800000">
        <a:off x="3528383" y="2766553"/>
        <a:ext cx="1526929" cy="1531615"/>
      </dsp:txXfrm>
    </dsp:sp>
    <dsp:sp modelId="{AA028DFE-F9D8-460C-919C-95CF400B898D}">
      <dsp:nvSpPr>
        <dsp:cNvPr id="0" name=""/>
        <dsp:cNvSpPr/>
      </dsp:nvSpPr>
      <dsp:spPr>
        <a:xfrm rot="16200000">
          <a:off x="1298371" y="2745987"/>
          <a:ext cx="2164477" cy="2168938"/>
        </a:xfrm>
        <a:prstGeom prst="pieWedge">
          <a:avLst/>
        </a:prstGeom>
        <a:solidFill>
          <a:srgbClr val="FFCCFF"/>
        </a:solidFill>
        <a:ln w="88900" cap="flat" cmpd="sng" algn="ctr">
          <a:solidFill>
            <a:srgbClr val="FF00FF"/>
          </a:solidFill>
          <a:prstDash val="solid"/>
        </a:ln>
        <a:effectLst/>
        <a:scene3d>
          <a:camera prst="orthographicFront"/>
          <a:lightRig rig="threePt" dir="t"/>
        </a:scene3d>
        <a:sp3d prstMaterial="metal">
          <a:bevelT/>
          <a:bevelB w="165100" h="165100"/>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ru-RU" sz="1400" kern="1200" dirty="0">
            <a:solidFill>
              <a:schemeClr val="tx1"/>
            </a:solidFill>
            <a:latin typeface="Times New Roman" pitchFamily="18" charset="0"/>
            <a:cs typeface="Times New Roman" pitchFamily="18" charset="0"/>
          </a:endParaRPr>
        </a:p>
      </dsp:txBody>
      <dsp:txXfrm rot="5400000">
        <a:off x="1931408" y="2748217"/>
        <a:ext cx="1533671" cy="1530516"/>
      </dsp:txXfrm>
    </dsp:sp>
    <dsp:sp modelId="{4BBE00AC-EDB3-4770-86FB-1F163E6147F1}">
      <dsp:nvSpPr>
        <dsp:cNvPr id="0" name=""/>
        <dsp:cNvSpPr/>
      </dsp:nvSpPr>
      <dsp:spPr>
        <a:xfrm>
          <a:off x="3040158" y="2339913"/>
          <a:ext cx="492533" cy="656513"/>
        </a:xfrm>
        <a:prstGeom prst="circularArrow">
          <a:avLst/>
        </a:prstGeom>
        <a:noFill/>
        <a:ln w="25400" cap="flat" cmpd="sng" algn="ctr">
          <a:noFill/>
          <a:prstDash val="solid"/>
        </a:ln>
        <a:effectLst/>
        <a:scene3d>
          <a:camera prst="orthographicFront"/>
          <a:lightRig rig="threePt" dir="t"/>
        </a:scene3d>
        <a:sp3d prstMaterial="metal">
          <a:bevelT/>
          <a:bevelB w="165100" prst="coolSlant"/>
        </a:sp3d>
      </dsp:spPr>
      <dsp:style>
        <a:lnRef idx="2">
          <a:scrgbClr r="0" g="0" b="0"/>
        </a:lnRef>
        <a:fillRef idx="1">
          <a:scrgbClr r="0" g="0" b="0"/>
        </a:fillRef>
        <a:effectRef idx="0">
          <a:scrgbClr r="0" g="0" b="0"/>
        </a:effectRef>
        <a:fontRef idx="minor"/>
      </dsp:style>
    </dsp:sp>
    <dsp:sp modelId="{C5B730B5-3D2D-467C-9BDC-CB9B77516481}">
      <dsp:nvSpPr>
        <dsp:cNvPr id="0" name=""/>
        <dsp:cNvSpPr/>
      </dsp:nvSpPr>
      <dsp:spPr>
        <a:xfrm rot="10800000">
          <a:off x="3040158" y="2500336"/>
          <a:ext cx="475742" cy="656513"/>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22799-86D6-4AD9-A624-A13F51CBFC28}">
      <dsp:nvSpPr>
        <dsp:cNvPr id="0" name=""/>
        <dsp:cNvSpPr/>
      </dsp:nvSpPr>
      <dsp:spPr>
        <a:xfrm>
          <a:off x="1296141" y="444208"/>
          <a:ext cx="2178560" cy="2232002"/>
        </a:xfrm>
        <a:prstGeom prst="pieWedge">
          <a:avLst/>
        </a:prstGeom>
        <a:solidFill>
          <a:srgbClr val="99FF66"/>
        </a:solidFill>
        <a:ln w="88900" cap="flat" cmpd="sng" algn="ctr">
          <a:solidFill>
            <a:schemeClr val="accent3">
              <a:lumMod val="75000"/>
            </a:schemeClr>
          </a:solidFill>
          <a:prstDash val="solid"/>
        </a:ln>
        <a:effectLst/>
        <a:scene3d>
          <a:camera prst="orthographicFront"/>
          <a:lightRig rig="threePt" dir="t"/>
        </a:scene3d>
        <a:sp3d prstMaterial="metal">
          <a:bevelT/>
          <a:bevelB w="165100" h="165100"/>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ru-RU" sz="1400" kern="1200" dirty="0">
            <a:solidFill>
              <a:schemeClr val="tx1"/>
            </a:solidFill>
            <a:latin typeface="Times New Roman" pitchFamily="18" charset="0"/>
            <a:cs typeface="Times New Roman" pitchFamily="18" charset="0"/>
          </a:endParaRPr>
        </a:p>
      </dsp:txBody>
      <dsp:txXfrm>
        <a:off x="1934226" y="1097946"/>
        <a:ext cx="1540475" cy="1578264"/>
      </dsp:txXfrm>
    </dsp:sp>
    <dsp:sp modelId="{E0A96EDA-7425-4DD7-B1E3-61CA5962D1A9}">
      <dsp:nvSpPr>
        <dsp:cNvPr id="0" name=""/>
        <dsp:cNvSpPr/>
      </dsp:nvSpPr>
      <dsp:spPr>
        <a:xfrm rot="5400000">
          <a:off x="3508419" y="459756"/>
          <a:ext cx="2236420" cy="2196491"/>
        </a:xfrm>
        <a:prstGeom prst="pieWedge">
          <a:avLst/>
        </a:prstGeom>
        <a:solidFill>
          <a:schemeClr val="accent4">
            <a:lumMod val="60000"/>
            <a:lumOff val="40000"/>
          </a:schemeClr>
        </a:solidFill>
        <a:ln w="88900" cap="flat" cmpd="sng" algn="ctr">
          <a:solidFill>
            <a:schemeClr val="accent4">
              <a:lumMod val="75000"/>
            </a:schemeClr>
          </a:solidFill>
          <a:prstDash val="solid"/>
        </a:ln>
        <a:effectLst/>
        <a:scene3d>
          <a:camera prst="orthographicFront"/>
          <a:lightRig rig="threePt" dir="t"/>
        </a:scene3d>
        <a:sp3d prstMaterial="metal">
          <a:bevelT/>
          <a:bevelB w="165100" h="165100"/>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ru-RU" sz="1400" kern="1200" dirty="0">
            <a:solidFill>
              <a:schemeClr val="tx1"/>
            </a:solidFill>
            <a:latin typeface="Times New Roman" pitchFamily="18" charset="0"/>
            <a:cs typeface="Times New Roman" pitchFamily="18" charset="0"/>
          </a:endParaRPr>
        </a:p>
      </dsp:txBody>
      <dsp:txXfrm rot="-5400000">
        <a:off x="3528384" y="1094824"/>
        <a:ext cx="1553154" cy="1581388"/>
      </dsp:txXfrm>
    </dsp:sp>
    <dsp:sp modelId="{2EA6C656-515F-421A-B419-1D6F27801A1A}">
      <dsp:nvSpPr>
        <dsp:cNvPr id="0" name=""/>
        <dsp:cNvSpPr/>
      </dsp:nvSpPr>
      <dsp:spPr>
        <a:xfrm rot="10800000">
          <a:off x="3528383" y="2766553"/>
          <a:ext cx="2159404" cy="2166030"/>
        </a:xfrm>
        <a:prstGeom prst="pieWedge">
          <a:avLst/>
        </a:prstGeom>
        <a:solidFill>
          <a:schemeClr val="accent5">
            <a:lumMod val="60000"/>
            <a:lumOff val="40000"/>
          </a:schemeClr>
        </a:solidFill>
        <a:ln w="88900" cap="flat" cmpd="sng" algn="ctr">
          <a:solidFill>
            <a:schemeClr val="accent5">
              <a:lumMod val="75000"/>
            </a:schemeClr>
          </a:solidFill>
          <a:prstDash val="solid"/>
        </a:ln>
        <a:effectLst/>
        <a:scene3d>
          <a:camera prst="orthographicFront"/>
          <a:lightRig rig="threePt" dir="t"/>
        </a:scene3d>
        <a:sp3d prstMaterial="metal">
          <a:bevelT/>
          <a:bevelB w="165100" h="165100"/>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   </a:t>
          </a:r>
          <a:endParaRPr lang="ru-RU" sz="1400" kern="1200" dirty="0">
            <a:solidFill>
              <a:schemeClr val="tx1"/>
            </a:solidFill>
            <a:latin typeface="Times New Roman" pitchFamily="18" charset="0"/>
            <a:cs typeface="Times New Roman" pitchFamily="18" charset="0"/>
          </a:endParaRPr>
        </a:p>
      </dsp:txBody>
      <dsp:txXfrm rot="10800000">
        <a:off x="3528383" y="2766553"/>
        <a:ext cx="1526929" cy="1531615"/>
      </dsp:txXfrm>
    </dsp:sp>
    <dsp:sp modelId="{AA028DFE-F9D8-460C-919C-95CF400B898D}">
      <dsp:nvSpPr>
        <dsp:cNvPr id="0" name=""/>
        <dsp:cNvSpPr/>
      </dsp:nvSpPr>
      <dsp:spPr>
        <a:xfrm rot="16200000">
          <a:off x="1298371" y="2745987"/>
          <a:ext cx="2164477" cy="2168938"/>
        </a:xfrm>
        <a:prstGeom prst="pieWedge">
          <a:avLst/>
        </a:prstGeom>
        <a:solidFill>
          <a:srgbClr val="FFCCFF"/>
        </a:solidFill>
        <a:ln w="88900" cap="flat" cmpd="sng" algn="ctr">
          <a:solidFill>
            <a:srgbClr val="FF00FF"/>
          </a:solidFill>
          <a:prstDash val="solid"/>
        </a:ln>
        <a:effectLst/>
        <a:scene3d>
          <a:camera prst="orthographicFront"/>
          <a:lightRig rig="threePt" dir="t"/>
        </a:scene3d>
        <a:sp3d prstMaterial="metal">
          <a:bevelT/>
          <a:bevelB w="165100" h="165100"/>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ru-RU" sz="1400" kern="1200" dirty="0">
            <a:solidFill>
              <a:schemeClr val="tx1"/>
            </a:solidFill>
            <a:latin typeface="Times New Roman" pitchFamily="18" charset="0"/>
            <a:cs typeface="Times New Roman" pitchFamily="18" charset="0"/>
          </a:endParaRPr>
        </a:p>
      </dsp:txBody>
      <dsp:txXfrm rot="5400000">
        <a:off x="1931408" y="2748217"/>
        <a:ext cx="1533671" cy="1530516"/>
      </dsp:txXfrm>
    </dsp:sp>
    <dsp:sp modelId="{4BBE00AC-EDB3-4770-86FB-1F163E6147F1}">
      <dsp:nvSpPr>
        <dsp:cNvPr id="0" name=""/>
        <dsp:cNvSpPr/>
      </dsp:nvSpPr>
      <dsp:spPr>
        <a:xfrm>
          <a:off x="3040158" y="2339913"/>
          <a:ext cx="492533" cy="656513"/>
        </a:xfrm>
        <a:prstGeom prst="circularArrow">
          <a:avLst/>
        </a:prstGeom>
        <a:noFill/>
        <a:ln w="25400" cap="flat" cmpd="sng" algn="ctr">
          <a:noFill/>
          <a:prstDash val="solid"/>
        </a:ln>
        <a:effectLst/>
        <a:scene3d>
          <a:camera prst="orthographicFront"/>
          <a:lightRig rig="threePt" dir="t"/>
        </a:scene3d>
        <a:sp3d prstMaterial="metal">
          <a:bevelT/>
          <a:bevelB w="165100" prst="coolSlant"/>
        </a:sp3d>
      </dsp:spPr>
      <dsp:style>
        <a:lnRef idx="2">
          <a:scrgbClr r="0" g="0" b="0"/>
        </a:lnRef>
        <a:fillRef idx="1">
          <a:scrgbClr r="0" g="0" b="0"/>
        </a:fillRef>
        <a:effectRef idx="0">
          <a:scrgbClr r="0" g="0" b="0"/>
        </a:effectRef>
        <a:fontRef idx="minor"/>
      </dsp:style>
    </dsp:sp>
    <dsp:sp modelId="{C5B730B5-3D2D-467C-9BDC-CB9B77516481}">
      <dsp:nvSpPr>
        <dsp:cNvPr id="0" name=""/>
        <dsp:cNvSpPr/>
      </dsp:nvSpPr>
      <dsp:spPr>
        <a:xfrm rot="10800000">
          <a:off x="3040158" y="2500336"/>
          <a:ext cx="475742" cy="656513"/>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22799-86D6-4AD9-A624-A13F51CBFC28}">
      <dsp:nvSpPr>
        <dsp:cNvPr id="0" name=""/>
        <dsp:cNvSpPr/>
      </dsp:nvSpPr>
      <dsp:spPr>
        <a:xfrm>
          <a:off x="1296141" y="444208"/>
          <a:ext cx="2178560" cy="2232002"/>
        </a:xfrm>
        <a:prstGeom prst="pieWedge">
          <a:avLst/>
        </a:prstGeom>
        <a:solidFill>
          <a:srgbClr val="99FF66"/>
        </a:solidFill>
        <a:ln w="88900" cap="flat" cmpd="sng" algn="ctr">
          <a:solidFill>
            <a:schemeClr val="accent3">
              <a:lumMod val="75000"/>
            </a:schemeClr>
          </a:solidFill>
          <a:prstDash val="solid"/>
        </a:ln>
        <a:effectLst/>
        <a:scene3d>
          <a:camera prst="orthographicFront"/>
          <a:lightRig rig="threePt" dir="t"/>
        </a:scene3d>
        <a:sp3d prstMaterial="metal">
          <a:bevelT/>
          <a:bevelB w="165100" h="165100"/>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ru-RU" sz="1400" kern="1200" dirty="0">
            <a:solidFill>
              <a:schemeClr val="tx1"/>
            </a:solidFill>
            <a:latin typeface="Times New Roman" pitchFamily="18" charset="0"/>
            <a:cs typeface="Times New Roman" pitchFamily="18" charset="0"/>
          </a:endParaRPr>
        </a:p>
      </dsp:txBody>
      <dsp:txXfrm>
        <a:off x="1934226" y="1097946"/>
        <a:ext cx="1540475" cy="1578264"/>
      </dsp:txXfrm>
    </dsp:sp>
    <dsp:sp modelId="{E0A96EDA-7425-4DD7-B1E3-61CA5962D1A9}">
      <dsp:nvSpPr>
        <dsp:cNvPr id="0" name=""/>
        <dsp:cNvSpPr/>
      </dsp:nvSpPr>
      <dsp:spPr>
        <a:xfrm rot="5400000">
          <a:off x="3508419" y="459756"/>
          <a:ext cx="2236420" cy="2196491"/>
        </a:xfrm>
        <a:prstGeom prst="pieWedge">
          <a:avLst/>
        </a:prstGeom>
        <a:solidFill>
          <a:schemeClr val="accent4">
            <a:lumMod val="60000"/>
            <a:lumOff val="40000"/>
          </a:schemeClr>
        </a:solidFill>
        <a:ln w="88900" cap="flat" cmpd="sng" algn="ctr">
          <a:solidFill>
            <a:schemeClr val="accent4">
              <a:lumMod val="75000"/>
            </a:schemeClr>
          </a:solidFill>
          <a:prstDash val="solid"/>
        </a:ln>
        <a:effectLst/>
        <a:scene3d>
          <a:camera prst="orthographicFront"/>
          <a:lightRig rig="threePt" dir="t"/>
        </a:scene3d>
        <a:sp3d prstMaterial="metal">
          <a:bevelT/>
          <a:bevelB w="165100" h="165100"/>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ru-RU" sz="1400" kern="1200" dirty="0">
            <a:solidFill>
              <a:schemeClr val="tx1"/>
            </a:solidFill>
            <a:latin typeface="Times New Roman" pitchFamily="18" charset="0"/>
            <a:cs typeface="Times New Roman" pitchFamily="18" charset="0"/>
          </a:endParaRPr>
        </a:p>
      </dsp:txBody>
      <dsp:txXfrm rot="-5400000">
        <a:off x="3528384" y="1094824"/>
        <a:ext cx="1553154" cy="1581388"/>
      </dsp:txXfrm>
    </dsp:sp>
    <dsp:sp modelId="{2EA6C656-515F-421A-B419-1D6F27801A1A}">
      <dsp:nvSpPr>
        <dsp:cNvPr id="0" name=""/>
        <dsp:cNvSpPr/>
      </dsp:nvSpPr>
      <dsp:spPr>
        <a:xfrm rot="10800000">
          <a:off x="3528383" y="2766553"/>
          <a:ext cx="2159404" cy="2166030"/>
        </a:xfrm>
        <a:prstGeom prst="pieWedge">
          <a:avLst/>
        </a:prstGeom>
        <a:solidFill>
          <a:schemeClr val="accent5">
            <a:lumMod val="60000"/>
            <a:lumOff val="40000"/>
          </a:schemeClr>
        </a:solidFill>
        <a:ln w="88900" cap="flat" cmpd="sng" algn="ctr">
          <a:solidFill>
            <a:schemeClr val="accent5">
              <a:lumMod val="75000"/>
            </a:schemeClr>
          </a:solidFill>
          <a:prstDash val="solid"/>
        </a:ln>
        <a:effectLst/>
        <a:scene3d>
          <a:camera prst="orthographicFront"/>
          <a:lightRig rig="threePt" dir="t"/>
        </a:scene3d>
        <a:sp3d prstMaterial="metal">
          <a:bevelT/>
          <a:bevelB w="165100" h="165100"/>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   </a:t>
          </a:r>
          <a:endParaRPr lang="ru-RU" sz="1400" kern="1200" dirty="0">
            <a:solidFill>
              <a:schemeClr val="tx1"/>
            </a:solidFill>
            <a:latin typeface="Times New Roman" pitchFamily="18" charset="0"/>
            <a:cs typeface="Times New Roman" pitchFamily="18" charset="0"/>
          </a:endParaRPr>
        </a:p>
      </dsp:txBody>
      <dsp:txXfrm rot="10800000">
        <a:off x="3528383" y="2766553"/>
        <a:ext cx="1526929" cy="1531615"/>
      </dsp:txXfrm>
    </dsp:sp>
    <dsp:sp modelId="{AA028DFE-F9D8-460C-919C-95CF400B898D}">
      <dsp:nvSpPr>
        <dsp:cNvPr id="0" name=""/>
        <dsp:cNvSpPr/>
      </dsp:nvSpPr>
      <dsp:spPr>
        <a:xfrm rot="16200000">
          <a:off x="1298371" y="2745987"/>
          <a:ext cx="2164477" cy="2168938"/>
        </a:xfrm>
        <a:prstGeom prst="pieWedge">
          <a:avLst/>
        </a:prstGeom>
        <a:solidFill>
          <a:srgbClr val="FFCCFF"/>
        </a:solidFill>
        <a:ln w="88900" cap="flat" cmpd="sng" algn="ctr">
          <a:solidFill>
            <a:srgbClr val="FF00FF"/>
          </a:solidFill>
          <a:prstDash val="solid"/>
        </a:ln>
        <a:effectLst/>
        <a:scene3d>
          <a:camera prst="orthographicFront"/>
          <a:lightRig rig="threePt" dir="t"/>
        </a:scene3d>
        <a:sp3d prstMaterial="metal">
          <a:bevelT/>
          <a:bevelB w="165100" h="165100"/>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ru-RU" sz="1400" kern="1200" dirty="0">
            <a:solidFill>
              <a:schemeClr val="tx1"/>
            </a:solidFill>
            <a:latin typeface="Times New Roman" pitchFamily="18" charset="0"/>
            <a:cs typeface="Times New Roman" pitchFamily="18" charset="0"/>
          </a:endParaRPr>
        </a:p>
      </dsp:txBody>
      <dsp:txXfrm rot="5400000">
        <a:off x="1931408" y="2748217"/>
        <a:ext cx="1533671" cy="1530516"/>
      </dsp:txXfrm>
    </dsp:sp>
    <dsp:sp modelId="{4BBE00AC-EDB3-4770-86FB-1F163E6147F1}">
      <dsp:nvSpPr>
        <dsp:cNvPr id="0" name=""/>
        <dsp:cNvSpPr/>
      </dsp:nvSpPr>
      <dsp:spPr>
        <a:xfrm>
          <a:off x="3040158" y="2339913"/>
          <a:ext cx="492533" cy="656513"/>
        </a:xfrm>
        <a:prstGeom prst="circularArrow">
          <a:avLst/>
        </a:prstGeom>
        <a:noFill/>
        <a:ln w="25400" cap="flat" cmpd="sng" algn="ctr">
          <a:noFill/>
          <a:prstDash val="solid"/>
        </a:ln>
        <a:effectLst/>
        <a:scene3d>
          <a:camera prst="orthographicFront"/>
          <a:lightRig rig="threePt" dir="t"/>
        </a:scene3d>
        <a:sp3d prstMaterial="metal">
          <a:bevelT/>
          <a:bevelB w="165100" prst="coolSlant"/>
        </a:sp3d>
      </dsp:spPr>
      <dsp:style>
        <a:lnRef idx="2">
          <a:scrgbClr r="0" g="0" b="0"/>
        </a:lnRef>
        <a:fillRef idx="1">
          <a:scrgbClr r="0" g="0" b="0"/>
        </a:fillRef>
        <a:effectRef idx="0">
          <a:scrgbClr r="0" g="0" b="0"/>
        </a:effectRef>
        <a:fontRef idx="minor"/>
      </dsp:style>
    </dsp:sp>
    <dsp:sp modelId="{C5B730B5-3D2D-467C-9BDC-CB9B77516481}">
      <dsp:nvSpPr>
        <dsp:cNvPr id="0" name=""/>
        <dsp:cNvSpPr/>
      </dsp:nvSpPr>
      <dsp:spPr>
        <a:xfrm rot="10800000">
          <a:off x="3040158" y="2500336"/>
          <a:ext cx="475742" cy="656513"/>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22799-86D6-4AD9-A624-A13F51CBFC28}">
      <dsp:nvSpPr>
        <dsp:cNvPr id="0" name=""/>
        <dsp:cNvSpPr/>
      </dsp:nvSpPr>
      <dsp:spPr>
        <a:xfrm>
          <a:off x="1278057" y="443957"/>
          <a:ext cx="2214728" cy="2296882"/>
        </a:xfrm>
        <a:prstGeom prst="pieWedge">
          <a:avLst/>
        </a:prstGeom>
        <a:solidFill>
          <a:schemeClr val="accent6">
            <a:lumMod val="60000"/>
            <a:lumOff val="40000"/>
          </a:schemeClr>
        </a:solidFill>
        <a:ln w="88900" cap="flat" cmpd="sng" algn="ctr">
          <a:solidFill>
            <a:schemeClr val="accent6">
              <a:lumMod val="50000"/>
            </a:schemeClr>
          </a:solidFill>
          <a:prstDash val="solid"/>
        </a:ln>
        <a:effectLst/>
        <a:scene3d>
          <a:camera prst="orthographicFront"/>
          <a:lightRig rig="threePt" dir="t"/>
        </a:scene3d>
        <a:sp3d prstMaterial="metal">
          <a:bevelT/>
          <a:bevelB/>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ru-RU" sz="1400" kern="1200" dirty="0">
            <a:solidFill>
              <a:schemeClr val="tx1"/>
            </a:solidFill>
            <a:latin typeface="Times New Roman" pitchFamily="18" charset="0"/>
            <a:cs typeface="Times New Roman" pitchFamily="18" charset="0"/>
          </a:endParaRPr>
        </a:p>
      </dsp:txBody>
      <dsp:txXfrm>
        <a:off x="1926736" y="1116698"/>
        <a:ext cx="1566049" cy="1624141"/>
      </dsp:txXfrm>
    </dsp:sp>
    <dsp:sp modelId="{E0A96EDA-7425-4DD7-B1E3-61CA5962D1A9}">
      <dsp:nvSpPr>
        <dsp:cNvPr id="0" name=""/>
        <dsp:cNvSpPr/>
      </dsp:nvSpPr>
      <dsp:spPr>
        <a:xfrm rot="5400000">
          <a:off x="3428101" y="544239"/>
          <a:ext cx="2236420" cy="2035834"/>
        </a:xfrm>
        <a:prstGeom prst="pieWedge">
          <a:avLst/>
        </a:prstGeom>
        <a:solidFill>
          <a:schemeClr val="accent5">
            <a:lumMod val="40000"/>
            <a:lumOff val="60000"/>
          </a:schemeClr>
        </a:solidFill>
        <a:ln w="88900" cap="flat" cmpd="sng" algn="ctr">
          <a:solidFill>
            <a:schemeClr val="accent1">
              <a:lumMod val="75000"/>
            </a:schemeClr>
          </a:solidFill>
          <a:prstDash val="solid"/>
        </a:ln>
        <a:effectLst/>
        <a:scene3d>
          <a:camera prst="orthographicFront"/>
          <a:lightRig rig="threePt" dir="t"/>
        </a:scene3d>
        <a:sp3d prstMaterial="metal">
          <a:bevelT/>
          <a:bevelB w="165100" h="165100"/>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ru-RU" sz="1400" kern="1200" dirty="0">
            <a:solidFill>
              <a:schemeClr val="tx1"/>
            </a:solidFill>
            <a:latin typeface="Times New Roman" pitchFamily="18" charset="0"/>
            <a:cs typeface="Times New Roman" pitchFamily="18" charset="0"/>
          </a:endParaRPr>
        </a:p>
      </dsp:txBody>
      <dsp:txXfrm rot="-5400000">
        <a:off x="3528394" y="1098978"/>
        <a:ext cx="1439552" cy="1581388"/>
      </dsp:txXfrm>
    </dsp:sp>
    <dsp:sp modelId="{2EA6C656-515F-421A-B419-1D6F27801A1A}">
      <dsp:nvSpPr>
        <dsp:cNvPr id="0" name=""/>
        <dsp:cNvSpPr/>
      </dsp:nvSpPr>
      <dsp:spPr>
        <a:xfrm rot="10800000">
          <a:off x="3452013" y="2750612"/>
          <a:ext cx="2112587" cy="2166030"/>
        </a:xfrm>
        <a:prstGeom prst="pieWedge">
          <a:avLst/>
        </a:prstGeom>
        <a:solidFill>
          <a:schemeClr val="accent2">
            <a:lumMod val="60000"/>
            <a:lumOff val="40000"/>
          </a:schemeClr>
        </a:solidFill>
        <a:ln w="88900" cap="flat" cmpd="sng" algn="ctr">
          <a:solidFill>
            <a:srgbClr val="990000"/>
          </a:solidFill>
          <a:prstDash val="solid"/>
        </a:ln>
        <a:effectLst/>
        <a:scene3d>
          <a:camera prst="orthographicFront"/>
          <a:lightRig rig="threePt" dir="t"/>
        </a:scene3d>
        <a:sp3d prstMaterial="metal">
          <a:bevelT/>
          <a:bevelB w="165100" h="165100"/>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   </a:t>
          </a:r>
          <a:endParaRPr lang="ru-RU" sz="1400" kern="1200" dirty="0">
            <a:solidFill>
              <a:schemeClr val="tx1"/>
            </a:solidFill>
            <a:latin typeface="Times New Roman" pitchFamily="18" charset="0"/>
            <a:cs typeface="Times New Roman" pitchFamily="18" charset="0"/>
          </a:endParaRPr>
        </a:p>
      </dsp:txBody>
      <dsp:txXfrm rot="10800000">
        <a:off x="3452013" y="2750612"/>
        <a:ext cx="1493825" cy="1531615"/>
      </dsp:txXfrm>
    </dsp:sp>
    <dsp:sp modelId="{AA028DFE-F9D8-460C-919C-95CF400B898D}">
      <dsp:nvSpPr>
        <dsp:cNvPr id="0" name=""/>
        <dsp:cNvSpPr/>
      </dsp:nvSpPr>
      <dsp:spPr>
        <a:xfrm rot="16200000">
          <a:off x="1292806" y="2741745"/>
          <a:ext cx="2185229" cy="2168938"/>
        </a:xfrm>
        <a:prstGeom prst="pieWedge">
          <a:avLst/>
        </a:prstGeom>
        <a:solidFill>
          <a:srgbClr val="FFE9A3"/>
        </a:solidFill>
        <a:ln w="88900" cap="flat" cmpd="sng" algn="ctr">
          <a:solidFill>
            <a:srgbClr val="FFC000"/>
          </a:solidFill>
          <a:prstDash val="solid"/>
        </a:ln>
        <a:effectLst/>
        <a:scene3d>
          <a:camera prst="orthographicFront"/>
          <a:lightRig rig="threePt" dir="t"/>
        </a:scene3d>
        <a:sp3d prstMaterial="metal">
          <a:bevelT/>
          <a:bevelB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ru-RU" sz="1400" kern="1200" dirty="0">
            <a:solidFill>
              <a:schemeClr val="tx1"/>
            </a:solidFill>
            <a:latin typeface="Times New Roman" pitchFamily="18" charset="0"/>
            <a:cs typeface="Times New Roman" pitchFamily="18" charset="0"/>
          </a:endParaRPr>
        </a:p>
      </dsp:txBody>
      <dsp:txXfrm rot="5400000">
        <a:off x="1936218" y="2733600"/>
        <a:ext cx="1533671" cy="1545190"/>
      </dsp:txXfrm>
    </dsp:sp>
    <dsp:sp modelId="{4BBE00AC-EDB3-4770-86FB-1F163E6147F1}">
      <dsp:nvSpPr>
        <dsp:cNvPr id="0" name=""/>
        <dsp:cNvSpPr/>
      </dsp:nvSpPr>
      <dsp:spPr>
        <a:xfrm>
          <a:off x="3040158" y="2339913"/>
          <a:ext cx="492533" cy="656513"/>
        </a:xfrm>
        <a:prstGeom prst="circularArrow">
          <a:avLst/>
        </a:prstGeom>
        <a:noFill/>
        <a:ln w="25400" cap="flat" cmpd="sng" algn="ctr">
          <a:noFill/>
          <a:prstDash val="solid"/>
        </a:ln>
        <a:effectLst/>
        <a:scene3d>
          <a:camera prst="orthographicFront"/>
          <a:lightRig rig="threePt" dir="t"/>
        </a:scene3d>
        <a:sp3d prstMaterial="metal">
          <a:bevelT/>
          <a:bevelB w="165100" prst="coolSlant"/>
        </a:sp3d>
      </dsp:spPr>
      <dsp:style>
        <a:lnRef idx="2">
          <a:scrgbClr r="0" g="0" b="0"/>
        </a:lnRef>
        <a:fillRef idx="1">
          <a:scrgbClr r="0" g="0" b="0"/>
        </a:fillRef>
        <a:effectRef idx="0">
          <a:scrgbClr r="0" g="0" b="0"/>
        </a:effectRef>
        <a:fontRef idx="minor"/>
      </dsp:style>
    </dsp:sp>
    <dsp:sp modelId="{C5B730B5-3D2D-467C-9BDC-CB9B77516481}">
      <dsp:nvSpPr>
        <dsp:cNvPr id="0" name=""/>
        <dsp:cNvSpPr/>
      </dsp:nvSpPr>
      <dsp:spPr>
        <a:xfrm rot="10800000">
          <a:off x="3040158" y="2500336"/>
          <a:ext cx="475742" cy="656513"/>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0.72731</cdr:x>
      <cdr:y>0.84345</cdr:y>
    </cdr:from>
    <cdr:to>
      <cdr:x>0.93205</cdr:x>
      <cdr:y>0.93679</cdr:y>
    </cdr:to>
    <cdr:sp macro="" textlink="">
      <cdr:nvSpPr>
        <cdr:cNvPr id="2" name="TextBox 5"/>
        <cdr:cNvSpPr txBox="1"/>
      </cdr:nvSpPr>
      <cdr:spPr>
        <a:xfrm xmlns:a="http://schemas.openxmlformats.org/drawingml/2006/main">
          <a:off x="5996272" y="5283967"/>
          <a:ext cx="1687960" cy="58474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3200" b="1" dirty="0" smtClean="0">
              <a:latin typeface="Times New Roman" pitchFamily="18" charset="0"/>
              <a:cs typeface="Times New Roman" pitchFamily="18" charset="0"/>
            </a:rPr>
            <a:t>2016</a:t>
          </a:r>
          <a:r>
            <a:rPr lang="ru-RU" sz="3200" b="1" dirty="0" smtClean="0">
              <a:latin typeface="Times New Roman" pitchFamily="18" charset="0"/>
              <a:cs typeface="Times New Roman" pitchFamily="18" charset="0"/>
            </a:rPr>
            <a:t> год</a:t>
          </a:r>
          <a:endParaRPr lang="ru-RU" sz="3200" dirty="0"/>
        </a:p>
      </cdr:txBody>
    </cdr:sp>
  </cdr:relSizeAnchor>
</c:userShapes>
</file>

<file path=ppt/drawings/drawing2.xml><?xml version="1.0" encoding="utf-8"?>
<c:userShapes xmlns:c="http://schemas.openxmlformats.org/drawingml/2006/chart">
  <cdr:relSizeAnchor xmlns:cdr="http://schemas.openxmlformats.org/drawingml/2006/chartDrawing">
    <cdr:from>
      <cdr:x>0.752</cdr:x>
      <cdr:y>0.84345</cdr:y>
    </cdr:from>
    <cdr:to>
      <cdr:x>0.94099</cdr:x>
      <cdr:y>0.9368</cdr:y>
    </cdr:to>
    <cdr:sp macro="" textlink="">
      <cdr:nvSpPr>
        <cdr:cNvPr id="2" name="TextBox 5"/>
        <cdr:cNvSpPr txBox="1"/>
      </cdr:nvSpPr>
      <cdr:spPr>
        <a:xfrm xmlns:a="http://schemas.openxmlformats.org/drawingml/2006/main">
          <a:off x="6876256" y="5283967"/>
          <a:ext cx="1728158" cy="58480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3200" b="1" dirty="0" smtClean="0">
              <a:latin typeface="Times New Roman" pitchFamily="18" charset="0"/>
              <a:cs typeface="Times New Roman" pitchFamily="18" charset="0"/>
            </a:rPr>
            <a:t>2016</a:t>
          </a:r>
          <a:r>
            <a:rPr lang="ru-RU" sz="3200" b="1" dirty="0" smtClean="0">
              <a:latin typeface="Times New Roman" pitchFamily="18" charset="0"/>
              <a:cs typeface="Times New Roman" pitchFamily="18" charset="0"/>
            </a:rPr>
            <a:t> год</a:t>
          </a:r>
          <a:endParaRPr lang="ru-RU" sz="3200" dirty="0"/>
        </a:p>
      </cdr:txBody>
    </cdr:sp>
  </cdr:relSizeAnchor>
</c:userShapes>
</file>

<file path=ppt/drawings/drawing3.xml><?xml version="1.0" encoding="utf-8"?>
<c:userShapes xmlns:c="http://schemas.openxmlformats.org/drawingml/2006/chart">
  <cdr:relSizeAnchor xmlns:cdr="http://schemas.openxmlformats.org/drawingml/2006/chartDrawing">
    <cdr:from>
      <cdr:x>0.16275</cdr:x>
      <cdr:y>0.82058</cdr:y>
    </cdr:from>
    <cdr:to>
      <cdr:x>0.35791</cdr:x>
      <cdr:y>0.87243</cdr:y>
    </cdr:to>
    <cdr:sp macro="" textlink="">
      <cdr:nvSpPr>
        <cdr:cNvPr id="3" name="TextBox 2"/>
        <cdr:cNvSpPr txBox="1"/>
      </cdr:nvSpPr>
      <cdr:spPr>
        <a:xfrm xmlns:a="http://schemas.openxmlformats.org/drawingml/2006/main">
          <a:off x="561356" y="4871469"/>
          <a:ext cx="673149" cy="3077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dirty="0" smtClean="0">
              <a:solidFill>
                <a:schemeClr val="tx1"/>
              </a:solidFill>
              <a:latin typeface="Times New Roman" panose="02020603050405020304" pitchFamily="18" charset="0"/>
              <a:cs typeface="Times New Roman" panose="02020603050405020304" pitchFamily="18" charset="0"/>
            </a:rPr>
            <a:t> </a:t>
          </a:r>
          <a:endParaRPr lang="ru-RU" sz="1400"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0.58638</cdr:x>
      <cdr:y>0.57494</cdr:y>
    </cdr:from>
    <cdr:to>
      <cdr:x>0.68983</cdr:x>
      <cdr:y>0.64659</cdr:y>
    </cdr:to>
    <cdr:sp macro="" textlink="">
      <cdr:nvSpPr>
        <cdr:cNvPr id="4" name="TextBox 3"/>
        <cdr:cNvSpPr txBox="1"/>
      </cdr:nvSpPr>
      <cdr:spPr>
        <a:xfrm xmlns:a="http://schemas.openxmlformats.org/drawingml/2006/main">
          <a:off x="5256584" y="3895982"/>
          <a:ext cx="927376" cy="4855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800" b="1" dirty="0"/>
        </a:p>
      </cdr:txBody>
    </cdr:sp>
  </cdr:relSizeAnchor>
  <cdr:relSizeAnchor xmlns:cdr="http://schemas.openxmlformats.org/drawingml/2006/chartDrawing">
    <cdr:from>
      <cdr:x>0.60813</cdr:x>
      <cdr:y>0.58682</cdr:y>
    </cdr:from>
    <cdr:to>
      <cdr:x>0.70279</cdr:x>
      <cdr:y>0.65593</cdr:y>
    </cdr:to>
    <cdr:sp macro="" textlink="">
      <cdr:nvSpPr>
        <cdr:cNvPr id="5" name="TextBox 4"/>
        <cdr:cNvSpPr txBox="1"/>
      </cdr:nvSpPr>
      <cdr:spPr>
        <a:xfrm xmlns:a="http://schemas.openxmlformats.org/drawingml/2006/main">
          <a:off x="5079679" y="3136180"/>
          <a:ext cx="790674"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0.3167</cdr:x>
      <cdr:y>0.58958</cdr:y>
    </cdr:from>
    <cdr:to>
      <cdr:x>0.43739</cdr:x>
      <cdr:y>0.65869</cdr:y>
    </cdr:to>
    <cdr:sp macro="" textlink="">
      <cdr:nvSpPr>
        <cdr:cNvPr id="9" name="TextBox 30"/>
        <cdr:cNvSpPr txBox="1"/>
      </cdr:nvSpPr>
      <cdr:spPr>
        <a:xfrm xmlns:a="http://schemas.openxmlformats.org/drawingml/2006/main">
          <a:off x="2645362" y="3150957"/>
          <a:ext cx="1008112"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ru-RU" b="1" dirty="0"/>
        </a:p>
      </cdr:txBody>
    </cdr:sp>
  </cdr:relSizeAnchor>
  <cdr:relSizeAnchor xmlns:cdr="http://schemas.openxmlformats.org/drawingml/2006/chartDrawing">
    <cdr:from>
      <cdr:x>0.40986</cdr:x>
      <cdr:y>0.4581</cdr:y>
    </cdr:from>
    <cdr:to>
      <cdr:x>0.53055</cdr:x>
      <cdr:y>0.53297</cdr:y>
    </cdr:to>
    <cdr:sp macro="" textlink="">
      <cdr:nvSpPr>
        <cdr:cNvPr id="10" name="TextBox 30"/>
        <cdr:cNvSpPr txBox="1"/>
      </cdr:nvSpPr>
      <cdr:spPr>
        <a:xfrm xmlns:a="http://schemas.openxmlformats.org/drawingml/2006/main">
          <a:off x="3423531" y="2448255"/>
          <a:ext cx="1008115"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ru-RU" sz="2000" b="1" dirty="0">
            <a:latin typeface="Times New Roman" pitchFamily="18" charset="0"/>
            <a:cs typeface="Times New Roman" pitchFamily="18" charset="0"/>
          </a:endParaRPr>
        </a:p>
      </cdr:txBody>
    </cdr:sp>
  </cdr:relSizeAnchor>
  <cdr:relSizeAnchor xmlns:cdr="http://schemas.openxmlformats.org/drawingml/2006/chartDrawing">
    <cdr:from>
      <cdr:x>0.19614</cdr:x>
      <cdr:y>0.512</cdr:y>
    </cdr:from>
    <cdr:to>
      <cdr:x>0.30561</cdr:x>
      <cdr:y>0.68309</cdr:y>
    </cdr:to>
    <cdr:sp macro="" textlink="">
      <cdr:nvSpPr>
        <cdr:cNvPr id="2" name="TextBox 1"/>
        <cdr:cNvSpPr txBox="1"/>
      </cdr:nvSpPr>
      <cdr:spPr>
        <a:xfrm xmlns:a="http://schemas.openxmlformats.org/drawingml/2006/main">
          <a:off x="1638378" y="273630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0.58638</cdr:x>
      <cdr:y>0.57494</cdr:y>
    </cdr:from>
    <cdr:to>
      <cdr:x>0.68983</cdr:x>
      <cdr:y>0.64659</cdr:y>
    </cdr:to>
    <cdr:sp macro="" textlink="">
      <cdr:nvSpPr>
        <cdr:cNvPr id="4" name="TextBox 3"/>
        <cdr:cNvSpPr txBox="1"/>
      </cdr:nvSpPr>
      <cdr:spPr>
        <a:xfrm xmlns:a="http://schemas.openxmlformats.org/drawingml/2006/main">
          <a:off x="5256584" y="3895982"/>
          <a:ext cx="927376" cy="4855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800" b="1" dirty="0"/>
        </a:p>
      </cdr:txBody>
    </cdr:sp>
  </cdr:relSizeAnchor>
  <cdr:relSizeAnchor xmlns:cdr="http://schemas.openxmlformats.org/drawingml/2006/chartDrawing">
    <cdr:from>
      <cdr:x>0.60813</cdr:x>
      <cdr:y>0.58682</cdr:y>
    </cdr:from>
    <cdr:to>
      <cdr:x>0.70279</cdr:x>
      <cdr:y>0.65593</cdr:y>
    </cdr:to>
    <cdr:sp macro="" textlink="">
      <cdr:nvSpPr>
        <cdr:cNvPr id="5" name="TextBox 4"/>
        <cdr:cNvSpPr txBox="1"/>
      </cdr:nvSpPr>
      <cdr:spPr>
        <a:xfrm xmlns:a="http://schemas.openxmlformats.org/drawingml/2006/main">
          <a:off x="5079679" y="3136180"/>
          <a:ext cx="790674"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0.3167</cdr:x>
      <cdr:y>0.58958</cdr:y>
    </cdr:from>
    <cdr:to>
      <cdr:x>0.43739</cdr:x>
      <cdr:y>0.65869</cdr:y>
    </cdr:to>
    <cdr:sp macro="" textlink="">
      <cdr:nvSpPr>
        <cdr:cNvPr id="9" name="TextBox 30"/>
        <cdr:cNvSpPr txBox="1"/>
      </cdr:nvSpPr>
      <cdr:spPr>
        <a:xfrm xmlns:a="http://schemas.openxmlformats.org/drawingml/2006/main">
          <a:off x="2645362" y="3150957"/>
          <a:ext cx="1008112"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ru-RU" b="1" dirty="0"/>
        </a:p>
      </cdr:txBody>
    </cdr:sp>
  </cdr:relSizeAnchor>
  <cdr:relSizeAnchor xmlns:cdr="http://schemas.openxmlformats.org/drawingml/2006/chartDrawing">
    <cdr:from>
      <cdr:x>0.40986</cdr:x>
      <cdr:y>0.4581</cdr:y>
    </cdr:from>
    <cdr:to>
      <cdr:x>0.53055</cdr:x>
      <cdr:y>0.53297</cdr:y>
    </cdr:to>
    <cdr:sp macro="" textlink="">
      <cdr:nvSpPr>
        <cdr:cNvPr id="10" name="TextBox 30"/>
        <cdr:cNvSpPr txBox="1"/>
      </cdr:nvSpPr>
      <cdr:spPr>
        <a:xfrm xmlns:a="http://schemas.openxmlformats.org/drawingml/2006/main">
          <a:off x="3423531" y="2448255"/>
          <a:ext cx="1008115"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ru-RU" sz="2000" b="1" dirty="0">
            <a:latin typeface="Times New Roman" pitchFamily="18" charset="0"/>
            <a:cs typeface="Times New Roman" pitchFamily="18" charset="0"/>
          </a:endParaRPr>
        </a:p>
      </cdr:txBody>
    </cdr:sp>
  </cdr:relSizeAnchor>
  <cdr:relSizeAnchor xmlns:cdr="http://schemas.openxmlformats.org/drawingml/2006/chartDrawing">
    <cdr:from>
      <cdr:x>0.19614</cdr:x>
      <cdr:y>0.512</cdr:y>
    </cdr:from>
    <cdr:to>
      <cdr:x>0.30561</cdr:x>
      <cdr:y>0.68309</cdr:y>
    </cdr:to>
    <cdr:sp macro="" textlink="">
      <cdr:nvSpPr>
        <cdr:cNvPr id="2" name="TextBox 1"/>
        <cdr:cNvSpPr txBox="1"/>
      </cdr:nvSpPr>
      <cdr:spPr>
        <a:xfrm xmlns:a="http://schemas.openxmlformats.org/drawingml/2006/main">
          <a:off x="1638378" y="273630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0.16438</cdr:x>
      <cdr:y>0.21506</cdr:y>
    </cdr:from>
    <cdr:to>
      <cdr:x>0.66245</cdr:x>
      <cdr:y>0.61436</cdr:y>
    </cdr:to>
    <cdr:sp macro="" textlink="">
      <cdr:nvSpPr>
        <cdr:cNvPr id="7" name="Дуга 6"/>
        <cdr:cNvSpPr/>
      </cdr:nvSpPr>
      <cdr:spPr>
        <a:xfrm xmlns:a="http://schemas.openxmlformats.org/drawingml/2006/main" rot="21420000">
          <a:off x="914907" y="813073"/>
          <a:ext cx="2772168" cy="1509597"/>
        </a:xfrm>
        <a:prstGeom xmlns:a="http://schemas.openxmlformats.org/drawingml/2006/main" prst="arc">
          <a:avLst>
            <a:gd name="adj1" fmla="val 15454541"/>
            <a:gd name="adj2" fmla="val 3000066"/>
          </a:avLst>
        </a:prstGeom>
        <a:noFill xmlns:a="http://schemas.openxmlformats.org/drawingml/2006/main"/>
        <a:ln xmlns:a="http://schemas.openxmlformats.org/drawingml/2006/main" w="38100">
          <a:solidFill>
            <a:schemeClr val="accent6">
              <a:lumMod val="50000"/>
            </a:schemeClr>
          </a:solidFill>
          <a:headEnd type="triangle"/>
          <a:tailEnd type="triangle"/>
        </a:ln>
        <a:effectLst xmlns:a="http://schemas.openxmlformats.org/drawingml/2006/main">
          <a:outerShdw blurRad="50800" dist="38100" dir="2700000" algn="tl"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ru-RU" dirty="0"/>
        </a:p>
      </cdr:txBody>
    </cdr:sp>
  </cdr:relSizeAnchor>
  <cdr:relSizeAnchor xmlns:cdr="http://schemas.openxmlformats.org/drawingml/2006/chartDrawing">
    <cdr:from>
      <cdr:x>0.07206</cdr:x>
      <cdr:y>0.06255</cdr:y>
    </cdr:from>
    <cdr:to>
      <cdr:x>0.85134</cdr:x>
      <cdr:y>0.72211</cdr:y>
    </cdr:to>
    <cdr:sp macro="" textlink="">
      <cdr:nvSpPr>
        <cdr:cNvPr id="8" name="Дуга 7"/>
        <cdr:cNvSpPr/>
      </cdr:nvSpPr>
      <cdr:spPr>
        <a:xfrm xmlns:a="http://schemas.openxmlformats.org/drawingml/2006/main" rot="4685222">
          <a:off x="1322974" y="-685395"/>
          <a:ext cx="2493522" cy="4337296"/>
        </a:xfrm>
        <a:prstGeom xmlns:a="http://schemas.openxmlformats.org/drawingml/2006/main" prst="arc">
          <a:avLst>
            <a:gd name="adj1" fmla="val 21015743"/>
            <a:gd name="adj2" fmla="val 509993"/>
          </a:avLst>
        </a:prstGeom>
        <a:noFill xmlns:a="http://schemas.openxmlformats.org/drawingml/2006/main"/>
        <a:ln xmlns:a="http://schemas.openxmlformats.org/drawingml/2006/main" w="38100">
          <a:solidFill>
            <a:schemeClr val="accent3">
              <a:lumMod val="75000"/>
            </a:schemeClr>
          </a:solidFill>
          <a:headEnd type="triangle"/>
          <a:tailEnd type="triangle"/>
        </a:ln>
        <a:effectLst xmlns:a="http://schemas.openxmlformats.org/drawingml/2006/main">
          <a:outerShdw blurRad="50800" dist="38100" dir="2700000" algn="tl"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ru-RU" dirty="0"/>
        </a:p>
      </cdr:txBody>
    </cdr:sp>
  </cdr:relSizeAnchor>
  <cdr:relSizeAnchor xmlns:cdr="http://schemas.openxmlformats.org/drawingml/2006/chartDrawing">
    <cdr:from>
      <cdr:x>0.10766</cdr:x>
      <cdr:y>0</cdr:y>
    </cdr:from>
    <cdr:to>
      <cdr:x>0.692</cdr:x>
      <cdr:y>0.75254</cdr:y>
    </cdr:to>
    <cdr:sp macro="" textlink="">
      <cdr:nvSpPr>
        <cdr:cNvPr id="9" name="Дуга 8"/>
        <cdr:cNvSpPr/>
      </cdr:nvSpPr>
      <cdr:spPr>
        <a:xfrm xmlns:a="http://schemas.openxmlformats.org/drawingml/2006/main" rot="4963298">
          <a:off x="802854" y="-4158157"/>
          <a:ext cx="2845042" cy="3252308"/>
        </a:xfrm>
        <a:prstGeom xmlns:a="http://schemas.openxmlformats.org/drawingml/2006/main" prst="arc">
          <a:avLst>
            <a:gd name="adj1" fmla="val 21015743"/>
            <a:gd name="adj2" fmla="val 509993"/>
          </a:avLst>
        </a:prstGeom>
        <a:noFill xmlns:a="http://schemas.openxmlformats.org/drawingml/2006/main"/>
        <a:ln xmlns:a="http://schemas.openxmlformats.org/drawingml/2006/main" w="38100">
          <a:solidFill>
            <a:schemeClr val="accent4">
              <a:lumMod val="50000"/>
            </a:schemeClr>
          </a:solidFill>
          <a:headEnd type="triangle"/>
          <a:tailEnd type="triangle"/>
        </a:ln>
        <a:effectLst xmlns:a="http://schemas.openxmlformats.org/drawingml/2006/main">
          <a:outerShdw blurRad="50800" dist="38100" dir="2700000" algn="tl"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ru-RU" dirty="0"/>
        </a:p>
      </cdr:txBody>
    </cdr:sp>
  </cdr:relSizeAnchor>
  <cdr:relSizeAnchor xmlns:cdr="http://schemas.openxmlformats.org/drawingml/2006/chartDrawing">
    <cdr:from>
      <cdr:x>0.24681</cdr:x>
      <cdr:y>0.07797</cdr:y>
    </cdr:from>
    <cdr:to>
      <cdr:x>0.53626</cdr:x>
      <cdr:y>0.76496</cdr:y>
    </cdr:to>
    <cdr:sp macro="" textlink="">
      <cdr:nvSpPr>
        <cdr:cNvPr id="10" name="Дуга 9"/>
        <cdr:cNvSpPr/>
      </cdr:nvSpPr>
      <cdr:spPr>
        <a:xfrm xmlns:a="http://schemas.openxmlformats.org/drawingml/2006/main" rot="5400000">
          <a:off x="880569" y="787883"/>
          <a:ext cx="2597251" cy="1611035"/>
        </a:xfrm>
        <a:prstGeom xmlns:a="http://schemas.openxmlformats.org/drawingml/2006/main" prst="arc">
          <a:avLst>
            <a:gd name="adj1" fmla="val 21435157"/>
            <a:gd name="adj2" fmla="val 509993"/>
          </a:avLst>
        </a:prstGeom>
        <a:noFill xmlns:a="http://schemas.openxmlformats.org/drawingml/2006/main"/>
        <a:ln xmlns:a="http://schemas.openxmlformats.org/drawingml/2006/main" w="38100">
          <a:solidFill>
            <a:schemeClr val="accent5">
              <a:lumMod val="75000"/>
            </a:schemeClr>
          </a:solidFill>
          <a:headEnd type="triangle"/>
          <a:tailEnd type="triangle"/>
        </a:ln>
        <a:effectLst xmlns:a="http://schemas.openxmlformats.org/drawingml/2006/main">
          <a:outerShdw blurRad="50800" dist="38100" dir="2700000" algn="tl"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ru-RU" dirty="0"/>
        </a:p>
      </cdr:txBody>
    </cdr:sp>
  </cdr:relSizeAnchor>
  <cdr:relSizeAnchor xmlns:cdr="http://schemas.openxmlformats.org/drawingml/2006/chartDrawing">
    <cdr:from>
      <cdr:x>0.19911</cdr:x>
      <cdr:y>0.07117</cdr:y>
    </cdr:from>
    <cdr:to>
      <cdr:x>0.48856</cdr:x>
      <cdr:y>0.74874</cdr:y>
    </cdr:to>
    <cdr:sp macro="" textlink="">
      <cdr:nvSpPr>
        <cdr:cNvPr id="11" name="Дуга 10"/>
        <cdr:cNvSpPr/>
      </cdr:nvSpPr>
      <cdr:spPr>
        <a:xfrm xmlns:a="http://schemas.openxmlformats.org/drawingml/2006/main" rot="5400000">
          <a:off x="632923" y="744377"/>
          <a:ext cx="2561627" cy="1611035"/>
        </a:xfrm>
        <a:prstGeom xmlns:a="http://schemas.openxmlformats.org/drawingml/2006/main" prst="arc">
          <a:avLst>
            <a:gd name="adj1" fmla="val 21304616"/>
            <a:gd name="adj2" fmla="val 509993"/>
          </a:avLst>
        </a:prstGeom>
        <a:noFill xmlns:a="http://schemas.openxmlformats.org/drawingml/2006/main"/>
        <a:ln xmlns:a="http://schemas.openxmlformats.org/drawingml/2006/main" w="38100">
          <a:solidFill>
            <a:schemeClr val="accent6">
              <a:lumMod val="75000"/>
            </a:schemeClr>
          </a:solidFill>
          <a:headEnd type="triangle"/>
          <a:tailEnd type="triangle"/>
        </a:ln>
        <a:effectLst xmlns:a="http://schemas.openxmlformats.org/drawingml/2006/main">
          <a:outerShdw blurRad="50800" dist="38100" dir="2700000" algn="tl"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ru-RU" dirty="0"/>
        </a:p>
      </cdr:txBody>
    </cdr:sp>
  </cdr:relSizeAnchor>
  <cdr:relSizeAnchor xmlns:cdr="http://schemas.openxmlformats.org/drawingml/2006/chartDrawing">
    <cdr:from>
      <cdr:x>0.00164</cdr:x>
      <cdr:y>0.0584</cdr:y>
    </cdr:from>
    <cdr:to>
      <cdr:x>0.52776</cdr:x>
      <cdr:y>0.20697</cdr:y>
    </cdr:to>
    <cdr:sp macro="" textlink="">
      <cdr:nvSpPr>
        <cdr:cNvPr id="12" name="TextBox 1"/>
        <cdr:cNvSpPr txBox="1"/>
      </cdr:nvSpPr>
      <cdr:spPr>
        <a:xfrm xmlns:a="http://schemas.openxmlformats.org/drawingml/2006/main">
          <a:off x="9117" y="220790"/>
          <a:ext cx="2928302" cy="5617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sz="1100" b="1" u="sng" dirty="0">
            <a:solidFill>
              <a:srgbClr val="FF0000"/>
            </a:solidFill>
            <a:latin typeface="Times New Roman" panose="02020603050405020304" pitchFamily="18" charset="0"/>
            <a:cs typeface="Times New Roman" panose="02020603050405020304" pitchFamily="18"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0.16438</cdr:x>
      <cdr:y>0.21506</cdr:y>
    </cdr:from>
    <cdr:to>
      <cdr:x>0.66245</cdr:x>
      <cdr:y>0.61436</cdr:y>
    </cdr:to>
    <cdr:sp macro="" textlink="">
      <cdr:nvSpPr>
        <cdr:cNvPr id="7" name="Дуга 6"/>
        <cdr:cNvSpPr/>
      </cdr:nvSpPr>
      <cdr:spPr>
        <a:xfrm xmlns:a="http://schemas.openxmlformats.org/drawingml/2006/main" rot="21420000">
          <a:off x="914907" y="813073"/>
          <a:ext cx="2772168" cy="1509597"/>
        </a:xfrm>
        <a:prstGeom xmlns:a="http://schemas.openxmlformats.org/drawingml/2006/main" prst="arc">
          <a:avLst>
            <a:gd name="adj1" fmla="val 15454541"/>
            <a:gd name="adj2" fmla="val 3000066"/>
          </a:avLst>
        </a:prstGeom>
        <a:noFill xmlns:a="http://schemas.openxmlformats.org/drawingml/2006/main"/>
        <a:ln xmlns:a="http://schemas.openxmlformats.org/drawingml/2006/main" w="38100">
          <a:solidFill>
            <a:schemeClr val="accent6">
              <a:lumMod val="50000"/>
            </a:schemeClr>
          </a:solidFill>
          <a:headEnd type="triangle"/>
          <a:tailEnd type="triangle"/>
        </a:ln>
        <a:effectLst xmlns:a="http://schemas.openxmlformats.org/drawingml/2006/main">
          <a:outerShdw blurRad="50800" dist="38100" dir="2700000" algn="tl"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ru-RU" dirty="0"/>
        </a:p>
      </cdr:txBody>
    </cdr:sp>
  </cdr:relSizeAnchor>
  <cdr:relSizeAnchor xmlns:cdr="http://schemas.openxmlformats.org/drawingml/2006/chartDrawing">
    <cdr:from>
      <cdr:x>0.07206</cdr:x>
      <cdr:y>0.06255</cdr:y>
    </cdr:from>
    <cdr:to>
      <cdr:x>0.85134</cdr:x>
      <cdr:y>0.72211</cdr:y>
    </cdr:to>
    <cdr:sp macro="" textlink="">
      <cdr:nvSpPr>
        <cdr:cNvPr id="8" name="Дуга 7"/>
        <cdr:cNvSpPr/>
      </cdr:nvSpPr>
      <cdr:spPr>
        <a:xfrm xmlns:a="http://schemas.openxmlformats.org/drawingml/2006/main" rot="4685222">
          <a:off x="1322974" y="-685395"/>
          <a:ext cx="2493522" cy="4337296"/>
        </a:xfrm>
        <a:prstGeom xmlns:a="http://schemas.openxmlformats.org/drawingml/2006/main" prst="arc">
          <a:avLst>
            <a:gd name="adj1" fmla="val 21015743"/>
            <a:gd name="adj2" fmla="val 509993"/>
          </a:avLst>
        </a:prstGeom>
        <a:noFill xmlns:a="http://schemas.openxmlformats.org/drawingml/2006/main"/>
        <a:ln xmlns:a="http://schemas.openxmlformats.org/drawingml/2006/main" w="38100">
          <a:solidFill>
            <a:schemeClr val="accent3">
              <a:lumMod val="75000"/>
            </a:schemeClr>
          </a:solidFill>
          <a:headEnd type="triangle"/>
          <a:tailEnd type="triangle"/>
        </a:ln>
        <a:effectLst xmlns:a="http://schemas.openxmlformats.org/drawingml/2006/main">
          <a:outerShdw blurRad="50800" dist="38100" dir="2700000" algn="tl"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ru-RU" dirty="0"/>
        </a:p>
      </cdr:txBody>
    </cdr:sp>
  </cdr:relSizeAnchor>
  <cdr:relSizeAnchor xmlns:cdr="http://schemas.openxmlformats.org/drawingml/2006/chartDrawing">
    <cdr:from>
      <cdr:x>0.10766</cdr:x>
      <cdr:y>0</cdr:y>
    </cdr:from>
    <cdr:to>
      <cdr:x>0.692</cdr:x>
      <cdr:y>0.75254</cdr:y>
    </cdr:to>
    <cdr:sp macro="" textlink="">
      <cdr:nvSpPr>
        <cdr:cNvPr id="9" name="Дуга 8"/>
        <cdr:cNvSpPr/>
      </cdr:nvSpPr>
      <cdr:spPr>
        <a:xfrm xmlns:a="http://schemas.openxmlformats.org/drawingml/2006/main" rot="4963298">
          <a:off x="802854" y="-4158157"/>
          <a:ext cx="2845042" cy="3252308"/>
        </a:xfrm>
        <a:prstGeom xmlns:a="http://schemas.openxmlformats.org/drawingml/2006/main" prst="arc">
          <a:avLst>
            <a:gd name="adj1" fmla="val 21015743"/>
            <a:gd name="adj2" fmla="val 509993"/>
          </a:avLst>
        </a:prstGeom>
        <a:noFill xmlns:a="http://schemas.openxmlformats.org/drawingml/2006/main"/>
        <a:ln xmlns:a="http://schemas.openxmlformats.org/drawingml/2006/main" w="38100">
          <a:solidFill>
            <a:schemeClr val="accent4">
              <a:lumMod val="50000"/>
            </a:schemeClr>
          </a:solidFill>
          <a:headEnd type="triangle"/>
          <a:tailEnd type="triangle"/>
        </a:ln>
        <a:effectLst xmlns:a="http://schemas.openxmlformats.org/drawingml/2006/main">
          <a:outerShdw blurRad="50800" dist="38100" dir="2700000" algn="tl"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ru-RU" dirty="0"/>
        </a:p>
      </cdr:txBody>
    </cdr:sp>
  </cdr:relSizeAnchor>
  <cdr:relSizeAnchor xmlns:cdr="http://schemas.openxmlformats.org/drawingml/2006/chartDrawing">
    <cdr:from>
      <cdr:x>0.24681</cdr:x>
      <cdr:y>0.07797</cdr:y>
    </cdr:from>
    <cdr:to>
      <cdr:x>0.53626</cdr:x>
      <cdr:y>0.76496</cdr:y>
    </cdr:to>
    <cdr:sp macro="" textlink="">
      <cdr:nvSpPr>
        <cdr:cNvPr id="10" name="Дуга 9"/>
        <cdr:cNvSpPr/>
      </cdr:nvSpPr>
      <cdr:spPr>
        <a:xfrm xmlns:a="http://schemas.openxmlformats.org/drawingml/2006/main" rot="5400000">
          <a:off x="880569" y="787883"/>
          <a:ext cx="2597251" cy="1611035"/>
        </a:xfrm>
        <a:prstGeom xmlns:a="http://schemas.openxmlformats.org/drawingml/2006/main" prst="arc">
          <a:avLst>
            <a:gd name="adj1" fmla="val 21435157"/>
            <a:gd name="adj2" fmla="val 509993"/>
          </a:avLst>
        </a:prstGeom>
        <a:noFill xmlns:a="http://schemas.openxmlformats.org/drawingml/2006/main"/>
        <a:ln xmlns:a="http://schemas.openxmlformats.org/drawingml/2006/main" w="38100">
          <a:solidFill>
            <a:schemeClr val="accent5">
              <a:lumMod val="75000"/>
            </a:schemeClr>
          </a:solidFill>
          <a:headEnd type="triangle"/>
          <a:tailEnd type="triangle"/>
        </a:ln>
        <a:effectLst xmlns:a="http://schemas.openxmlformats.org/drawingml/2006/main">
          <a:outerShdw blurRad="50800" dist="38100" dir="2700000" algn="tl"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ru-RU" dirty="0"/>
        </a:p>
      </cdr:txBody>
    </cdr:sp>
  </cdr:relSizeAnchor>
  <cdr:relSizeAnchor xmlns:cdr="http://schemas.openxmlformats.org/drawingml/2006/chartDrawing">
    <cdr:from>
      <cdr:x>0.19911</cdr:x>
      <cdr:y>0.07117</cdr:y>
    </cdr:from>
    <cdr:to>
      <cdr:x>0.48856</cdr:x>
      <cdr:y>0.74874</cdr:y>
    </cdr:to>
    <cdr:sp macro="" textlink="">
      <cdr:nvSpPr>
        <cdr:cNvPr id="11" name="Дуга 10"/>
        <cdr:cNvSpPr/>
      </cdr:nvSpPr>
      <cdr:spPr>
        <a:xfrm xmlns:a="http://schemas.openxmlformats.org/drawingml/2006/main" rot="5400000">
          <a:off x="632923" y="744377"/>
          <a:ext cx="2561627" cy="1611035"/>
        </a:xfrm>
        <a:prstGeom xmlns:a="http://schemas.openxmlformats.org/drawingml/2006/main" prst="arc">
          <a:avLst>
            <a:gd name="adj1" fmla="val 21304616"/>
            <a:gd name="adj2" fmla="val 509993"/>
          </a:avLst>
        </a:prstGeom>
        <a:noFill xmlns:a="http://schemas.openxmlformats.org/drawingml/2006/main"/>
        <a:ln xmlns:a="http://schemas.openxmlformats.org/drawingml/2006/main" w="38100">
          <a:solidFill>
            <a:schemeClr val="accent6">
              <a:lumMod val="75000"/>
            </a:schemeClr>
          </a:solidFill>
          <a:headEnd type="triangle"/>
          <a:tailEnd type="triangle"/>
        </a:ln>
        <a:effectLst xmlns:a="http://schemas.openxmlformats.org/drawingml/2006/main">
          <a:outerShdw blurRad="50800" dist="38100" dir="2700000" algn="tl"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ru-RU" dirty="0"/>
        </a:p>
      </cdr:txBody>
    </cdr:sp>
  </cdr:relSizeAnchor>
  <cdr:relSizeAnchor xmlns:cdr="http://schemas.openxmlformats.org/drawingml/2006/chartDrawing">
    <cdr:from>
      <cdr:x>0.00164</cdr:x>
      <cdr:y>0.0584</cdr:y>
    </cdr:from>
    <cdr:to>
      <cdr:x>0.52776</cdr:x>
      <cdr:y>0.20697</cdr:y>
    </cdr:to>
    <cdr:sp macro="" textlink="">
      <cdr:nvSpPr>
        <cdr:cNvPr id="12" name="TextBox 1"/>
        <cdr:cNvSpPr txBox="1"/>
      </cdr:nvSpPr>
      <cdr:spPr>
        <a:xfrm xmlns:a="http://schemas.openxmlformats.org/drawingml/2006/main">
          <a:off x="9117" y="220790"/>
          <a:ext cx="2928302" cy="5617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sz="1100" b="1" u="sng" dirty="0">
            <a:solidFill>
              <a:srgbClr val="FF0000"/>
            </a:solidFill>
            <a:latin typeface="Times New Roman" panose="02020603050405020304" pitchFamily="18" charset="0"/>
            <a:cs typeface="Times New Roman" panose="02020603050405020304" pitchFamily="18"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0.41067</cdr:x>
      <cdr:y>0.09997</cdr:y>
    </cdr:from>
    <cdr:to>
      <cdr:x>0.63639</cdr:x>
      <cdr:y>0.27533</cdr:y>
    </cdr:to>
    <cdr:sp macro="" textlink="">
      <cdr:nvSpPr>
        <cdr:cNvPr id="3" name="TextBox 2"/>
        <cdr:cNvSpPr txBox="1"/>
      </cdr:nvSpPr>
      <cdr:spPr>
        <a:xfrm xmlns:a="http://schemas.openxmlformats.org/drawingml/2006/main">
          <a:off x="1831810" y="283478"/>
          <a:ext cx="1006826" cy="4972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2000" b="1" dirty="0">
              <a:latin typeface="Times New Roman" panose="02020603050405020304" pitchFamily="18" charset="0"/>
              <a:cs typeface="Times New Roman" panose="02020603050405020304" pitchFamily="18" charset="0"/>
            </a:rPr>
            <a:t> </a:t>
          </a:r>
          <a:r>
            <a:rPr lang="ru-RU" sz="2400" b="1" dirty="0" smtClean="0">
              <a:solidFill>
                <a:srgbClr val="FF0000"/>
              </a:solidFill>
              <a:latin typeface="Times New Roman" panose="02020603050405020304" pitchFamily="18" charset="0"/>
              <a:cs typeface="Times New Roman" panose="02020603050405020304" pitchFamily="18" charset="0"/>
            </a:rPr>
            <a:t>8 451</a:t>
          </a:r>
          <a:endParaRPr lang="ru-RU" sz="2400" b="1" dirty="0">
            <a:solidFill>
              <a:srgbClr val="FF0000"/>
            </a:solidFill>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3DA12519-2EBF-4AE1-BD6E-4F4D9542DD21}" type="datetimeFigureOut">
              <a:rPr lang="ru-RU" smtClean="0"/>
              <a:pPr/>
              <a:t>30.11.2015</a:t>
            </a:fld>
            <a:endParaRPr lang="ru-RU"/>
          </a:p>
        </p:txBody>
      </p:sp>
      <p:sp>
        <p:nvSpPr>
          <p:cNvPr id="4" name="Образ слайда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18DF0B2D-A0C9-4ACE-8625-EC2FECC91186}" type="slidenum">
              <a:rPr lang="ru-RU" smtClean="0"/>
              <a:pPr/>
              <a:t>‹#›</a:t>
            </a:fld>
            <a:endParaRPr lang="ru-RU"/>
          </a:p>
        </p:txBody>
      </p:sp>
    </p:spTree>
    <p:extLst>
      <p:ext uri="{BB962C8B-B14F-4D97-AF65-F5344CB8AC3E}">
        <p14:creationId xmlns:p14="http://schemas.microsoft.com/office/powerpoint/2010/main" val="2543642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Доходы сформированы с учетом изменений, внесенных в налоговое и бюджетное законодательство, а именно:</a:t>
            </a:r>
          </a:p>
          <a:p>
            <a:pPr marL="171450" indent="-171450">
              <a:buFontTx/>
              <a:buChar char="-"/>
            </a:pPr>
            <a:r>
              <a:rPr lang="ru-RU" sz="1200" kern="1200" dirty="0" smtClean="0">
                <a:solidFill>
                  <a:schemeClr val="tx1"/>
                </a:solidFill>
                <a:effectLst/>
                <a:latin typeface="+mn-lt"/>
                <a:ea typeface="+mn-ea"/>
                <a:cs typeface="+mn-cs"/>
              </a:rPr>
              <a:t>увеличен норматив зачисления в городской бюджет платы за негативное воздействие на окружающую среду с 40 до 55%;</a:t>
            </a:r>
          </a:p>
          <a:p>
            <a:pPr marL="171450" indent="-171450">
              <a:buFontTx/>
              <a:buChar char="-"/>
            </a:pPr>
            <a:r>
              <a:rPr lang="ru-RU" sz="1200" kern="1200" dirty="0" smtClean="0">
                <a:solidFill>
                  <a:schemeClr val="tx1"/>
                </a:solidFill>
                <a:effectLst/>
                <a:latin typeface="+mn-lt"/>
                <a:ea typeface="+mn-ea"/>
                <a:cs typeface="+mn-cs"/>
              </a:rPr>
              <a:t>изменен срок внесения платы за негативное воздействие на окружающую среду  - один раз в год вместо ежеквартальных платежей, что в итоге влияет на объем поступлений.</a:t>
            </a:r>
          </a:p>
          <a:p>
            <a:endParaRPr lang="ru-RU" dirty="0"/>
          </a:p>
        </p:txBody>
      </p:sp>
      <p:sp>
        <p:nvSpPr>
          <p:cNvPr id="4" name="Номер слайда 3"/>
          <p:cNvSpPr>
            <a:spLocks noGrp="1"/>
          </p:cNvSpPr>
          <p:nvPr>
            <p:ph type="sldNum" sz="quarter" idx="10"/>
          </p:nvPr>
        </p:nvSpPr>
        <p:spPr/>
        <p:txBody>
          <a:bodyPr/>
          <a:lstStyle/>
          <a:p>
            <a:fld id="{18DF0B2D-A0C9-4ACE-8625-EC2FECC91186}" type="slidenum">
              <a:rPr lang="ru-RU" smtClean="0"/>
              <a:pPr/>
              <a:t>2</a:t>
            </a:fld>
            <a:endParaRPr lang="ru-RU"/>
          </a:p>
        </p:txBody>
      </p:sp>
    </p:spTree>
    <p:extLst>
      <p:ext uri="{BB962C8B-B14F-4D97-AF65-F5344CB8AC3E}">
        <p14:creationId xmlns:p14="http://schemas.microsoft.com/office/powerpoint/2010/main" val="505939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Планирование расходов социально-культурной направленности по-прежнему остается в приоритете. Их доля составляет 68,3%.</a:t>
            </a:r>
          </a:p>
          <a:p>
            <a:endParaRPr lang="ru-RU" dirty="0"/>
          </a:p>
        </p:txBody>
      </p:sp>
      <p:sp>
        <p:nvSpPr>
          <p:cNvPr id="4" name="Номер слайда 3"/>
          <p:cNvSpPr>
            <a:spLocks noGrp="1"/>
          </p:cNvSpPr>
          <p:nvPr>
            <p:ph type="sldNum" sz="quarter" idx="10"/>
          </p:nvPr>
        </p:nvSpPr>
        <p:spPr/>
        <p:txBody>
          <a:bodyPr/>
          <a:lstStyle/>
          <a:p>
            <a:fld id="{0B5A4642-636D-4786-B9E2-42A88CAEE5A5}" type="slidenum">
              <a:rPr lang="ru-RU" smtClean="0"/>
              <a:pPr/>
              <a:t>11</a:t>
            </a:fld>
            <a:endParaRPr lang="ru-RU"/>
          </a:p>
        </p:txBody>
      </p:sp>
    </p:spTree>
    <p:extLst>
      <p:ext uri="{BB962C8B-B14F-4D97-AF65-F5344CB8AC3E}">
        <p14:creationId xmlns:p14="http://schemas.microsoft.com/office/powerpoint/2010/main" val="979830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Штатная численность</a:t>
            </a:r>
            <a:r>
              <a:rPr lang="ru-RU" sz="1200" kern="1200" dirty="0" smtClean="0">
                <a:solidFill>
                  <a:schemeClr val="tx1"/>
                </a:solidFill>
                <a:effectLst/>
                <a:latin typeface="+mn-lt"/>
                <a:ea typeface="+mn-ea"/>
                <a:cs typeface="+mn-cs"/>
              </a:rPr>
              <a:t> работников бюджетной сферы на 2016 год </a:t>
            </a:r>
            <a:r>
              <a:rPr lang="ru-RU" sz="1200" b="1" kern="1200" dirty="0" smtClean="0">
                <a:solidFill>
                  <a:schemeClr val="tx1"/>
                </a:solidFill>
                <a:effectLst/>
                <a:latin typeface="+mn-lt"/>
                <a:ea typeface="+mn-ea"/>
                <a:cs typeface="+mn-cs"/>
              </a:rPr>
              <a:t>14 359</a:t>
            </a:r>
            <a:r>
              <a:rPr lang="ru-RU" sz="1200" kern="1200" dirty="0" smtClean="0">
                <a:solidFill>
                  <a:schemeClr val="tx1"/>
                </a:solidFill>
                <a:effectLst/>
                <a:latin typeface="+mn-lt"/>
                <a:ea typeface="+mn-ea"/>
                <a:cs typeface="+mn-cs"/>
              </a:rPr>
              <a:t> единиц.  Это выше уровня 15 года на 550 единиц. Увеличение численности в основном связано с планируемым открытием:</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1200" kern="1200" dirty="0" smtClean="0">
                <a:solidFill>
                  <a:schemeClr val="tx1"/>
                </a:solidFill>
                <a:effectLst/>
                <a:latin typeface="+mn-lt"/>
                <a:ea typeface="+mn-ea"/>
                <a:cs typeface="+mn-cs"/>
              </a:rPr>
              <a:t>6 новых детских садов;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1200" kern="1200" dirty="0" smtClean="0">
                <a:solidFill>
                  <a:schemeClr val="tx1"/>
                </a:solidFill>
                <a:effectLst/>
                <a:latin typeface="+mn-lt"/>
                <a:ea typeface="+mn-ea"/>
                <a:cs typeface="+mn-cs"/>
              </a:rPr>
              <a:t>дополнительных окон в МФЦ;</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1200" kern="1200" dirty="0" smtClean="0">
                <a:solidFill>
                  <a:schemeClr val="tx1"/>
                </a:solidFill>
                <a:effectLst/>
                <a:latin typeface="+mn-lt"/>
                <a:ea typeface="+mn-ea"/>
                <a:cs typeface="+mn-cs"/>
              </a:rPr>
              <a:t>открытием дополнительных групп в детских садах. </a:t>
            </a:r>
          </a:p>
          <a:p>
            <a:endParaRPr lang="ru-RU" dirty="0"/>
          </a:p>
        </p:txBody>
      </p:sp>
      <p:sp>
        <p:nvSpPr>
          <p:cNvPr id="4" name="Номер слайда 3"/>
          <p:cNvSpPr>
            <a:spLocks noGrp="1"/>
          </p:cNvSpPr>
          <p:nvPr>
            <p:ph type="sldNum" sz="quarter" idx="10"/>
          </p:nvPr>
        </p:nvSpPr>
        <p:spPr/>
        <p:txBody>
          <a:bodyPr/>
          <a:lstStyle/>
          <a:p>
            <a:fld id="{18DF0B2D-A0C9-4ACE-8625-EC2FECC91186}" type="slidenum">
              <a:rPr lang="ru-RU" smtClean="0"/>
              <a:pPr/>
              <a:t>12</a:t>
            </a:fld>
            <a:endParaRPr lang="ru-RU"/>
          </a:p>
        </p:txBody>
      </p:sp>
    </p:spTree>
    <p:extLst>
      <p:ext uri="{BB962C8B-B14F-4D97-AF65-F5344CB8AC3E}">
        <p14:creationId xmlns:p14="http://schemas.microsoft.com/office/powerpoint/2010/main" val="1300055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На оплату труда с начислениями запланировано 8 млрд. 451</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млн. рублей</a:t>
            </a:r>
            <a:r>
              <a:rPr lang="ru-RU" sz="1200" kern="1200" dirty="0" smtClean="0">
                <a:solidFill>
                  <a:schemeClr val="tx1"/>
                </a:solidFill>
                <a:effectLst/>
                <a:latin typeface="+mn-lt"/>
                <a:ea typeface="+mn-ea"/>
                <a:cs typeface="+mn-cs"/>
              </a:rPr>
              <a:t>, это более 60% всех расходов. Средний размер заработной платы работников бюджетной сферы - </a:t>
            </a:r>
            <a:r>
              <a:rPr lang="ru-RU" sz="1200" b="1" kern="1200" dirty="0" smtClean="0">
                <a:solidFill>
                  <a:schemeClr val="tx1"/>
                </a:solidFill>
                <a:effectLst/>
                <a:latin typeface="+mn-lt"/>
                <a:ea typeface="+mn-ea"/>
                <a:cs typeface="+mn-cs"/>
              </a:rPr>
              <a:t>38</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тыс. рублей.</a:t>
            </a:r>
          </a:p>
          <a:p>
            <a:r>
              <a:rPr lang="ru-RU" sz="1200" kern="1200" dirty="0" smtClean="0">
                <a:solidFill>
                  <a:schemeClr val="tx1"/>
                </a:solidFill>
                <a:effectLst/>
                <a:latin typeface="+mn-lt"/>
                <a:ea typeface="+mn-ea"/>
                <a:cs typeface="+mn-cs"/>
              </a:rPr>
              <a:t>На реализацию майских Указов Президента РФ по оплате труда отдельных категорий работников бюджетной сферы предусмотрено </a:t>
            </a:r>
            <a:r>
              <a:rPr lang="ru-RU" sz="1200" b="1" kern="1200" dirty="0" smtClean="0">
                <a:solidFill>
                  <a:schemeClr val="tx1"/>
                </a:solidFill>
                <a:effectLst/>
                <a:latin typeface="+mn-lt"/>
                <a:ea typeface="+mn-ea"/>
                <a:cs typeface="+mn-cs"/>
              </a:rPr>
              <a:t>128 млн. рублей.</a:t>
            </a:r>
          </a:p>
          <a:p>
            <a:r>
              <a:rPr lang="ru-RU" sz="1200" kern="1200" dirty="0" smtClean="0">
                <a:solidFill>
                  <a:schemeClr val="tx1"/>
                </a:solidFill>
                <a:effectLst/>
                <a:latin typeface="+mn-lt"/>
                <a:ea typeface="+mn-ea"/>
                <a:cs typeface="+mn-cs"/>
              </a:rPr>
              <a:t>В будущем году сохранятся действующие гарантии для работников бюджетной сферы это:</a:t>
            </a:r>
          </a:p>
          <a:p>
            <a:pPr marL="171450" indent="-171450">
              <a:buFontTx/>
              <a:buChar char="-"/>
            </a:pPr>
            <a:r>
              <a:rPr lang="ru-RU" sz="1200" kern="1200" dirty="0" smtClean="0">
                <a:solidFill>
                  <a:srgbClr val="FF0000"/>
                </a:solidFill>
                <a:effectLst/>
                <a:latin typeface="+mn-lt"/>
                <a:ea typeface="+mn-ea"/>
                <a:cs typeface="+mn-cs"/>
              </a:rPr>
              <a:t>компенсация расходов на оплату стоимости проезда и провоза багажа к месту использования отпуска и обратно; </a:t>
            </a:r>
          </a:p>
          <a:p>
            <a:pPr marL="171450" indent="-171450">
              <a:buFontTx/>
              <a:buChar char="-"/>
            </a:pPr>
            <a:r>
              <a:rPr lang="ru-RU" sz="1200" kern="1200" dirty="0" smtClean="0">
                <a:solidFill>
                  <a:schemeClr val="tx1"/>
                </a:solidFill>
                <a:effectLst/>
                <a:latin typeface="+mn-lt"/>
                <a:ea typeface="+mn-ea"/>
                <a:cs typeface="+mn-cs"/>
              </a:rPr>
              <a:t>компенсации, связанные с переездом работника в другую местность; </a:t>
            </a:r>
          </a:p>
          <a:p>
            <a:pPr marL="171450" indent="-171450">
              <a:buFontTx/>
              <a:buChar char="-"/>
            </a:pPr>
            <a:r>
              <a:rPr lang="ru-RU" sz="1200" kern="1200" dirty="0" smtClean="0">
                <a:solidFill>
                  <a:schemeClr val="tx1"/>
                </a:solidFill>
                <a:effectLst/>
                <a:latin typeface="+mn-lt"/>
                <a:ea typeface="+mn-ea"/>
                <a:cs typeface="+mn-cs"/>
              </a:rPr>
              <a:t>выплаты при выходе на пенсию; </a:t>
            </a:r>
          </a:p>
          <a:p>
            <a:pPr marL="171450" indent="-171450">
              <a:buFontTx/>
              <a:buChar char="-"/>
            </a:pPr>
            <a:r>
              <a:rPr lang="ru-RU" sz="1200" kern="1200" dirty="0" smtClean="0">
                <a:solidFill>
                  <a:schemeClr val="tx1"/>
                </a:solidFill>
                <a:effectLst/>
                <a:latin typeface="+mn-lt"/>
                <a:ea typeface="+mn-ea"/>
                <a:cs typeface="+mn-cs"/>
              </a:rPr>
              <a:t>единовременная помощь в связи со смертью близких работника и другие.</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18DF0B2D-A0C9-4ACE-8625-EC2FECC91186}" type="slidenum">
              <a:rPr lang="ru-RU" smtClean="0"/>
              <a:pPr/>
              <a:t>13</a:t>
            </a:fld>
            <a:endParaRPr lang="ru-RU"/>
          </a:p>
        </p:txBody>
      </p:sp>
    </p:spTree>
    <p:extLst>
      <p:ext uri="{BB962C8B-B14F-4D97-AF65-F5344CB8AC3E}">
        <p14:creationId xmlns:p14="http://schemas.microsoft.com/office/powerpoint/2010/main" val="2887409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По программе "Развитие образования города Нижневартовска на 2015-2020 годы" </a:t>
            </a:r>
            <a:r>
              <a:rPr lang="ru-RU" sz="1200" kern="1200" dirty="0" smtClean="0">
                <a:solidFill>
                  <a:schemeClr val="tx1"/>
                </a:solidFill>
                <a:effectLst/>
                <a:latin typeface="+mn-lt"/>
                <a:ea typeface="+mn-ea"/>
                <a:cs typeface="+mn-cs"/>
              </a:rPr>
              <a:t>предусмотрено </a:t>
            </a:r>
            <a:r>
              <a:rPr lang="ru-RU" sz="1200" b="1" kern="1200" dirty="0" smtClean="0">
                <a:solidFill>
                  <a:schemeClr val="tx1"/>
                </a:solidFill>
                <a:effectLst/>
                <a:latin typeface="+mn-lt"/>
                <a:ea typeface="+mn-ea"/>
                <a:cs typeface="+mn-cs"/>
              </a:rPr>
              <a:t>7 млрд. 492</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млн. рублей </a:t>
            </a:r>
            <a:r>
              <a:rPr lang="ru-RU" sz="1200" kern="1200" dirty="0" smtClean="0">
                <a:solidFill>
                  <a:schemeClr val="tx1"/>
                </a:solidFill>
                <a:effectLst/>
                <a:latin typeface="+mn-lt"/>
                <a:ea typeface="+mn-ea"/>
                <a:cs typeface="+mn-cs"/>
              </a:rPr>
              <a:t>или </a:t>
            </a:r>
            <a:r>
              <a:rPr lang="ru-RU" sz="1200" b="1" kern="1200" dirty="0" smtClean="0">
                <a:solidFill>
                  <a:schemeClr val="tx1"/>
                </a:solidFill>
                <a:effectLst/>
                <a:latin typeface="+mn-lt"/>
                <a:ea typeface="+mn-ea"/>
                <a:cs typeface="+mn-cs"/>
              </a:rPr>
              <a:t>53,5</a:t>
            </a:r>
            <a:r>
              <a:rPr lang="ru-RU" sz="1200" kern="1200" dirty="0" smtClean="0">
                <a:solidFill>
                  <a:schemeClr val="tx1"/>
                </a:solidFill>
                <a:effectLst/>
                <a:latin typeface="+mn-lt"/>
                <a:ea typeface="+mn-ea"/>
                <a:cs typeface="+mn-cs"/>
              </a:rPr>
              <a:t>%. Средства будут направлены на реализацию общеобразовательных программ в школах, в детских садах, организациях дополнительного образования, а также на содействие развитию системы образования. </a:t>
            </a:r>
          </a:p>
          <a:p>
            <a:r>
              <a:rPr lang="ru-RU" sz="1200" kern="1200" dirty="0" smtClean="0">
                <a:solidFill>
                  <a:schemeClr val="tx1"/>
                </a:solidFill>
                <a:effectLst/>
                <a:latin typeface="+mn-lt"/>
                <a:ea typeface="+mn-ea"/>
                <a:cs typeface="+mn-cs"/>
              </a:rPr>
              <a:t>Также, за счет данной программы двухразовым питанием будут обеспечены более 5-ти тысяч обучающихся льготной категории из расчета 201 рубль 60 копеек в день. Одноразовое питание получат более 25 тыс. школьников из расчета 44 рубля в день.</a:t>
            </a:r>
          </a:p>
          <a:p>
            <a:endParaRPr lang="ru-RU" dirty="0"/>
          </a:p>
        </p:txBody>
      </p:sp>
      <p:sp>
        <p:nvSpPr>
          <p:cNvPr id="4" name="Номер слайда 3"/>
          <p:cNvSpPr>
            <a:spLocks noGrp="1"/>
          </p:cNvSpPr>
          <p:nvPr>
            <p:ph type="sldNum" sz="quarter" idx="10"/>
          </p:nvPr>
        </p:nvSpPr>
        <p:spPr/>
        <p:txBody>
          <a:bodyPr/>
          <a:lstStyle/>
          <a:p>
            <a:fld id="{18DF0B2D-A0C9-4ACE-8625-EC2FECC91186}" type="slidenum">
              <a:rPr lang="ru-RU" smtClean="0"/>
              <a:pPr/>
              <a:t>14</a:t>
            </a:fld>
            <a:endParaRPr lang="ru-RU"/>
          </a:p>
        </p:txBody>
      </p:sp>
    </p:spTree>
    <p:extLst>
      <p:ext uri="{BB962C8B-B14F-4D97-AF65-F5344CB8AC3E}">
        <p14:creationId xmlns:p14="http://schemas.microsoft.com/office/powerpoint/2010/main" val="768137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 программе </a:t>
            </a:r>
            <a:r>
              <a:rPr lang="ru-RU" sz="1200" b="1" kern="1200" dirty="0" smtClean="0">
                <a:solidFill>
                  <a:schemeClr val="tx1"/>
                </a:solidFill>
                <a:effectLst/>
                <a:latin typeface="+mn-lt"/>
                <a:ea typeface="+mn-ea"/>
                <a:cs typeface="+mn-cs"/>
              </a:rPr>
              <a:t>«Социальная поддержка и социальная помощь для отдельных категорий граждан в городе Нижневартовске на 2016-2020 годы»</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запланировано почти </a:t>
            </a:r>
            <a:r>
              <a:rPr lang="ru-RU" sz="1200" b="1" kern="1200" dirty="0" smtClean="0">
                <a:solidFill>
                  <a:schemeClr val="tx1"/>
                </a:solidFill>
                <a:effectLst/>
                <a:latin typeface="+mn-lt"/>
                <a:ea typeface="+mn-ea"/>
                <a:cs typeface="+mn-cs"/>
              </a:rPr>
              <a:t>228</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млн. рублей</a:t>
            </a:r>
            <a:r>
              <a:rPr lang="ru-RU" sz="1200" kern="1200" dirty="0" smtClean="0">
                <a:solidFill>
                  <a:schemeClr val="tx1"/>
                </a:solidFill>
                <a:effectLst/>
                <a:latin typeface="+mn-lt"/>
                <a:ea typeface="+mn-ea"/>
                <a:cs typeface="+mn-cs"/>
              </a:rPr>
              <a:t>, что составляет </a:t>
            </a:r>
            <a:r>
              <a:rPr lang="ru-RU" sz="1200" b="1" kern="1200" dirty="0" smtClean="0">
                <a:solidFill>
                  <a:schemeClr val="tx1"/>
                </a:solidFill>
                <a:effectLst/>
                <a:latin typeface="+mn-lt"/>
                <a:ea typeface="+mn-ea"/>
                <a:cs typeface="+mn-cs"/>
              </a:rPr>
              <a:t>2</a:t>
            </a:r>
            <a:r>
              <a:rPr lang="ru-RU" sz="1200" kern="1200" dirty="0" smtClean="0">
                <a:solidFill>
                  <a:schemeClr val="tx1"/>
                </a:solidFill>
                <a:effectLst/>
                <a:latin typeface="+mn-lt"/>
                <a:ea typeface="+mn-ea"/>
                <a:cs typeface="+mn-cs"/>
              </a:rPr>
              <a:t>% в общем объеме расходов.</a:t>
            </a:r>
          </a:p>
          <a:p>
            <a:r>
              <a:rPr lang="ru-RU" sz="1200" kern="1200" dirty="0" smtClean="0">
                <a:solidFill>
                  <a:schemeClr val="tx1"/>
                </a:solidFill>
                <a:effectLst/>
                <a:latin typeface="+mn-lt"/>
                <a:ea typeface="+mn-ea"/>
                <a:cs typeface="+mn-cs"/>
              </a:rPr>
              <a:t>В рамках программы 66 млн. рублей предусмотрено на единовременные выплаты неработающим пенсионерам и ветеранам Великой Отечественной войны.</a:t>
            </a:r>
          </a:p>
          <a:p>
            <a:r>
              <a:rPr lang="ru-RU" sz="1200" kern="1200" dirty="0" smtClean="0">
                <a:solidFill>
                  <a:schemeClr val="tx1"/>
                </a:solidFill>
                <a:effectLst/>
                <a:latin typeface="+mn-lt"/>
                <a:ea typeface="+mn-ea"/>
                <a:cs typeface="+mn-cs"/>
              </a:rPr>
              <a:t>По-прежнему будет оказываться помощь гражданам, оказавшимся в трудной или критической жизненной ситуации, на что планируется направить около </a:t>
            </a:r>
            <a:r>
              <a:rPr lang="ru-RU" sz="1200" b="1" kern="1200" dirty="0" smtClean="0">
                <a:solidFill>
                  <a:schemeClr val="tx1"/>
                </a:solidFill>
                <a:effectLst/>
                <a:latin typeface="+mn-lt"/>
                <a:ea typeface="+mn-ea"/>
                <a:cs typeface="+mn-cs"/>
              </a:rPr>
              <a:t>3 млн. рублей.</a:t>
            </a:r>
          </a:p>
          <a:p>
            <a:r>
              <a:rPr lang="ru-RU" sz="1200" kern="1200" dirty="0" smtClean="0">
                <a:solidFill>
                  <a:schemeClr val="tx1"/>
                </a:solidFill>
                <a:effectLst/>
                <a:latin typeface="+mn-lt"/>
                <a:ea typeface="+mn-ea"/>
                <a:cs typeface="+mn-cs"/>
              </a:rPr>
              <a:t>Получат социальную поддержку дети-сироты и дети, оставшиеся без попечения </a:t>
            </a:r>
            <a:r>
              <a:rPr lang="ru-RU" sz="1200" kern="1200" dirty="0" smtClean="0">
                <a:solidFill>
                  <a:schemeClr val="tx1"/>
                </a:solidFill>
                <a:effectLst/>
                <a:latin typeface="+mn-lt"/>
                <a:ea typeface="+mn-ea"/>
                <a:cs typeface="+mn-cs"/>
              </a:rPr>
              <a:t>родителей</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запланировано </a:t>
            </a:r>
            <a:r>
              <a:rPr lang="ru-RU" sz="1200" kern="1200" dirty="0" smtClean="0">
                <a:solidFill>
                  <a:schemeClr val="tx1"/>
                </a:solidFill>
                <a:effectLst/>
                <a:latin typeface="+mn-lt"/>
                <a:ea typeface="+mn-ea"/>
                <a:cs typeface="+mn-cs"/>
              </a:rPr>
              <a:t>произвести ремонт жилых помещений, собственниками которых, являются дети-сироты</a:t>
            </a:r>
            <a:r>
              <a:rPr lang="ru-RU" sz="1200" kern="1200" dirty="0" smtClean="0">
                <a:solidFill>
                  <a:schemeClr val="tx1"/>
                </a:solidFill>
                <a:effectLst/>
                <a:latin typeface="+mn-lt"/>
                <a:ea typeface="+mn-ea"/>
                <a:cs typeface="+mn-cs"/>
              </a:rPr>
              <a:t>, выплатить вознаграждение</a:t>
            </a:r>
            <a:r>
              <a:rPr lang="ru-RU" sz="1200" kern="1200" baseline="0" dirty="0" smtClean="0">
                <a:solidFill>
                  <a:schemeClr val="tx1"/>
                </a:solidFill>
                <a:effectLst/>
                <a:latin typeface="+mn-lt"/>
                <a:ea typeface="+mn-ea"/>
                <a:cs typeface="+mn-cs"/>
              </a:rPr>
              <a:t> приемным родителям)</a:t>
            </a:r>
            <a:r>
              <a:rPr lang="ru-RU"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на что предусмотрено почти </a:t>
            </a:r>
            <a:r>
              <a:rPr lang="ru-RU" sz="1200" b="1" kern="1200" dirty="0" smtClean="0">
                <a:solidFill>
                  <a:schemeClr val="tx1"/>
                </a:solidFill>
                <a:effectLst/>
                <a:latin typeface="+mn-lt"/>
                <a:ea typeface="+mn-ea"/>
                <a:cs typeface="+mn-cs"/>
              </a:rPr>
              <a:t>78</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млн. рублей.</a:t>
            </a:r>
          </a:p>
          <a:p>
            <a:r>
              <a:rPr lang="ru-RU" sz="1200" kern="1200" dirty="0" smtClean="0">
                <a:solidFill>
                  <a:schemeClr val="tx1"/>
                </a:solidFill>
                <a:effectLst/>
                <a:latin typeface="+mn-lt"/>
                <a:ea typeface="+mn-ea"/>
                <a:cs typeface="+mn-cs"/>
              </a:rPr>
              <a:t>Около </a:t>
            </a:r>
            <a:r>
              <a:rPr lang="ru-RU" sz="1200" b="1" kern="1200" dirty="0" smtClean="0">
                <a:solidFill>
                  <a:schemeClr val="tx1"/>
                </a:solidFill>
                <a:effectLst/>
                <a:latin typeface="+mn-lt"/>
                <a:ea typeface="+mn-ea"/>
                <a:cs typeface="+mn-cs"/>
              </a:rPr>
              <a:t>70 млн. рублей </a:t>
            </a:r>
            <a:r>
              <a:rPr lang="ru-RU" sz="1200" kern="1200" dirty="0" smtClean="0">
                <a:solidFill>
                  <a:schemeClr val="tx1"/>
                </a:solidFill>
                <a:effectLst/>
                <a:latin typeface="+mn-lt"/>
                <a:ea typeface="+mn-ea"/>
                <a:cs typeface="+mn-cs"/>
              </a:rPr>
              <a:t>планируется направить на приобретение жилья  детям-сиротам и детям, оставшимся без попечения родителей. В пределах данной суммы жильем будет обеспечен </a:t>
            </a:r>
            <a:r>
              <a:rPr lang="ru-RU" sz="1200" i="1" kern="1200" dirty="0" smtClean="0">
                <a:solidFill>
                  <a:schemeClr val="tx1"/>
                </a:solidFill>
                <a:effectLst/>
                <a:latin typeface="+mn-lt"/>
                <a:ea typeface="+mn-ea"/>
                <a:cs typeface="+mn-cs"/>
              </a:rPr>
              <a:t>41 ребенок.</a:t>
            </a:r>
            <a:r>
              <a:rPr lang="ru-RU" sz="1200" kern="1200" dirty="0" smtClean="0">
                <a:solidFill>
                  <a:schemeClr val="tx1"/>
                </a:solidFill>
                <a:effectLst/>
                <a:latin typeface="+mn-lt"/>
                <a:ea typeface="+mn-ea"/>
                <a:cs typeface="+mn-cs"/>
              </a:rPr>
              <a:t> </a:t>
            </a:r>
          </a:p>
          <a:p>
            <a:r>
              <a:rPr lang="ru-RU" sz="1200" b="1" kern="1200" dirty="0" smtClean="0">
                <a:solidFill>
                  <a:schemeClr val="tx1"/>
                </a:solidFill>
                <a:effectLst/>
                <a:latin typeface="+mn-lt"/>
                <a:ea typeface="+mn-ea"/>
                <a:cs typeface="+mn-cs"/>
              </a:rPr>
              <a:t>12</a:t>
            </a:r>
            <a:r>
              <a:rPr lang="ru-RU" sz="1200" b="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получателей из числа ветеранов боевых действий; инвалидов и семей, имеющих детей-инвалидов, получат субсидии на улучшение жилищных условий на сумму около </a:t>
            </a:r>
            <a:r>
              <a:rPr lang="ru-RU" sz="1200" b="1" kern="1200" dirty="0" smtClean="0">
                <a:solidFill>
                  <a:schemeClr val="tx1"/>
                </a:solidFill>
                <a:effectLst/>
                <a:latin typeface="+mn-lt"/>
                <a:ea typeface="+mn-ea"/>
                <a:cs typeface="+mn-cs"/>
              </a:rPr>
              <a:t>9</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млн. рублей</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За счет федеральных и окружных средств ветеранам ВОВ будет оказана помощь в виде единовременной выплаты на приобретение или строительство жилья на сумму более </a:t>
            </a:r>
            <a:r>
              <a:rPr lang="ru-RU" sz="1200" b="1" kern="1200" dirty="0" smtClean="0">
                <a:solidFill>
                  <a:schemeClr val="tx1"/>
                </a:solidFill>
                <a:effectLst/>
                <a:latin typeface="+mn-lt"/>
                <a:ea typeface="+mn-ea"/>
                <a:cs typeface="+mn-cs"/>
              </a:rPr>
              <a:t>1 млн. 900</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тыс. рублей.</a:t>
            </a:r>
          </a:p>
          <a:p>
            <a:endParaRPr lang="ru-RU" dirty="0"/>
          </a:p>
        </p:txBody>
      </p:sp>
      <p:sp>
        <p:nvSpPr>
          <p:cNvPr id="4" name="Номер слайда 3"/>
          <p:cNvSpPr>
            <a:spLocks noGrp="1"/>
          </p:cNvSpPr>
          <p:nvPr>
            <p:ph type="sldNum" sz="quarter" idx="10"/>
          </p:nvPr>
        </p:nvSpPr>
        <p:spPr/>
        <p:txBody>
          <a:bodyPr/>
          <a:lstStyle/>
          <a:p>
            <a:fld id="{18DF0B2D-A0C9-4ACE-8625-EC2FECC91186}" type="slidenum">
              <a:rPr lang="ru-RU" smtClean="0"/>
              <a:pPr/>
              <a:t>15</a:t>
            </a:fld>
            <a:endParaRPr lang="ru-RU"/>
          </a:p>
        </p:txBody>
      </p:sp>
    </p:spTree>
    <p:extLst>
      <p:ext uri="{BB962C8B-B14F-4D97-AF65-F5344CB8AC3E}">
        <p14:creationId xmlns:p14="http://schemas.microsoft.com/office/powerpoint/2010/main" val="1033621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Средства программы </a:t>
            </a:r>
            <a:r>
              <a:rPr lang="ru-RU" sz="1200" b="1" kern="1200" dirty="0" smtClean="0">
                <a:solidFill>
                  <a:schemeClr val="tx1"/>
                </a:solidFill>
                <a:effectLst/>
                <a:latin typeface="+mn-lt"/>
                <a:ea typeface="+mn-ea"/>
                <a:cs typeface="+mn-cs"/>
              </a:rPr>
              <a:t>"Развитие культуры и туризма города Нижневартовска на 2014-2020 годы" </a:t>
            </a:r>
            <a:r>
              <a:rPr lang="ru-RU" sz="1200" kern="1200" dirty="0" smtClean="0">
                <a:solidFill>
                  <a:schemeClr val="tx1"/>
                </a:solidFill>
                <a:effectLst/>
                <a:latin typeface="+mn-lt"/>
                <a:ea typeface="+mn-ea"/>
                <a:cs typeface="+mn-cs"/>
              </a:rPr>
              <a:t>планируется направить на оказание населению услуг дополнительного образования в детских музыкальных школах и школах искусств, а также услуг организаций культуры, библиотек, музеев и туризма. На все это предусмотрено почти </a:t>
            </a:r>
            <a:r>
              <a:rPr lang="ru-RU" sz="1200" b="1" kern="1200" dirty="0" smtClean="0">
                <a:solidFill>
                  <a:schemeClr val="tx1"/>
                </a:solidFill>
                <a:effectLst/>
                <a:latin typeface="+mn-lt"/>
                <a:ea typeface="+mn-ea"/>
                <a:cs typeface="+mn-cs"/>
              </a:rPr>
              <a:t>670</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млн. рублей. </a:t>
            </a:r>
          </a:p>
          <a:p>
            <a:endParaRPr lang="ru-RU" dirty="0"/>
          </a:p>
        </p:txBody>
      </p:sp>
      <p:sp>
        <p:nvSpPr>
          <p:cNvPr id="4" name="Номер слайда 3"/>
          <p:cNvSpPr>
            <a:spLocks noGrp="1"/>
          </p:cNvSpPr>
          <p:nvPr>
            <p:ph type="sldNum" sz="quarter" idx="10"/>
          </p:nvPr>
        </p:nvSpPr>
        <p:spPr/>
        <p:txBody>
          <a:bodyPr/>
          <a:lstStyle/>
          <a:p>
            <a:fld id="{18DF0B2D-A0C9-4ACE-8625-EC2FECC91186}" type="slidenum">
              <a:rPr lang="ru-RU" smtClean="0"/>
              <a:pPr/>
              <a:t>16</a:t>
            </a:fld>
            <a:endParaRPr lang="ru-RU"/>
          </a:p>
        </p:txBody>
      </p:sp>
    </p:spTree>
    <p:extLst>
      <p:ext uri="{BB962C8B-B14F-4D97-AF65-F5344CB8AC3E}">
        <p14:creationId xmlns:p14="http://schemas.microsoft.com/office/powerpoint/2010/main" val="4160014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669</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млн. рублей </a:t>
            </a:r>
            <a:r>
              <a:rPr lang="ru-RU" sz="1200" kern="1200" dirty="0" smtClean="0">
                <a:solidFill>
                  <a:schemeClr val="tx1"/>
                </a:solidFill>
                <a:effectLst/>
                <a:latin typeface="+mn-lt"/>
                <a:ea typeface="+mn-ea"/>
                <a:cs typeface="+mn-cs"/>
              </a:rPr>
              <a:t>предусмотрено по программе </a:t>
            </a:r>
            <a:r>
              <a:rPr lang="ru-RU" sz="1200" b="1" kern="1200" dirty="0" smtClean="0">
                <a:solidFill>
                  <a:schemeClr val="tx1"/>
                </a:solidFill>
                <a:effectLst/>
                <a:latin typeface="+mn-lt"/>
                <a:ea typeface="+mn-ea"/>
                <a:cs typeface="+mn-cs"/>
              </a:rPr>
              <a:t>"Развитие физической культуры и массового спорта в городе Нижневартовске на 2014-2020 годы" </a:t>
            </a:r>
            <a:r>
              <a:rPr lang="ru-RU" sz="1200" kern="1200" dirty="0" smtClean="0">
                <a:solidFill>
                  <a:schemeClr val="tx1"/>
                </a:solidFill>
                <a:effectLst/>
                <a:latin typeface="+mn-lt"/>
                <a:ea typeface="+mn-ea"/>
                <a:cs typeface="+mn-cs"/>
              </a:rPr>
              <a:t>В рамках программы будут</a:t>
            </a:r>
            <a:r>
              <a:rPr lang="ru-RU" sz="1200" b="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оказаны услуги, ориентирующие граждан на здоровый образ жизни: это занятия физической культурой и массовым спортом. Будут организовано проведение физкультурно-оздоровительных и спортивных мероприятий города, а также обеспечено текущее содержание учреждений спорта.</a:t>
            </a:r>
          </a:p>
          <a:p>
            <a:endParaRPr lang="ru-RU" dirty="0"/>
          </a:p>
        </p:txBody>
      </p:sp>
      <p:sp>
        <p:nvSpPr>
          <p:cNvPr id="4" name="Номер слайда 3"/>
          <p:cNvSpPr>
            <a:spLocks noGrp="1"/>
          </p:cNvSpPr>
          <p:nvPr>
            <p:ph type="sldNum" sz="quarter" idx="10"/>
          </p:nvPr>
        </p:nvSpPr>
        <p:spPr/>
        <p:txBody>
          <a:bodyPr/>
          <a:lstStyle/>
          <a:p>
            <a:fld id="{18DF0B2D-A0C9-4ACE-8625-EC2FECC91186}" type="slidenum">
              <a:rPr lang="ru-RU" smtClean="0"/>
              <a:pPr/>
              <a:t>17</a:t>
            </a:fld>
            <a:endParaRPr lang="ru-RU"/>
          </a:p>
        </p:txBody>
      </p:sp>
    </p:spTree>
    <p:extLst>
      <p:ext uri="{BB962C8B-B14F-4D97-AF65-F5344CB8AC3E}">
        <p14:creationId xmlns:p14="http://schemas.microsoft.com/office/powerpoint/2010/main" val="4065768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На реализацию программы </a:t>
            </a:r>
            <a:r>
              <a:rPr lang="ru-RU" sz="1200" b="1" kern="1200" dirty="0" smtClean="0">
                <a:solidFill>
                  <a:schemeClr val="tx1"/>
                </a:solidFill>
                <a:effectLst/>
                <a:latin typeface="+mn-lt"/>
                <a:ea typeface="+mn-ea"/>
                <a:cs typeface="+mn-cs"/>
              </a:rPr>
              <a:t>"Молодежь Нижневартовска на 2015-2020 годы"</a:t>
            </a:r>
            <a:r>
              <a:rPr lang="ru-RU" sz="1200" kern="1200" dirty="0" smtClean="0">
                <a:solidFill>
                  <a:schemeClr val="tx1"/>
                </a:solidFill>
                <a:effectLst/>
                <a:latin typeface="+mn-lt"/>
                <a:ea typeface="+mn-ea"/>
                <a:cs typeface="+mn-cs"/>
              </a:rPr>
              <a:t> предусмотрено более </a:t>
            </a:r>
            <a:r>
              <a:rPr lang="ru-RU" sz="1200" b="1" kern="1200" dirty="0" smtClean="0">
                <a:solidFill>
                  <a:schemeClr val="tx1"/>
                </a:solidFill>
                <a:effectLst/>
                <a:latin typeface="+mn-lt"/>
                <a:ea typeface="+mn-ea"/>
                <a:cs typeface="+mn-cs"/>
              </a:rPr>
              <a:t>139 млн. рублей</a:t>
            </a:r>
            <a:r>
              <a:rPr lang="ru-RU" sz="1200" kern="1200" dirty="0" smtClean="0">
                <a:solidFill>
                  <a:schemeClr val="tx1"/>
                </a:solidFill>
                <a:effectLst/>
                <a:latin typeface="+mn-lt"/>
                <a:ea typeface="+mn-ea"/>
                <a:cs typeface="+mn-cs"/>
              </a:rPr>
              <a:t>, из них:</a:t>
            </a:r>
          </a:p>
          <a:p>
            <a:r>
              <a:rPr lang="ru-RU" sz="1200" b="1" kern="1200" dirty="0" smtClean="0">
                <a:solidFill>
                  <a:schemeClr val="tx1"/>
                </a:solidFill>
                <a:effectLst/>
                <a:latin typeface="+mn-lt"/>
                <a:ea typeface="+mn-ea"/>
                <a:cs typeface="+mn-cs"/>
              </a:rPr>
              <a:t>На организацию отдыха и оздоровления детей</a:t>
            </a:r>
            <a:r>
              <a:rPr lang="ru-RU" sz="1200" kern="1200" dirty="0" smtClean="0">
                <a:solidFill>
                  <a:schemeClr val="tx1"/>
                </a:solidFill>
                <a:effectLst/>
                <a:latin typeface="+mn-lt"/>
                <a:ea typeface="+mn-ea"/>
                <a:cs typeface="+mn-cs"/>
              </a:rPr>
              <a:t> планируется израсходовать почти </a:t>
            </a:r>
            <a:r>
              <a:rPr lang="ru-RU" sz="1200" b="1" kern="1200" dirty="0" smtClean="0">
                <a:solidFill>
                  <a:schemeClr val="tx1"/>
                </a:solidFill>
                <a:effectLst/>
                <a:latin typeface="+mn-lt"/>
                <a:ea typeface="+mn-ea"/>
                <a:cs typeface="+mn-cs"/>
              </a:rPr>
              <a:t>103 млн. рублей</a:t>
            </a:r>
            <a:r>
              <a:rPr lang="ru-RU" sz="1200" kern="1200" dirty="0" smtClean="0">
                <a:solidFill>
                  <a:schemeClr val="tx1"/>
                </a:solidFill>
                <a:effectLst/>
                <a:latin typeface="+mn-lt"/>
                <a:ea typeface="+mn-ea"/>
                <a:cs typeface="+mn-cs"/>
              </a:rPr>
              <a:t>, в том числе: будет организован отдых в пришкольных лагерях, где отдохнут почти 11 тыс. школьников. На это предусмотрено </a:t>
            </a:r>
            <a:r>
              <a:rPr lang="ru-RU" sz="1200" b="1" kern="1200" dirty="0" smtClean="0">
                <a:solidFill>
                  <a:schemeClr val="tx1"/>
                </a:solidFill>
                <a:effectLst/>
                <a:latin typeface="+mn-lt"/>
                <a:ea typeface="+mn-ea"/>
                <a:cs typeface="+mn-cs"/>
              </a:rPr>
              <a:t>около 46 млн. рублей</a:t>
            </a:r>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Кроме того, за счет окружных средств на сумму </a:t>
            </a:r>
            <a:r>
              <a:rPr lang="ru-RU" sz="1200" b="1" kern="1200" dirty="0" smtClean="0">
                <a:solidFill>
                  <a:schemeClr val="tx1"/>
                </a:solidFill>
                <a:effectLst/>
                <a:latin typeface="+mn-lt"/>
                <a:ea typeface="+mn-ea"/>
                <a:cs typeface="+mn-cs"/>
              </a:rPr>
              <a:t>51 млн. рублей </a:t>
            </a:r>
            <a:r>
              <a:rPr lang="ru-RU" sz="1200" kern="1200" dirty="0" smtClean="0">
                <a:solidFill>
                  <a:schemeClr val="tx1"/>
                </a:solidFill>
                <a:effectLst/>
                <a:latin typeface="+mn-lt"/>
                <a:ea typeface="+mn-ea"/>
                <a:cs typeface="+mn-cs"/>
              </a:rPr>
              <a:t>планируется приобрести свыше </a:t>
            </a:r>
            <a:r>
              <a:rPr lang="ru-RU" sz="1200" b="1" kern="1200" dirty="0" smtClean="0">
                <a:solidFill>
                  <a:schemeClr val="tx1"/>
                </a:solidFill>
                <a:effectLst/>
                <a:latin typeface="+mn-lt"/>
                <a:ea typeface="+mn-ea"/>
                <a:cs typeface="+mn-cs"/>
              </a:rPr>
              <a:t>полутора тысяч</a:t>
            </a:r>
            <a:r>
              <a:rPr lang="ru-RU" sz="1200" kern="1200" dirty="0" smtClean="0">
                <a:solidFill>
                  <a:schemeClr val="tx1"/>
                </a:solidFill>
                <a:effectLst/>
                <a:latin typeface="+mn-lt"/>
                <a:ea typeface="+mn-ea"/>
                <a:cs typeface="+mn-cs"/>
              </a:rPr>
              <a:t> путевок с выездом за пределы города.</a:t>
            </a:r>
          </a:p>
          <a:p>
            <a:r>
              <a:rPr lang="ru-RU" sz="1200" kern="1200" dirty="0" smtClean="0">
                <a:solidFill>
                  <a:schemeClr val="tx1"/>
                </a:solidFill>
                <a:effectLst/>
                <a:latin typeface="+mn-lt"/>
                <a:ea typeface="+mn-ea"/>
                <a:cs typeface="+mn-cs"/>
              </a:rPr>
              <a:t>Также за счет бюджетных средств будут проводиться семинары, акции, слеты, «круглые столы» в сфере молодежной политики. </a:t>
            </a:r>
          </a:p>
          <a:p>
            <a:r>
              <a:rPr lang="ru-RU" sz="1200" kern="1200" dirty="0" smtClean="0">
                <a:solidFill>
                  <a:schemeClr val="tx1"/>
                </a:solidFill>
                <a:effectLst/>
                <a:latin typeface="+mn-lt"/>
                <a:ea typeface="+mn-ea"/>
                <a:cs typeface="+mn-cs"/>
              </a:rPr>
              <a:t>Будет продолжено участие администрации города в организации временных рабочих мест для несовершеннолетних граждан. Планируется организовать не менее </a:t>
            </a:r>
            <a:r>
              <a:rPr lang="ru-RU" sz="1200" b="1" kern="1200" dirty="0" smtClean="0">
                <a:solidFill>
                  <a:schemeClr val="tx1"/>
                </a:solidFill>
                <a:effectLst/>
                <a:latin typeface="+mn-lt"/>
                <a:ea typeface="+mn-ea"/>
                <a:cs typeface="+mn-cs"/>
              </a:rPr>
              <a:t>667</a:t>
            </a:r>
            <a:r>
              <a:rPr lang="ru-RU" sz="1200" kern="1200" dirty="0" smtClean="0">
                <a:solidFill>
                  <a:schemeClr val="tx1"/>
                </a:solidFill>
                <a:effectLst/>
                <a:latin typeface="+mn-lt"/>
                <a:ea typeface="+mn-ea"/>
                <a:cs typeface="+mn-cs"/>
              </a:rPr>
              <a:t> рабочих мест, на что предусмотрено более </a:t>
            </a:r>
            <a:r>
              <a:rPr lang="ru-RU" sz="1200" b="1" kern="1200" dirty="0" smtClean="0">
                <a:solidFill>
                  <a:schemeClr val="tx1"/>
                </a:solidFill>
                <a:effectLst/>
                <a:latin typeface="+mn-lt"/>
                <a:ea typeface="+mn-ea"/>
                <a:cs typeface="+mn-cs"/>
              </a:rPr>
              <a:t>6</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млн. рублей.</a:t>
            </a:r>
          </a:p>
          <a:p>
            <a:endParaRPr lang="ru-RU" dirty="0"/>
          </a:p>
        </p:txBody>
      </p:sp>
      <p:sp>
        <p:nvSpPr>
          <p:cNvPr id="4" name="Номер слайда 3"/>
          <p:cNvSpPr>
            <a:spLocks noGrp="1"/>
          </p:cNvSpPr>
          <p:nvPr>
            <p:ph type="sldNum" sz="quarter" idx="10"/>
          </p:nvPr>
        </p:nvSpPr>
        <p:spPr/>
        <p:txBody>
          <a:bodyPr/>
          <a:lstStyle/>
          <a:p>
            <a:fld id="{18DF0B2D-A0C9-4ACE-8625-EC2FECC91186}" type="slidenum">
              <a:rPr lang="ru-RU" smtClean="0"/>
              <a:pPr/>
              <a:t>18</a:t>
            </a:fld>
            <a:endParaRPr lang="ru-RU"/>
          </a:p>
        </p:txBody>
      </p:sp>
    </p:spTree>
    <p:extLst>
      <p:ext uri="{BB962C8B-B14F-4D97-AF65-F5344CB8AC3E}">
        <p14:creationId xmlns:p14="http://schemas.microsoft.com/office/powerpoint/2010/main" val="3931533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 программе </a:t>
            </a:r>
            <a:r>
              <a:rPr lang="ru-RU" sz="1200" b="1" kern="1200" dirty="0" smtClean="0">
                <a:solidFill>
                  <a:schemeClr val="tx1"/>
                </a:solidFill>
                <a:effectLst/>
                <a:latin typeface="+mn-lt"/>
                <a:ea typeface="+mn-ea"/>
                <a:cs typeface="+mn-cs"/>
              </a:rPr>
              <a:t>"Доступная среда в городе Нижневартовске на 2015-2020 годы"</a:t>
            </a:r>
            <a:r>
              <a:rPr lang="ru-RU" sz="1200" kern="1200" dirty="0" smtClean="0">
                <a:solidFill>
                  <a:schemeClr val="tx1"/>
                </a:solidFill>
                <a:effectLst/>
                <a:latin typeface="+mn-lt"/>
                <a:ea typeface="+mn-ea"/>
                <a:cs typeface="+mn-cs"/>
              </a:rPr>
              <a:t> запланировано почти </a:t>
            </a:r>
            <a:r>
              <a:rPr lang="ru-RU" sz="1200" b="1" kern="1200" dirty="0" smtClean="0">
                <a:solidFill>
                  <a:schemeClr val="tx1"/>
                </a:solidFill>
                <a:effectLst/>
                <a:latin typeface="+mn-lt"/>
                <a:ea typeface="+mn-ea"/>
                <a:cs typeface="+mn-cs"/>
              </a:rPr>
              <a:t>12 млн. рублей. </a:t>
            </a:r>
          </a:p>
          <a:p>
            <a:r>
              <a:rPr lang="ru-RU" sz="1200" kern="1200" dirty="0" smtClean="0">
                <a:solidFill>
                  <a:schemeClr val="tx1"/>
                </a:solidFill>
                <a:effectLst/>
                <a:latin typeface="+mn-lt"/>
                <a:ea typeface="+mn-ea"/>
                <a:cs typeface="+mn-cs"/>
              </a:rPr>
              <a:t>В рамках программы намерены:</a:t>
            </a:r>
          </a:p>
          <a:p>
            <a:r>
              <a:rPr lang="ru-RU" sz="1200" kern="1200" dirty="0" smtClean="0">
                <a:solidFill>
                  <a:schemeClr val="tx1"/>
                </a:solidFill>
                <a:effectLst/>
                <a:latin typeface="+mn-lt"/>
                <a:ea typeface="+mn-ea"/>
                <a:cs typeface="+mn-cs"/>
              </a:rPr>
              <a:t>- провести капитальный ремонт здания с устройством лифта в школах №29 и 42;</a:t>
            </a:r>
          </a:p>
          <a:p>
            <a:r>
              <a:rPr lang="ru-RU" sz="1200" kern="1200" dirty="0" smtClean="0">
                <a:solidFill>
                  <a:schemeClr val="tx1"/>
                </a:solidFill>
                <a:effectLst/>
                <a:latin typeface="+mn-lt"/>
                <a:ea typeface="+mn-ea"/>
                <a:cs typeface="+mn-cs"/>
              </a:rPr>
              <a:t>- оборудовать парковку для инвалидов, произвести ремонт ступенек, оборудовать поручни, штанги, санузлы и другие средства в здании спорткомплекса "Олимпия";</a:t>
            </a:r>
          </a:p>
          <a:p>
            <a:r>
              <a:rPr lang="ru-RU" sz="1200" kern="1200" dirty="0" smtClean="0">
                <a:solidFill>
                  <a:schemeClr val="tx1"/>
                </a:solidFill>
                <a:effectLst/>
                <a:latin typeface="+mn-lt"/>
                <a:ea typeface="+mn-ea"/>
                <a:cs typeface="+mn-cs"/>
              </a:rPr>
              <a:t>- провести капитальный ремонт входной группы с устройством пандуса в здании администрации города по улице Таежная, 24. </a:t>
            </a:r>
          </a:p>
          <a:p>
            <a:endParaRPr lang="ru-RU" dirty="0"/>
          </a:p>
        </p:txBody>
      </p:sp>
      <p:sp>
        <p:nvSpPr>
          <p:cNvPr id="4" name="Номер слайда 3"/>
          <p:cNvSpPr>
            <a:spLocks noGrp="1"/>
          </p:cNvSpPr>
          <p:nvPr>
            <p:ph type="sldNum" sz="quarter" idx="10"/>
          </p:nvPr>
        </p:nvSpPr>
        <p:spPr/>
        <p:txBody>
          <a:bodyPr/>
          <a:lstStyle/>
          <a:p>
            <a:fld id="{18DF0B2D-A0C9-4ACE-8625-EC2FECC91186}" type="slidenum">
              <a:rPr lang="ru-RU" smtClean="0"/>
              <a:pPr/>
              <a:t>19</a:t>
            </a:fld>
            <a:endParaRPr lang="ru-RU"/>
          </a:p>
        </p:txBody>
      </p:sp>
    </p:spTree>
    <p:extLst>
      <p:ext uri="{BB962C8B-B14F-4D97-AF65-F5344CB8AC3E}">
        <p14:creationId xmlns:p14="http://schemas.microsoft.com/office/powerpoint/2010/main" val="3887366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Наибольший объем средств по данной сфере</a:t>
            </a:r>
            <a:r>
              <a:rPr lang="ru-RU" sz="1200" b="1" kern="1200" dirty="0" smtClean="0">
                <a:solidFill>
                  <a:schemeClr val="tx1"/>
                </a:solidFill>
                <a:effectLst/>
                <a:latin typeface="+mn-lt"/>
                <a:ea typeface="+mn-ea"/>
                <a:cs typeface="+mn-cs"/>
              </a:rPr>
              <a:t>, а это более 1,5 млрд. рублей </a:t>
            </a:r>
            <a:r>
              <a:rPr lang="ru-RU" sz="1200" kern="1200" dirty="0" smtClean="0">
                <a:solidFill>
                  <a:schemeClr val="tx1"/>
                </a:solidFill>
                <a:effectLst/>
                <a:latin typeface="+mn-lt"/>
                <a:ea typeface="+mn-ea"/>
                <a:cs typeface="+mn-cs"/>
              </a:rPr>
              <a:t>предусмотрено по программе</a:t>
            </a:r>
            <a:r>
              <a:rPr lang="ru-RU" sz="1200" b="1" kern="1200" dirty="0" smtClean="0">
                <a:solidFill>
                  <a:schemeClr val="tx1"/>
                </a:solidFill>
                <a:effectLst/>
                <a:latin typeface="+mn-lt"/>
                <a:ea typeface="+mn-ea"/>
                <a:cs typeface="+mn-cs"/>
              </a:rPr>
              <a:t> "</a:t>
            </a:r>
            <a:r>
              <a:rPr lang="ru-RU" sz="1200" b="1" u="sng" kern="1200" dirty="0" smtClean="0">
                <a:solidFill>
                  <a:schemeClr val="tx1"/>
                </a:solidFill>
                <a:effectLst/>
                <a:latin typeface="+mn-lt"/>
                <a:ea typeface="+mn-ea"/>
                <a:cs typeface="+mn-cs"/>
              </a:rPr>
              <a:t>Содержание дорожного хозяйства, организация транспортного обслуживания и благоустройство территории города Нижневартовска на 2016-2020 годы".</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18DF0B2D-A0C9-4ACE-8625-EC2FECC91186}" type="slidenum">
              <a:rPr lang="ru-RU" smtClean="0"/>
              <a:pPr/>
              <a:t>20</a:t>
            </a:fld>
            <a:endParaRPr lang="ru-RU"/>
          </a:p>
        </p:txBody>
      </p:sp>
    </p:spTree>
    <p:extLst>
      <p:ext uri="{BB962C8B-B14F-4D97-AF65-F5344CB8AC3E}">
        <p14:creationId xmlns:p14="http://schemas.microsoft.com/office/powerpoint/2010/main" val="99571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сентябре этого года депутатами Думы города согласована полная замена дотаций из окружного бюджета на дополнительные нормативы отчислений от налога на доходы физических лиц, то есть, дотация в </a:t>
            </a:r>
            <a:r>
              <a:rPr lang="ru-RU" sz="1200" b="1" kern="1200" dirty="0" smtClean="0">
                <a:solidFill>
                  <a:schemeClr val="tx1"/>
                </a:solidFill>
                <a:effectLst/>
                <a:latin typeface="+mn-lt"/>
                <a:ea typeface="+mn-ea"/>
                <a:cs typeface="+mn-cs"/>
              </a:rPr>
              <a:t>1 млрд. 027 млн. рублей </a:t>
            </a:r>
            <a:r>
              <a:rPr lang="ru-RU" sz="1200" kern="1200" dirty="0" smtClean="0">
                <a:solidFill>
                  <a:schemeClr val="tx1"/>
                </a:solidFill>
                <a:effectLst/>
                <a:latin typeface="+mn-lt"/>
                <a:ea typeface="+mn-ea"/>
                <a:cs typeface="+mn-cs"/>
              </a:rPr>
              <a:t>заменена дополнительным нормативом 10,8%. </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18DF0B2D-A0C9-4ACE-8625-EC2FECC91186}" type="slidenum">
              <a:rPr lang="ru-RU" smtClean="0"/>
              <a:pPr/>
              <a:t>3</a:t>
            </a:fld>
            <a:endParaRPr lang="ru-RU"/>
          </a:p>
        </p:txBody>
      </p:sp>
    </p:spTree>
    <p:extLst>
      <p:ext uri="{BB962C8B-B14F-4D97-AF65-F5344CB8AC3E}">
        <p14:creationId xmlns:p14="http://schemas.microsoft.com/office/powerpoint/2010/main" val="3000365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Из них, 685 млн. рублей</a:t>
            </a:r>
            <a:r>
              <a:rPr lang="ru-RU" sz="1200" kern="1200" dirty="0" smtClean="0">
                <a:solidFill>
                  <a:schemeClr val="tx1"/>
                </a:solidFill>
                <a:effectLst/>
                <a:latin typeface="+mn-lt"/>
                <a:ea typeface="+mn-ea"/>
                <a:cs typeface="+mn-cs"/>
              </a:rPr>
              <a:t> будут направлены на </a:t>
            </a:r>
            <a:r>
              <a:rPr lang="ru-RU" sz="1200" u="none" kern="1200" dirty="0" smtClean="0">
                <a:solidFill>
                  <a:schemeClr val="tx1"/>
                </a:solidFill>
                <a:effectLst/>
                <a:latin typeface="+mn-lt"/>
                <a:ea typeface="+mn-ea"/>
                <a:cs typeface="+mn-cs"/>
              </a:rPr>
              <a:t>содержание </a:t>
            </a:r>
            <a:r>
              <a:rPr lang="ru-RU" sz="1200" kern="1200" dirty="0" smtClean="0">
                <a:solidFill>
                  <a:schemeClr val="tx1"/>
                </a:solidFill>
                <a:effectLst/>
                <a:latin typeface="+mn-lt"/>
                <a:ea typeface="+mn-ea"/>
                <a:cs typeface="+mn-cs"/>
              </a:rPr>
              <a:t>городских дорог, из них:</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1200" i="1" kern="1200" dirty="0" smtClean="0">
                <a:solidFill>
                  <a:schemeClr val="tx1"/>
                </a:solidFill>
                <a:effectLst/>
                <a:latin typeface="+mn-lt"/>
                <a:ea typeface="+mn-ea"/>
                <a:cs typeface="+mn-cs"/>
              </a:rPr>
              <a:t>летнее и зимнее содержание дорог , тротуаров, системы ливневой канализации, 8-ми автомобильных и 1-го пешеходного моста –  </a:t>
            </a:r>
            <a:r>
              <a:rPr lang="ru-RU" sz="1200" b="1" i="1" kern="1200" dirty="0" smtClean="0">
                <a:solidFill>
                  <a:schemeClr val="tx1"/>
                </a:solidFill>
                <a:effectLst/>
                <a:latin typeface="+mn-lt"/>
                <a:ea typeface="+mn-ea"/>
                <a:cs typeface="+mn-cs"/>
              </a:rPr>
              <a:t>601 млн. рублей</a:t>
            </a:r>
            <a:r>
              <a:rPr lang="ru-RU" sz="1200" i="1" kern="1200" dirty="0" smtClean="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1200" i="1" kern="1200" dirty="0" smtClean="0">
                <a:solidFill>
                  <a:schemeClr val="tx1"/>
                </a:solidFill>
                <a:effectLst/>
                <a:latin typeface="+mn-lt"/>
                <a:ea typeface="+mn-ea"/>
                <a:cs typeface="+mn-cs"/>
              </a:rPr>
              <a:t> содержание бесхозяйных дорог – </a:t>
            </a:r>
            <a:r>
              <a:rPr lang="ru-RU" sz="1200" b="1" i="1" kern="1200" dirty="0" smtClean="0">
                <a:solidFill>
                  <a:schemeClr val="tx1"/>
                </a:solidFill>
                <a:effectLst/>
                <a:latin typeface="+mn-lt"/>
                <a:ea typeface="+mn-ea"/>
                <a:cs typeface="+mn-cs"/>
              </a:rPr>
              <a:t>20 млн. рублей</a:t>
            </a:r>
            <a:r>
              <a:rPr lang="ru-RU" sz="1200" i="1"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1200" i="1" u="none" kern="1200" dirty="0" smtClean="0">
                <a:solidFill>
                  <a:schemeClr val="tx1"/>
                </a:solidFill>
                <a:effectLst/>
                <a:latin typeface="+mn-lt"/>
                <a:ea typeface="+mn-ea"/>
                <a:cs typeface="+mn-cs"/>
              </a:rPr>
              <a:t>содержание технических </a:t>
            </a:r>
            <a:r>
              <a:rPr lang="ru-RU" sz="1200" i="1" kern="1200" dirty="0" smtClean="0">
                <a:solidFill>
                  <a:schemeClr val="tx1"/>
                </a:solidFill>
                <a:effectLst/>
                <a:latin typeface="+mn-lt"/>
                <a:ea typeface="+mn-ea"/>
                <a:cs typeface="+mn-cs"/>
              </a:rPr>
              <a:t>средств организации дорожного движения – </a:t>
            </a:r>
            <a:r>
              <a:rPr lang="ru-RU" sz="1200" b="1" i="1" kern="1200" dirty="0" smtClean="0">
                <a:solidFill>
                  <a:schemeClr val="tx1"/>
                </a:solidFill>
                <a:effectLst/>
                <a:latin typeface="+mn-lt"/>
                <a:ea typeface="+mn-ea"/>
                <a:cs typeface="+mn-cs"/>
              </a:rPr>
              <a:t>64 млн. рублей</a:t>
            </a:r>
            <a:r>
              <a:rPr lang="ru-RU" sz="1200" i="1" kern="1200" dirty="0" smtClean="0">
                <a:solidFill>
                  <a:schemeClr val="tx1"/>
                </a:solidFill>
                <a:effectLst/>
                <a:latin typeface="+mn-lt"/>
                <a:ea typeface="+mn-ea"/>
                <a:cs typeface="+mn-cs"/>
              </a:rPr>
              <a:t>.</a:t>
            </a:r>
          </a:p>
        </p:txBody>
      </p:sp>
      <p:sp>
        <p:nvSpPr>
          <p:cNvPr id="4" name="Номер слайда 3"/>
          <p:cNvSpPr>
            <a:spLocks noGrp="1"/>
          </p:cNvSpPr>
          <p:nvPr>
            <p:ph type="sldNum" sz="quarter" idx="10"/>
          </p:nvPr>
        </p:nvSpPr>
        <p:spPr/>
        <p:txBody>
          <a:bodyPr/>
          <a:lstStyle/>
          <a:p>
            <a:fld id="{18DF0B2D-A0C9-4ACE-8625-EC2FECC91186}" type="slidenum">
              <a:rPr lang="ru-RU" smtClean="0"/>
              <a:pPr/>
              <a:t>21</a:t>
            </a:fld>
            <a:endParaRPr lang="ru-RU"/>
          </a:p>
        </p:txBody>
      </p:sp>
    </p:spTree>
    <p:extLst>
      <p:ext uri="{BB962C8B-B14F-4D97-AF65-F5344CB8AC3E}">
        <p14:creationId xmlns:p14="http://schemas.microsoft.com/office/powerpoint/2010/main" val="1081102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На </a:t>
            </a:r>
            <a:r>
              <a:rPr lang="ru-RU" sz="1200" u="sng" kern="1200" dirty="0" smtClean="0">
                <a:solidFill>
                  <a:schemeClr val="tx1"/>
                </a:solidFill>
                <a:effectLst/>
                <a:latin typeface="+mn-lt"/>
                <a:ea typeface="+mn-ea"/>
                <a:cs typeface="+mn-cs"/>
              </a:rPr>
              <a:t>ремонт</a:t>
            </a:r>
            <a:r>
              <a:rPr lang="ru-RU" sz="1200" kern="1200" dirty="0" smtClean="0">
                <a:solidFill>
                  <a:schemeClr val="tx1"/>
                </a:solidFill>
                <a:effectLst/>
                <a:latin typeface="+mn-lt"/>
                <a:ea typeface="+mn-ea"/>
                <a:cs typeface="+mn-cs"/>
              </a:rPr>
              <a:t> дорог и технических средств организации дорожного движения запланировано почти </a:t>
            </a:r>
            <a:r>
              <a:rPr lang="ru-RU" sz="1200" b="1" kern="1200" dirty="0" smtClean="0">
                <a:solidFill>
                  <a:schemeClr val="tx1"/>
                </a:solidFill>
                <a:effectLst/>
                <a:latin typeface="+mn-lt"/>
                <a:ea typeface="+mn-ea"/>
                <a:cs typeface="+mn-cs"/>
              </a:rPr>
              <a:t>114 млн. рублей, </a:t>
            </a:r>
            <a:r>
              <a:rPr lang="ru-RU" sz="1200" b="0" kern="1200" dirty="0" smtClean="0">
                <a:solidFill>
                  <a:schemeClr val="tx1"/>
                </a:solidFill>
                <a:effectLst/>
                <a:latin typeface="+mn-lt"/>
                <a:ea typeface="+mn-ea"/>
                <a:cs typeface="+mn-cs"/>
              </a:rPr>
              <a:t>из них:</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107 млн. рублей </a:t>
            </a:r>
            <a:r>
              <a:rPr lang="ru-RU" sz="1200" i="0" kern="1200" dirty="0" smtClean="0">
                <a:solidFill>
                  <a:schemeClr val="tx1"/>
                </a:solidFill>
                <a:effectLst/>
                <a:latin typeface="+mn-lt"/>
                <a:ea typeface="+mn-ea"/>
                <a:cs typeface="+mn-cs"/>
              </a:rPr>
              <a:t>– ремонт дорог  (сплошное асфальтирование участков дорог улицы Интернациональной (в районе ТЦ "Подсолнух"), улицы Нефтяников (от  Интернациональной до  Спортивной), 60 лет Октября (от Чапаева до проспекта Победы), улицы 2П (от улицы 2П-2 до Индустриальной), а также ремонт тротуаров;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1200" i="0" kern="1200" dirty="0" smtClean="0">
                <a:solidFill>
                  <a:schemeClr val="tx1"/>
                </a:solidFill>
                <a:effectLst/>
                <a:latin typeface="+mn-lt"/>
                <a:ea typeface="+mn-ea"/>
                <a:cs typeface="+mn-cs"/>
              </a:rPr>
              <a:t>7 млн. рублей – ремонт технических средств организации дорожного движения. </a:t>
            </a:r>
          </a:p>
          <a:p>
            <a:endParaRPr lang="ru-RU" dirty="0"/>
          </a:p>
        </p:txBody>
      </p:sp>
      <p:sp>
        <p:nvSpPr>
          <p:cNvPr id="4" name="Номер слайда 3"/>
          <p:cNvSpPr>
            <a:spLocks noGrp="1"/>
          </p:cNvSpPr>
          <p:nvPr>
            <p:ph type="sldNum" sz="quarter" idx="10"/>
          </p:nvPr>
        </p:nvSpPr>
        <p:spPr/>
        <p:txBody>
          <a:bodyPr/>
          <a:lstStyle/>
          <a:p>
            <a:fld id="{18DF0B2D-A0C9-4ACE-8625-EC2FECC91186}" type="slidenum">
              <a:rPr lang="ru-RU" smtClean="0"/>
              <a:pPr/>
              <a:t>22</a:t>
            </a:fld>
            <a:endParaRPr lang="ru-RU"/>
          </a:p>
        </p:txBody>
      </p:sp>
    </p:spTree>
    <p:extLst>
      <p:ext uri="{BB962C8B-B14F-4D97-AF65-F5344CB8AC3E}">
        <p14:creationId xmlns:p14="http://schemas.microsoft.com/office/powerpoint/2010/main" val="1563824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Затраты, связанные с оказанием услуг по перевозке пассажиров, превысят </a:t>
            </a:r>
            <a:r>
              <a:rPr lang="ru-RU" sz="1200" b="1" kern="1200" dirty="0" smtClean="0">
                <a:solidFill>
                  <a:schemeClr val="tx1"/>
                </a:solidFill>
                <a:effectLst/>
                <a:latin typeface="+mn-lt"/>
                <a:ea typeface="+mn-ea"/>
                <a:cs typeface="+mn-cs"/>
              </a:rPr>
              <a:t>444</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млн. рублей</a:t>
            </a:r>
            <a:r>
              <a:rPr lang="ru-RU" sz="1200" kern="1200" dirty="0" smtClean="0">
                <a:solidFill>
                  <a:schemeClr val="tx1"/>
                </a:solidFill>
                <a:effectLst/>
                <a:latin typeface="+mn-lt"/>
                <a:ea typeface="+mn-ea"/>
                <a:cs typeface="+mn-cs"/>
              </a:rPr>
              <a:t>. Планируется сохранить годовой объем перевезенных пассажиров в количестве более 9-ти млн. человек.</a:t>
            </a:r>
          </a:p>
          <a:p>
            <a:endParaRPr lang="ru-RU" dirty="0"/>
          </a:p>
        </p:txBody>
      </p:sp>
      <p:sp>
        <p:nvSpPr>
          <p:cNvPr id="4" name="Номер слайда 3"/>
          <p:cNvSpPr>
            <a:spLocks noGrp="1"/>
          </p:cNvSpPr>
          <p:nvPr>
            <p:ph type="sldNum" sz="quarter" idx="10"/>
          </p:nvPr>
        </p:nvSpPr>
        <p:spPr/>
        <p:txBody>
          <a:bodyPr/>
          <a:lstStyle/>
          <a:p>
            <a:fld id="{18DF0B2D-A0C9-4ACE-8625-EC2FECC91186}" type="slidenum">
              <a:rPr lang="ru-RU" smtClean="0"/>
              <a:pPr/>
              <a:t>23</a:t>
            </a:fld>
            <a:endParaRPr lang="ru-RU"/>
          </a:p>
        </p:txBody>
      </p:sp>
    </p:spTree>
    <p:extLst>
      <p:ext uri="{BB962C8B-B14F-4D97-AF65-F5344CB8AC3E}">
        <p14:creationId xmlns:p14="http://schemas.microsoft.com/office/powerpoint/2010/main" val="4252144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Не малый вес, почти </a:t>
            </a: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186 млн. рублей </a:t>
            </a:r>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занимают расходы по благоустройству, из них:</a:t>
            </a:r>
          </a:p>
          <a:p>
            <a:r>
              <a:rPr lang="ru-RU" sz="1400" i="0" kern="1200" dirty="0" smtClean="0">
                <a:solidFill>
                  <a:schemeClr val="tx1"/>
                </a:solidFill>
                <a:effectLst/>
                <a:latin typeface="Times New Roman" panose="02020603050405020304" pitchFamily="18" charset="0"/>
                <a:ea typeface="+mn-ea"/>
                <a:cs typeface="Times New Roman" panose="02020603050405020304" pitchFamily="18" charset="0"/>
              </a:rPr>
              <a:t>- озеленение – 10,6 млн. рублей;</a:t>
            </a:r>
          </a:p>
          <a:p>
            <a:pPr marL="0" indent="0">
              <a:buFontTx/>
              <a:buNone/>
            </a:pPr>
            <a:r>
              <a:rPr lang="ru-RU" sz="1400" i="0" kern="1200" dirty="0" smtClean="0">
                <a:solidFill>
                  <a:schemeClr val="tx1"/>
                </a:solidFill>
                <a:effectLst/>
                <a:latin typeface="Times New Roman" panose="02020603050405020304" pitchFamily="18" charset="0"/>
                <a:ea typeface="+mn-ea"/>
                <a:cs typeface="Times New Roman" panose="02020603050405020304" pitchFamily="18" charset="0"/>
              </a:rPr>
              <a:t>- уличное освещение – 96 млн. рублей;</a:t>
            </a:r>
          </a:p>
          <a:p>
            <a:pPr marL="0" indent="0">
              <a:buFontTx/>
              <a:buNone/>
            </a:pPr>
            <a:r>
              <a:rPr lang="ru-RU" sz="1400" i="0" kern="1200" dirty="0" smtClean="0">
                <a:solidFill>
                  <a:schemeClr val="tx1"/>
                </a:solidFill>
                <a:effectLst/>
                <a:latin typeface="Times New Roman" panose="02020603050405020304" pitchFamily="18" charset="0"/>
                <a:ea typeface="+mn-ea"/>
                <a:cs typeface="Times New Roman" panose="02020603050405020304" pitchFamily="18" charset="0"/>
              </a:rPr>
              <a:t>- содержание мест захоронения – 17,4 млн. рублей;</a:t>
            </a:r>
          </a:p>
          <a:p>
            <a:pPr marL="0" indent="0">
              <a:buFontTx/>
              <a:buNone/>
            </a:pPr>
            <a:r>
              <a:rPr lang="ru-RU" sz="1400" i="0" kern="1200" dirty="0" smtClean="0">
                <a:solidFill>
                  <a:schemeClr val="tx1"/>
                </a:solidFill>
                <a:effectLst/>
                <a:latin typeface="Times New Roman" panose="02020603050405020304" pitchFamily="18" charset="0"/>
                <a:ea typeface="+mn-ea"/>
                <a:cs typeface="Times New Roman" panose="02020603050405020304" pitchFamily="18" charset="0"/>
              </a:rPr>
              <a:t>- прочие мероприятия по благоустройству (содержание памятников, устройство и содержание снежного городка, обслуживание аттракционов в парке, и другие расходы) – 62  млн. рублей.</a:t>
            </a:r>
          </a:p>
          <a:p>
            <a:endParaRPr lang="ru-RU" sz="1400" dirty="0"/>
          </a:p>
        </p:txBody>
      </p:sp>
      <p:sp>
        <p:nvSpPr>
          <p:cNvPr id="4" name="Номер слайда 3"/>
          <p:cNvSpPr>
            <a:spLocks noGrp="1"/>
          </p:cNvSpPr>
          <p:nvPr>
            <p:ph type="sldNum" sz="quarter" idx="10"/>
          </p:nvPr>
        </p:nvSpPr>
        <p:spPr/>
        <p:txBody>
          <a:bodyPr/>
          <a:lstStyle/>
          <a:p>
            <a:fld id="{18DF0B2D-A0C9-4ACE-8625-EC2FECC91186}" type="slidenum">
              <a:rPr lang="ru-RU" smtClean="0"/>
              <a:pPr/>
              <a:t>24</a:t>
            </a:fld>
            <a:endParaRPr lang="ru-RU"/>
          </a:p>
        </p:txBody>
      </p:sp>
    </p:spTree>
    <p:extLst>
      <p:ext uri="{BB962C8B-B14F-4D97-AF65-F5344CB8AC3E}">
        <p14:creationId xmlns:p14="http://schemas.microsoft.com/office/powerpoint/2010/main" val="1178735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400" b="1" u="sng" kern="1200" dirty="0" smtClean="0">
                <a:solidFill>
                  <a:schemeClr val="tx1"/>
                </a:solidFill>
                <a:effectLst/>
                <a:latin typeface="Times New Roman" panose="02020603050405020304" pitchFamily="18" charset="0"/>
                <a:ea typeface="+mn-ea"/>
                <a:cs typeface="Times New Roman" panose="02020603050405020304" pitchFamily="18" charset="0"/>
              </a:rPr>
              <a:t>     По программе «Развитие жилищно-коммунального хозяйства города Нижневартовска на 2016-2020 годы»</a:t>
            </a: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предусмотрено </a:t>
            </a: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394 млн. рублей.</a:t>
            </a:r>
            <a:endParaRPr lang="ru-RU" sz="14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Данная программа объединила в себе</a:t>
            </a: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мероприятия по подготовке объектов жилищно-коммунального хозяйства к осенне-зимнему периоду и расходы по благоустройству дворовых территорий, </a:t>
            </a:r>
            <a:r>
              <a:rPr lang="ru-RU" sz="1400" i="1" kern="1200" dirty="0" smtClean="0">
                <a:solidFill>
                  <a:schemeClr val="tx1"/>
                </a:solidFill>
                <a:effectLst/>
                <a:latin typeface="Times New Roman" panose="02020603050405020304" pitchFamily="18" charset="0"/>
                <a:ea typeface="+mn-ea"/>
                <a:cs typeface="Times New Roman" panose="02020603050405020304" pitchFamily="18" charset="0"/>
              </a:rPr>
              <a:t>это капитальный ремонт и замена ветхих инженерных сетей - </a:t>
            </a:r>
            <a:r>
              <a:rPr lang="ru-RU" sz="1400" b="1" i="1" kern="1200" dirty="0" smtClean="0">
                <a:solidFill>
                  <a:schemeClr val="tx1"/>
                </a:solidFill>
                <a:effectLst/>
                <a:latin typeface="Times New Roman" panose="02020603050405020304" pitchFamily="18" charset="0"/>
                <a:ea typeface="+mn-ea"/>
                <a:cs typeface="Times New Roman" panose="02020603050405020304" pitchFamily="18" charset="0"/>
              </a:rPr>
              <a:t>203 млн. рублей</a:t>
            </a:r>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ru-RU" sz="1400" i="1" kern="1200" dirty="0" smtClean="0">
                <a:solidFill>
                  <a:schemeClr val="tx1"/>
                </a:solidFill>
                <a:effectLst/>
                <a:latin typeface="Times New Roman" panose="02020603050405020304" pitchFamily="18" charset="0"/>
                <a:ea typeface="+mn-ea"/>
                <a:cs typeface="Times New Roman" panose="02020603050405020304" pitchFamily="18" charset="0"/>
              </a:rPr>
              <a:t> благоустройство дворовых территорий -</a:t>
            </a:r>
            <a:r>
              <a:rPr lang="ru-RU" sz="1400" b="1" i="1" kern="1200" dirty="0" smtClean="0">
                <a:solidFill>
                  <a:schemeClr val="tx1"/>
                </a:solidFill>
                <a:effectLst/>
                <a:latin typeface="Times New Roman" panose="02020603050405020304" pitchFamily="18" charset="0"/>
                <a:ea typeface="+mn-ea"/>
                <a:cs typeface="Times New Roman" panose="02020603050405020304" pitchFamily="18" charset="0"/>
              </a:rPr>
              <a:t>14 млн. рублей).</a:t>
            </a:r>
            <a:endParaRPr lang="ru-RU" sz="14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Более чем </a:t>
            </a: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на 57 млн. рублей</a:t>
            </a:r>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 планируется провести капитальный ремонт жилого фонда, из них:</a:t>
            </a:r>
          </a:p>
          <a:p>
            <a:r>
              <a:rPr lang="ru-RU" sz="1400" i="1" kern="1200" dirty="0" smtClean="0">
                <a:solidFill>
                  <a:schemeClr val="tx1"/>
                </a:solidFill>
                <a:effectLst/>
                <a:latin typeface="Times New Roman" panose="02020603050405020304" pitchFamily="18" charset="0"/>
                <a:ea typeface="+mn-ea"/>
                <a:cs typeface="Times New Roman" panose="02020603050405020304" pitchFamily="18" charset="0"/>
              </a:rPr>
              <a:t>- капитальный ремонт многоквартирных домов, которые не вошли в региональную программу капитального ремонта - 42 млн. рублей; </a:t>
            </a:r>
          </a:p>
          <a:p>
            <a:r>
              <a:rPr lang="ru-RU" sz="1400" i="1" kern="1200" dirty="0" smtClean="0">
                <a:solidFill>
                  <a:schemeClr val="tx1"/>
                </a:solidFill>
                <a:effectLst/>
                <a:latin typeface="Times New Roman" panose="02020603050405020304" pitchFamily="18" charset="0"/>
                <a:ea typeface="+mn-ea"/>
                <a:cs typeface="Times New Roman" panose="02020603050405020304" pitchFamily="18" charset="0"/>
              </a:rPr>
              <a:t>- ремонт жилых помещений муниципального жилищного фонда – 3,5 млн. рублей;</a:t>
            </a:r>
          </a:p>
          <a:p>
            <a:r>
              <a:rPr lang="ru-RU" sz="1400" i="1" kern="1200" dirty="0" smtClean="0">
                <a:solidFill>
                  <a:schemeClr val="tx1"/>
                </a:solidFill>
                <a:effectLst/>
                <a:latin typeface="Times New Roman" panose="02020603050405020304" pitchFamily="18" charset="0"/>
                <a:ea typeface="+mn-ea"/>
                <a:cs typeface="Times New Roman" panose="02020603050405020304" pitchFamily="18" charset="0"/>
              </a:rPr>
              <a:t>- доля бюджета города по </a:t>
            </a:r>
            <a:r>
              <a:rPr lang="ru-RU" sz="1400" i="1" kern="1200" dirty="0" err="1" smtClean="0">
                <a:solidFill>
                  <a:schemeClr val="tx1"/>
                </a:solidFill>
                <a:effectLst/>
                <a:latin typeface="Times New Roman" panose="02020603050405020304" pitchFamily="18" charset="0"/>
                <a:ea typeface="+mn-ea"/>
                <a:cs typeface="Times New Roman" panose="02020603050405020304" pitchFamily="18" charset="0"/>
              </a:rPr>
              <a:t>софинансированию</a:t>
            </a:r>
            <a:r>
              <a:rPr lang="ru-RU" sz="1400" i="1" kern="1200" dirty="0" smtClean="0">
                <a:solidFill>
                  <a:schemeClr val="tx1"/>
                </a:solidFill>
                <a:effectLst/>
                <a:latin typeface="Times New Roman" panose="02020603050405020304" pitchFamily="18" charset="0"/>
                <a:ea typeface="+mn-ea"/>
                <a:cs typeface="Times New Roman" panose="02020603050405020304" pitchFamily="18" charset="0"/>
              </a:rPr>
              <a:t> расходов на капитальный ремонт общего имущества в многоквартирных домах, вошедших в региональную программу капитального ремонта - 9 млн. рублей. </a:t>
            </a:r>
            <a:endParaRPr lang="ru-RU" sz="14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Другие расходы по программе составят </a:t>
            </a:r>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120 млн. рублей, из них:</a:t>
            </a:r>
          </a:p>
          <a:p>
            <a:r>
              <a:rPr lang="ru-RU" sz="14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1400" i="1" kern="1200" dirty="0" smtClean="0">
                <a:solidFill>
                  <a:schemeClr val="tx1"/>
                </a:solidFill>
                <a:effectLst/>
                <a:latin typeface="Times New Roman" panose="02020603050405020304" pitchFamily="18" charset="0"/>
                <a:ea typeface="+mn-ea"/>
                <a:cs typeface="Times New Roman" panose="02020603050405020304" pitchFamily="18" charset="0"/>
              </a:rPr>
              <a:t>компенсация недополученных доходов при оказании жилищных услуг  - 93,5 млн. рублей; </a:t>
            </a:r>
          </a:p>
          <a:p>
            <a:r>
              <a:rPr lang="ru-RU" sz="1400" i="1" kern="1200" dirty="0" smtClean="0">
                <a:solidFill>
                  <a:schemeClr val="tx1"/>
                </a:solidFill>
                <a:effectLst/>
                <a:latin typeface="Times New Roman" panose="02020603050405020304" pitchFamily="18" charset="0"/>
                <a:ea typeface="+mn-ea"/>
                <a:cs typeface="Times New Roman" panose="02020603050405020304" pitchFamily="18" charset="0"/>
              </a:rPr>
              <a:t>- капитальный ремонт бань -1 млн. рублей; </a:t>
            </a:r>
          </a:p>
          <a:p>
            <a:pPr marL="0" indent="0">
              <a:buFontTx/>
              <a:buNone/>
            </a:pPr>
            <a:r>
              <a:rPr lang="ru-RU" sz="1400" i="1" kern="1200" dirty="0" smtClean="0">
                <a:solidFill>
                  <a:schemeClr val="tx1"/>
                </a:solidFill>
                <a:effectLst/>
                <a:latin typeface="Times New Roman" panose="02020603050405020304" pitchFamily="18" charset="0"/>
                <a:ea typeface="+mn-ea"/>
                <a:cs typeface="Times New Roman" panose="02020603050405020304" pitchFamily="18" charset="0"/>
              </a:rPr>
              <a:t>- проведение аварийно-восстановительных работ на бесхозяйных инженерных коммуникациях  - 0,4 млн. рублей; </a:t>
            </a:r>
          </a:p>
          <a:p>
            <a:pPr marL="0" indent="0">
              <a:buFontTx/>
              <a:buNone/>
            </a:pPr>
            <a:r>
              <a:rPr lang="ru-RU" sz="1400" i="1" kern="1200" dirty="0" smtClean="0">
                <a:solidFill>
                  <a:schemeClr val="tx1"/>
                </a:solidFill>
                <a:effectLst/>
                <a:latin typeface="Times New Roman" panose="02020603050405020304" pitchFamily="18" charset="0"/>
                <a:ea typeface="+mn-ea"/>
                <a:cs typeface="Times New Roman" panose="02020603050405020304" pitchFamily="18" charset="0"/>
              </a:rPr>
              <a:t>- разработка программы развития систем коммунальной инфраструктуры  - 20 млн. рублей; </a:t>
            </a:r>
          </a:p>
          <a:p>
            <a:pPr marL="0" indent="0">
              <a:buFontTx/>
              <a:buNone/>
            </a:pPr>
            <a:r>
              <a:rPr lang="ru-RU" sz="1400" i="1" kern="1200" dirty="0" smtClean="0">
                <a:solidFill>
                  <a:schemeClr val="tx1"/>
                </a:solidFill>
                <a:effectLst/>
                <a:latin typeface="Times New Roman" panose="02020603050405020304" pitchFamily="18" charset="0"/>
                <a:ea typeface="+mn-ea"/>
                <a:cs typeface="Times New Roman" panose="02020603050405020304" pitchFamily="18" charset="0"/>
              </a:rPr>
              <a:t>- реализация населению сжиженного газа - 3,0 млн. рублей  и другие расходы.</a:t>
            </a:r>
            <a:endParaRPr lang="ru-RU" sz="14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18DF0B2D-A0C9-4ACE-8625-EC2FECC91186}" type="slidenum">
              <a:rPr lang="ru-RU" smtClean="0"/>
              <a:pPr/>
              <a:t>25</a:t>
            </a:fld>
            <a:endParaRPr lang="ru-RU"/>
          </a:p>
        </p:txBody>
      </p:sp>
    </p:spTree>
    <p:extLst>
      <p:ext uri="{BB962C8B-B14F-4D97-AF65-F5344CB8AC3E}">
        <p14:creationId xmlns:p14="http://schemas.microsoft.com/office/powerpoint/2010/main" val="629976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На реализацию муниципальных программ</a:t>
            </a:r>
            <a:r>
              <a:rPr lang="ru-RU" sz="1200" b="1" kern="1200" dirty="0" smtClean="0">
                <a:solidFill>
                  <a:schemeClr val="tx1"/>
                </a:solidFill>
                <a:effectLst/>
                <a:latin typeface="+mn-lt"/>
                <a:ea typeface="+mn-ea"/>
                <a:cs typeface="+mn-cs"/>
              </a:rPr>
              <a:t> </a:t>
            </a:r>
            <a:r>
              <a:rPr lang="ru-RU" sz="1200" b="1" u="sng" kern="1200" dirty="0" smtClean="0">
                <a:solidFill>
                  <a:schemeClr val="tx1"/>
                </a:solidFill>
                <a:effectLst/>
                <a:latin typeface="+mn-lt"/>
                <a:ea typeface="+mn-ea"/>
                <a:cs typeface="+mn-cs"/>
              </a:rPr>
              <a:t>по переселению граждан из жилых помещений, непригодных </a:t>
            </a:r>
            <a:r>
              <a:rPr lang="ru-RU" sz="1200" b="1" u="sng" kern="1200" smtClean="0">
                <a:solidFill>
                  <a:schemeClr val="tx1"/>
                </a:solidFill>
                <a:effectLst/>
                <a:latin typeface="+mn-lt"/>
                <a:ea typeface="+mn-ea"/>
                <a:cs typeface="+mn-cs"/>
              </a:rPr>
              <a:t>для </a:t>
            </a:r>
            <a:r>
              <a:rPr lang="ru-RU" sz="1200" b="1" u="sng" kern="1200" smtClean="0">
                <a:solidFill>
                  <a:schemeClr val="tx1"/>
                </a:solidFill>
                <a:effectLst/>
                <a:latin typeface="+mn-lt"/>
                <a:ea typeface="+mn-ea"/>
                <a:cs typeface="+mn-cs"/>
              </a:rPr>
              <a:t>проживания, </a:t>
            </a:r>
            <a:r>
              <a:rPr lang="ru-RU" sz="1200" b="1" u="sng" kern="1200" dirty="0" smtClean="0">
                <a:solidFill>
                  <a:schemeClr val="tx1"/>
                </a:solidFill>
                <a:effectLst/>
                <a:latin typeface="+mn-lt"/>
                <a:ea typeface="+mn-ea"/>
                <a:cs typeface="+mn-cs"/>
              </a:rPr>
              <a:t>и обеспечению жильем молодых семей </a:t>
            </a:r>
            <a:r>
              <a:rPr lang="ru-RU" sz="1200" kern="1200" dirty="0" smtClean="0">
                <a:solidFill>
                  <a:schemeClr val="tx1"/>
                </a:solidFill>
                <a:effectLst/>
                <a:latin typeface="+mn-lt"/>
                <a:ea typeface="+mn-ea"/>
                <a:cs typeface="+mn-cs"/>
              </a:rPr>
              <a:t>предусмотрено </a:t>
            </a:r>
            <a:r>
              <a:rPr lang="ru-RU" sz="1200" b="1" kern="1200" dirty="0" smtClean="0">
                <a:solidFill>
                  <a:schemeClr val="tx1"/>
                </a:solidFill>
                <a:effectLst/>
                <a:latin typeface="+mn-lt"/>
                <a:ea typeface="+mn-ea"/>
                <a:cs typeface="+mn-cs"/>
              </a:rPr>
              <a:t>151 млн. рублей</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В рамках программ планируется произвести выплаты в виде субсидии 23 молодым семьям почти на </a:t>
            </a:r>
            <a:r>
              <a:rPr lang="ru-RU" sz="1200" b="1" kern="1200" dirty="0" smtClean="0">
                <a:solidFill>
                  <a:schemeClr val="tx1"/>
                </a:solidFill>
                <a:effectLst/>
                <a:latin typeface="+mn-lt"/>
                <a:ea typeface="+mn-ea"/>
                <a:cs typeface="+mn-cs"/>
              </a:rPr>
              <a:t>17 млн. рублей</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Для переселения 46 - </a:t>
            </a:r>
            <a:r>
              <a:rPr lang="ru-RU" sz="1200" kern="1200" dirty="0" err="1" smtClean="0">
                <a:solidFill>
                  <a:schemeClr val="tx1"/>
                </a:solidFill>
                <a:effectLst/>
                <a:latin typeface="+mn-lt"/>
                <a:ea typeface="+mn-ea"/>
                <a:cs typeface="+mn-cs"/>
              </a:rPr>
              <a:t>ти</a:t>
            </a:r>
            <a:r>
              <a:rPr lang="ru-RU" sz="1200" kern="1200" dirty="0" smtClean="0">
                <a:solidFill>
                  <a:schemeClr val="tx1"/>
                </a:solidFill>
                <a:effectLst/>
                <a:latin typeface="+mn-lt"/>
                <a:ea typeface="+mn-ea"/>
                <a:cs typeface="+mn-cs"/>
              </a:rPr>
              <a:t> семей из помещений, непригодных для проживания планируется приобрести свыше 2-х тыс. кв. м. жилых помещений на сумму </a:t>
            </a:r>
            <a:r>
              <a:rPr lang="ru-RU" sz="1200" b="1" kern="1200" dirty="0" smtClean="0">
                <a:solidFill>
                  <a:schemeClr val="tx1"/>
                </a:solidFill>
                <a:effectLst/>
                <a:latin typeface="+mn-lt"/>
                <a:ea typeface="+mn-ea"/>
                <a:cs typeface="+mn-cs"/>
              </a:rPr>
              <a:t>более 124 млн. рублей.</a:t>
            </a:r>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Запланировано снести 27 жилых помещений, признанных непригодными для проживания. </a:t>
            </a:r>
            <a:r>
              <a:rPr lang="ru-RU" sz="1200" i="0" kern="1200" dirty="0" smtClean="0">
                <a:solidFill>
                  <a:schemeClr val="tx1"/>
                </a:solidFill>
                <a:effectLst/>
                <a:latin typeface="+mn-lt"/>
                <a:ea typeface="+mn-ea"/>
                <a:cs typeface="+mn-cs"/>
              </a:rPr>
              <a:t>На снос этих домов предусмотрено </a:t>
            </a:r>
            <a:r>
              <a:rPr lang="ru-RU" sz="1200" b="1" i="0" kern="1200" dirty="0" smtClean="0">
                <a:solidFill>
                  <a:schemeClr val="tx1"/>
                </a:solidFill>
                <a:effectLst/>
                <a:latin typeface="+mn-lt"/>
                <a:ea typeface="+mn-ea"/>
                <a:cs typeface="+mn-cs"/>
              </a:rPr>
              <a:t>10 млн. рублей</a:t>
            </a:r>
            <a:r>
              <a:rPr lang="ru-RU" sz="1200" i="0" kern="1200" dirty="0" smtClean="0">
                <a:solidFill>
                  <a:schemeClr val="tx1"/>
                </a:solidFill>
                <a:effectLst/>
                <a:latin typeface="+mn-lt"/>
                <a:ea typeface="+mn-ea"/>
                <a:cs typeface="+mn-cs"/>
              </a:rPr>
              <a:t>. </a:t>
            </a:r>
            <a:endParaRPr lang="ru-RU" i="0" dirty="0"/>
          </a:p>
        </p:txBody>
      </p:sp>
      <p:sp>
        <p:nvSpPr>
          <p:cNvPr id="4" name="Номер слайда 3"/>
          <p:cNvSpPr>
            <a:spLocks noGrp="1"/>
          </p:cNvSpPr>
          <p:nvPr>
            <p:ph type="sldNum" sz="quarter" idx="10"/>
          </p:nvPr>
        </p:nvSpPr>
        <p:spPr/>
        <p:txBody>
          <a:bodyPr/>
          <a:lstStyle/>
          <a:p>
            <a:fld id="{18DF0B2D-A0C9-4ACE-8625-EC2FECC91186}" type="slidenum">
              <a:rPr lang="ru-RU" smtClean="0"/>
              <a:pPr/>
              <a:t>26</a:t>
            </a:fld>
            <a:endParaRPr lang="ru-RU"/>
          </a:p>
        </p:txBody>
      </p:sp>
    </p:spTree>
    <p:extLst>
      <p:ext uri="{BB962C8B-B14F-4D97-AF65-F5344CB8AC3E}">
        <p14:creationId xmlns:p14="http://schemas.microsoft.com/office/powerpoint/2010/main" val="552087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Следующая программа</a:t>
            </a:r>
            <a:r>
              <a:rPr lang="ru-RU" sz="1200" b="1" kern="1200" dirty="0" smtClean="0">
                <a:solidFill>
                  <a:schemeClr val="tx1"/>
                </a:solidFill>
                <a:effectLst/>
                <a:latin typeface="+mn-lt"/>
                <a:ea typeface="+mn-ea"/>
                <a:cs typeface="+mn-cs"/>
              </a:rPr>
              <a:t> </a:t>
            </a:r>
            <a:r>
              <a:rPr lang="ru-RU" sz="1200" b="1" u="sng" kern="1200" dirty="0" smtClean="0">
                <a:solidFill>
                  <a:schemeClr val="tx1"/>
                </a:solidFill>
                <a:effectLst/>
                <a:latin typeface="+mn-lt"/>
                <a:ea typeface="+mn-ea"/>
                <a:cs typeface="+mn-cs"/>
              </a:rPr>
              <a:t>«Капитальное строительство и реконструкция объектов города Нижневартовска на 2014-2020 годы» </a:t>
            </a:r>
            <a:r>
              <a:rPr lang="ru-RU" sz="1200" b="1" u="none" kern="1200" dirty="0" smtClean="0">
                <a:solidFill>
                  <a:schemeClr val="tx1"/>
                </a:solidFill>
                <a:effectLst/>
                <a:latin typeface="+mn-lt"/>
                <a:ea typeface="+mn-ea"/>
                <a:cs typeface="+mn-cs"/>
              </a:rPr>
              <a:t>- </a:t>
            </a:r>
            <a:r>
              <a:rPr lang="ru-RU" sz="1200" u="sng"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бюджетные инвестиции), по которой предусмотрено почти </a:t>
            </a:r>
            <a:r>
              <a:rPr lang="ru-RU" sz="1200" b="1" kern="1200" dirty="0" smtClean="0">
                <a:solidFill>
                  <a:schemeClr val="tx1"/>
                </a:solidFill>
                <a:effectLst/>
                <a:latin typeface="+mn-lt"/>
                <a:ea typeface="+mn-ea"/>
                <a:cs typeface="+mn-cs"/>
              </a:rPr>
              <a:t>684</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млн. рублей</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Планируется осуществить проектирование и строительство инженерных сетей на сумму более </a:t>
            </a:r>
            <a:r>
              <a:rPr lang="ru-RU" sz="1200" b="1" kern="1200" dirty="0" smtClean="0">
                <a:solidFill>
                  <a:schemeClr val="tx1"/>
                </a:solidFill>
                <a:effectLst/>
                <a:latin typeface="+mn-lt"/>
                <a:ea typeface="+mn-ea"/>
                <a:cs typeface="+mn-cs"/>
              </a:rPr>
              <a:t>83 млн. рублей. </a:t>
            </a:r>
          </a:p>
          <a:p>
            <a:r>
              <a:rPr lang="ru-RU" sz="1200" kern="1200" dirty="0" smtClean="0">
                <a:solidFill>
                  <a:schemeClr val="tx1"/>
                </a:solidFill>
                <a:effectLst/>
                <a:latin typeface="+mn-lt"/>
                <a:ea typeface="+mn-ea"/>
                <a:cs typeface="+mn-cs"/>
              </a:rPr>
              <a:t>На продолжение строительства 2 детских садов: в квартале Прибрежный-3 на 260 мест и в квартале №21 на 320 мест предусмотрено</a:t>
            </a:r>
            <a:r>
              <a:rPr lang="ru-RU" sz="1200" b="1" kern="1200" dirty="0" smtClean="0">
                <a:solidFill>
                  <a:schemeClr val="tx1"/>
                </a:solidFill>
                <a:effectLst/>
                <a:latin typeface="+mn-lt"/>
                <a:ea typeface="+mn-ea"/>
                <a:cs typeface="+mn-cs"/>
              </a:rPr>
              <a:t> 217 млн. рублей.</a:t>
            </a:r>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На строительство и реконструкцию автомобильных дорог запланировано </a:t>
            </a:r>
            <a:r>
              <a:rPr lang="ru-RU" sz="1200" b="1" kern="1200" dirty="0" smtClean="0">
                <a:solidFill>
                  <a:schemeClr val="tx1"/>
                </a:solidFill>
                <a:effectLst/>
                <a:latin typeface="+mn-lt"/>
                <a:ea typeface="+mn-ea"/>
                <a:cs typeface="+mn-cs"/>
              </a:rPr>
              <a:t>221 млн. рублей</a:t>
            </a:r>
            <a:r>
              <a:rPr lang="ru-RU" sz="1200" kern="1200" dirty="0" smtClean="0">
                <a:solidFill>
                  <a:schemeClr val="tx1"/>
                </a:solidFill>
                <a:effectLst/>
                <a:latin typeface="+mn-lt"/>
                <a:ea typeface="+mn-ea"/>
                <a:cs typeface="+mn-cs"/>
              </a:rPr>
              <a:t>.</a:t>
            </a:r>
          </a:p>
          <a:p>
            <a:r>
              <a:rPr lang="ru-RU" sz="1200" b="1" kern="1200" dirty="0" smtClean="0">
                <a:solidFill>
                  <a:schemeClr val="tx1"/>
                </a:solidFill>
                <a:effectLst/>
                <a:latin typeface="+mn-lt"/>
                <a:ea typeface="+mn-ea"/>
                <a:cs typeface="+mn-cs"/>
              </a:rPr>
              <a:t>77 млн. рублей</a:t>
            </a:r>
            <a:r>
              <a:rPr lang="ru-RU" sz="1200" kern="1200" dirty="0" smtClean="0">
                <a:solidFill>
                  <a:schemeClr val="tx1"/>
                </a:solidFill>
                <a:effectLst/>
                <a:latin typeface="+mn-lt"/>
                <a:ea typeface="+mn-ea"/>
                <a:cs typeface="+mn-cs"/>
              </a:rPr>
              <a:t> планируется направить на обустройство территории городского кладбища площадью 2,6 га.</a:t>
            </a:r>
          </a:p>
          <a:p>
            <a:endParaRPr lang="ru-RU" dirty="0"/>
          </a:p>
        </p:txBody>
      </p:sp>
      <p:sp>
        <p:nvSpPr>
          <p:cNvPr id="4" name="Номер слайда 3"/>
          <p:cNvSpPr>
            <a:spLocks noGrp="1"/>
          </p:cNvSpPr>
          <p:nvPr>
            <p:ph type="sldNum" sz="quarter" idx="10"/>
          </p:nvPr>
        </p:nvSpPr>
        <p:spPr/>
        <p:txBody>
          <a:bodyPr/>
          <a:lstStyle/>
          <a:p>
            <a:fld id="{18DF0B2D-A0C9-4ACE-8625-EC2FECC91186}" type="slidenum">
              <a:rPr lang="ru-RU" smtClean="0"/>
              <a:pPr/>
              <a:t>27</a:t>
            </a:fld>
            <a:endParaRPr lang="ru-RU"/>
          </a:p>
        </p:txBody>
      </p:sp>
    </p:spTree>
    <p:extLst>
      <p:ext uri="{BB962C8B-B14F-4D97-AF65-F5344CB8AC3E}">
        <p14:creationId xmlns:p14="http://schemas.microsoft.com/office/powerpoint/2010/main" val="3160218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u="sng" kern="1200" dirty="0" smtClean="0">
                <a:solidFill>
                  <a:schemeClr val="tx1"/>
                </a:solidFill>
                <a:effectLst/>
                <a:latin typeface="+mn-lt"/>
                <a:ea typeface="+mn-ea"/>
                <a:cs typeface="+mn-cs"/>
              </a:rPr>
              <a:t>На реализацию программы «Развитие агропромышленного комплекса на территории города Нижневартовска на 2016-2020 годы»</a:t>
            </a:r>
            <a:r>
              <a:rPr lang="ru-RU" sz="1200" b="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запланировано свыше </a:t>
            </a:r>
            <a:r>
              <a:rPr lang="ru-RU" sz="1200" b="1" kern="1200" dirty="0" smtClean="0">
                <a:solidFill>
                  <a:schemeClr val="tx1"/>
                </a:solidFill>
                <a:effectLst/>
                <a:latin typeface="+mn-lt"/>
                <a:ea typeface="+mn-ea"/>
                <a:cs typeface="+mn-cs"/>
              </a:rPr>
              <a:t>68 - ми млн. рублей</a:t>
            </a:r>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Программа направлена на поддержку </a:t>
            </a:r>
            <a:r>
              <a:rPr lang="ru-RU" sz="1200" kern="1200" dirty="0" err="1" smtClean="0">
                <a:solidFill>
                  <a:schemeClr val="tx1"/>
                </a:solidFill>
                <a:effectLst/>
                <a:latin typeface="+mn-lt"/>
                <a:ea typeface="+mn-ea"/>
                <a:cs typeface="+mn-cs"/>
              </a:rPr>
              <a:t>сельхозтоваропроизводителей</a:t>
            </a:r>
            <a:r>
              <a:rPr lang="ru-RU" sz="1200" kern="1200" dirty="0" smtClean="0">
                <a:solidFill>
                  <a:schemeClr val="tx1"/>
                </a:solidFill>
                <a:effectLst/>
                <a:latin typeface="+mn-lt"/>
                <a:ea typeface="+mn-ea"/>
                <a:cs typeface="+mn-cs"/>
              </a:rPr>
              <a:t> города и создание условий для расширения рынка сельскохозяйственной продукции.</a:t>
            </a:r>
          </a:p>
          <a:p>
            <a:endParaRPr lang="ru-RU" dirty="0"/>
          </a:p>
        </p:txBody>
      </p:sp>
      <p:sp>
        <p:nvSpPr>
          <p:cNvPr id="4" name="Номер слайда 3"/>
          <p:cNvSpPr>
            <a:spLocks noGrp="1"/>
          </p:cNvSpPr>
          <p:nvPr>
            <p:ph type="sldNum" sz="quarter" idx="10"/>
          </p:nvPr>
        </p:nvSpPr>
        <p:spPr/>
        <p:txBody>
          <a:bodyPr/>
          <a:lstStyle/>
          <a:p>
            <a:fld id="{18DF0B2D-A0C9-4ACE-8625-EC2FECC91186}" type="slidenum">
              <a:rPr lang="ru-RU" smtClean="0"/>
              <a:pPr/>
              <a:t>28</a:t>
            </a:fld>
            <a:endParaRPr lang="ru-RU"/>
          </a:p>
        </p:txBody>
      </p:sp>
    </p:spTree>
    <p:extLst>
      <p:ext uri="{BB962C8B-B14F-4D97-AF65-F5344CB8AC3E}">
        <p14:creationId xmlns:p14="http://schemas.microsoft.com/office/powerpoint/2010/main" val="430903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На реализацию </a:t>
            </a:r>
            <a:r>
              <a:rPr lang="ru-RU" sz="1200" b="1" kern="1200" dirty="0" smtClean="0">
                <a:solidFill>
                  <a:schemeClr val="tx1"/>
                </a:solidFill>
                <a:effectLst/>
                <a:latin typeface="+mn-lt"/>
                <a:ea typeface="+mn-ea"/>
                <a:cs typeface="+mn-cs"/>
              </a:rPr>
              <a:t>остальных 12-ти муниципальных</a:t>
            </a:r>
            <a:r>
              <a:rPr lang="ru-RU" sz="1200" kern="1200" dirty="0" smtClean="0">
                <a:solidFill>
                  <a:schemeClr val="tx1"/>
                </a:solidFill>
                <a:effectLst/>
                <a:latin typeface="+mn-lt"/>
                <a:ea typeface="+mn-ea"/>
                <a:cs typeface="+mn-cs"/>
              </a:rPr>
              <a:t> программ предусмотрено почти </a:t>
            </a:r>
            <a:r>
              <a:rPr lang="ru-RU" sz="1200" b="1" kern="1200" dirty="0" smtClean="0">
                <a:solidFill>
                  <a:schemeClr val="tx1"/>
                </a:solidFill>
                <a:effectLst/>
                <a:latin typeface="+mn-lt"/>
                <a:ea typeface="+mn-ea"/>
                <a:cs typeface="+mn-cs"/>
              </a:rPr>
              <a:t>194 млн. рублей</a:t>
            </a:r>
            <a:r>
              <a:rPr lang="ru-RU" sz="1200" i="0" kern="1200" dirty="0" smtClean="0">
                <a:solidFill>
                  <a:schemeClr val="tx1"/>
                </a:solidFill>
                <a:effectLst/>
                <a:latin typeface="+mn-lt"/>
                <a:ea typeface="+mn-ea"/>
                <a:cs typeface="+mn-cs"/>
              </a:rPr>
              <a:t>. Это градостроительная деятельность; профилактика наркомании и токсикомании; профилактика терроризма и экстремизма; укрепление пожарной безопасности; развитие малого и среднего бизнеса и другие.</a:t>
            </a:r>
          </a:p>
          <a:p>
            <a:endParaRPr lang="ru-RU" dirty="0"/>
          </a:p>
        </p:txBody>
      </p:sp>
      <p:sp>
        <p:nvSpPr>
          <p:cNvPr id="4" name="Номер слайда 3"/>
          <p:cNvSpPr>
            <a:spLocks noGrp="1"/>
          </p:cNvSpPr>
          <p:nvPr>
            <p:ph type="sldNum" sz="quarter" idx="10"/>
          </p:nvPr>
        </p:nvSpPr>
        <p:spPr/>
        <p:txBody>
          <a:bodyPr/>
          <a:lstStyle/>
          <a:p>
            <a:fld id="{18DF0B2D-A0C9-4ACE-8625-EC2FECC91186}" type="slidenum">
              <a:rPr lang="ru-RU" smtClean="0"/>
              <a:pPr/>
              <a:t>29</a:t>
            </a:fld>
            <a:endParaRPr lang="ru-RU"/>
          </a:p>
        </p:txBody>
      </p:sp>
    </p:spTree>
    <p:extLst>
      <p:ext uri="{BB962C8B-B14F-4D97-AF65-F5344CB8AC3E}">
        <p14:creationId xmlns:p14="http://schemas.microsoft.com/office/powerpoint/2010/main" val="3675030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Средства, предусмотренные на реализацию ведомственных программ и непрограммные направления деятельности будут направлены </a:t>
            </a:r>
            <a:r>
              <a:rPr lang="ru-RU" sz="1200" i="0" kern="1200" dirty="0" smtClean="0">
                <a:solidFill>
                  <a:schemeClr val="tx1"/>
                </a:solidFill>
                <a:effectLst/>
                <a:latin typeface="+mn-lt"/>
                <a:ea typeface="+mn-ea"/>
                <a:cs typeface="+mn-cs"/>
              </a:rPr>
              <a:t>на организацию предоставления государственных и муниципальных услуг; на мероприятия по защите и предупреждению чрезвычайных ситуаций; на материально-техническое обеспечение деятельности органов местного самоуправления; на обеспечение службы технического надзора в сфере строительства и содержание Думы и администрации города. Также сюда входят взносы на капитальный ремонт имущества в многоквартирных домах в сумме </a:t>
            </a:r>
            <a:r>
              <a:rPr lang="ru-RU" sz="1200" b="1" i="0" kern="1200" dirty="0" smtClean="0">
                <a:solidFill>
                  <a:schemeClr val="tx1"/>
                </a:solidFill>
                <a:effectLst/>
                <a:latin typeface="+mn-lt"/>
                <a:ea typeface="+mn-ea"/>
                <a:cs typeface="+mn-cs"/>
              </a:rPr>
              <a:t>44 млн. рублей</a:t>
            </a:r>
            <a:r>
              <a:rPr lang="ru-RU" sz="1200" i="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18DF0B2D-A0C9-4ACE-8625-EC2FECC91186}" type="slidenum">
              <a:rPr lang="ru-RU" smtClean="0"/>
              <a:pPr/>
              <a:t>30</a:t>
            </a:fld>
            <a:endParaRPr lang="ru-RU"/>
          </a:p>
        </p:txBody>
      </p:sp>
    </p:spTree>
    <p:extLst>
      <p:ext uri="{BB962C8B-B14F-4D97-AF65-F5344CB8AC3E}">
        <p14:creationId xmlns:p14="http://schemas.microsoft.com/office/powerpoint/2010/main" val="1855749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Доходы</a:t>
            </a:r>
            <a:r>
              <a:rPr lang="ru-RU" sz="1200" kern="1200" dirty="0" smtClean="0">
                <a:solidFill>
                  <a:schemeClr val="tx1"/>
                </a:solidFill>
                <a:effectLst/>
                <a:latin typeface="+mn-lt"/>
                <a:ea typeface="+mn-ea"/>
                <a:cs typeface="+mn-cs"/>
              </a:rPr>
              <a:t> на 2016 год запланированы в сумме </a:t>
            </a:r>
            <a:r>
              <a:rPr lang="ru-RU" sz="1200" b="1" kern="1200" dirty="0" smtClean="0">
                <a:solidFill>
                  <a:schemeClr val="tx1"/>
                </a:solidFill>
                <a:effectLst/>
                <a:latin typeface="+mn-lt"/>
                <a:ea typeface="+mn-ea"/>
                <a:cs typeface="+mn-cs"/>
              </a:rPr>
              <a:t>13 млрд. 908</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млн. рублей</a:t>
            </a:r>
            <a:r>
              <a:rPr lang="ru-RU" sz="1200" kern="1200" dirty="0" smtClean="0">
                <a:solidFill>
                  <a:schemeClr val="tx1"/>
                </a:solidFill>
                <a:effectLst/>
                <a:latin typeface="+mn-lt"/>
                <a:ea typeface="+mn-ea"/>
                <a:cs typeface="+mn-cs"/>
              </a:rPr>
              <a:t>, что на 5% ниже первоначального плана текущего года. Снижение произошло за счет уменьшения поступлений из округа на выполнение государственных полномочий более, чем на </a:t>
            </a:r>
            <a:r>
              <a:rPr lang="ru-RU" sz="1200" b="1" kern="1200" dirty="0" smtClean="0">
                <a:solidFill>
                  <a:schemeClr val="tx1"/>
                </a:solidFill>
                <a:effectLst/>
                <a:latin typeface="+mn-lt"/>
                <a:ea typeface="+mn-ea"/>
                <a:cs typeface="+mn-cs"/>
              </a:rPr>
              <a:t>900 млн. рублей</a:t>
            </a:r>
            <a:r>
              <a:rPr lang="ru-RU" sz="1200" kern="1200" dirty="0" smtClean="0">
                <a:solidFill>
                  <a:schemeClr val="tx1"/>
                </a:solidFill>
                <a:effectLst/>
                <a:latin typeface="+mn-lt"/>
                <a:ea typeface="+mn-ea"/>
                <a:cs typeface="+mn-cs"/>
              </a:rPr>
              <a:t>. При этом половина из этих средств также будет направлена  городу, только через управление социальной защиты.</a:t>
            </a:r>
          </a:p>
          <a:p>
            <a:r>
              <a:rPr lang="ru-RU" sz="1200" kern="1200" dirty="0" smtClean="0">
                <a:solidFill>
                  <a:schemeClr val="tx1"/>
                </a:solidFill>
                <a:effectLst/>
                <a:latin typeface="+mn-lt"/>
                <a:ea typeface="+mn-ea"/>
                <a:cs typeface="+mn-cs"/>
              </a:rPr>
              <a:t>Налоговые и неналоговые доходы рассчитаны в сумме </a:t>
            </a:r>
            <a:r>
              <a:rPr lang="ru-RU" sz="1200" b="1" kern="1200" dirty="0" smtClean="0">
                <a:solidFill>
                  <a:schemeClr val="tx1"/>
                </a:solidFill>
                <a:effectLst/>
                <a:latin typeface="+mn-lt"/>
                <a:ea typeface="+mn-ea"/>
                <a:cs typeface="+mn-cs"/>
              </a:rPr>
              <a:t>6,5 млрд. рублей</a:t>
            </a:r>
            <a:r>
              <a:rPr lang="ru-RU" sz="1200" kern="1200" dirty="0" smtClean="0">
                <a:solidFill>
                  <a:schemeClr val="tx1"/>
                </a:solidFill>
                <a:effectLst/>
                <a:latin typeface="+mn-lt"/>
                <a:ea typeface="+mn-ea"/>
                <a:cs typeface="+mn-cs"/>
              </a:rPr>
              <a:t>, что почти на </a:t>
            </a:r>
            <a:r>
              <a:rPr lang="ru-RU" sz="1200" b="1" kern="1200" dirty="0" smtClean="0">
                <a:solidFill>
                  <a:schemeClr val="tx1"/>
                </a:solidFill>
                <a:effectLst/>
                <a:latin typeface="+mn-lt"/>
                <a:ea typeface="+mn-ea"/>
                <a:cs typeface="+mn-cs"/>
              </a:rPr>
              <a:t>260 млн. рублей  </a:t>
            </a:r>
            <a:r>
              <a:rPr lang="ru-RU" sz="1200" kern="1200" dirty="0" smtClean="0">
                <a:solidFill>
                  <a:schemeClr val="tx1"/>
                </a:solidFill>
                <a:effectLst/>
                <a:latin typeface="+mn-lt"/>
                <a:ea typeface="+mn-ea"/>
                <a:cs typeface="+mn-cs"/>
              </a:rPr>
              <a:t>выше первоначального плана 2015 года.</a:t>
            </a:r>
            <a:endParaRPr lang="ru-RU" dirty="0"/>
          </a:p>
        </p:txBody>
      </p:sp>
      <p:sp>
        <p:nvSpPr>
          <p:cNvPr id="4" name="Номер слайда 3"/>
          <p:cNvSpPr>
            <a:spLocks noGrp="1"/>
          </p:cNvSpPr>
          <p:nvPr>
            <p:ph type="sldNum" sz="quarter" idx="10"/>
          </p:nvPr>
        </p:nvSpPr>
        <p:spPr/>
        <p:txBody>
          <a:bodyPr/>
          <a:lstStyle/>
          <a:p>
            <a:fld id="{18DF0B2D-A0C9-4ACE-8625-EC2FECC91186}" type="slidenum">
              <a:rPr lang="ru-RU" smtClean="0"/>
              <a:pPr/>
              <a:t>4</a:t>
            </a:fld>
            <a:endParaRPr lang="ru-RU"/>
          </a:p>
        </p:txBody>
      </p:sp>
    </p:spTree>
    <p:extLst>
      <p:ext uri="{BB962C8B-B14F-4D97-AF65-F5344CB8AC3E}">
        <p14:creationId xmlns:p14="http://schemas.microsoft.com/office/powerpoint/2010/main" val="969134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Проект бюджета города традиционно социально ориентирован. Расходы на </a:t>
            </a:r>
            <a:r>
              <a:rPr lang="ru-RU" sz="1200" b="1" kern="1200" dirty="0" smtClean="0">
                <a:solidFill>
                  <a:schemeClr val="tx1"/>
                </a:solidFill>
                <a:effectLst/>
                <a:latin typeface="+mn-lt"/>
                <a:ea typeface="+mn-ea"/>
                <a:cs typeface="+mn-cs"/>
              </a:rPr>
              <a:t>социально-культурную сферу</a:t>
            </a:r>
            <a:r>
              <a:rPr lang="ru-RU" sz="1200" kern="1200" dirty="0" smtClean="0">
                <a:solidFill>
                  <a:schemeClr val="tx1"/>
                </a:solidFill>
                <a:effectLst/>
                <a:latin typeface="+mn-lt"/>
                <a:ea typeface="+mn-ea"/>
                <a:cs typeface="+mn-cs"/>
              </a:rPr>
              <a:t> составляют </a:t>
            </a:r>
            <a:r>
              <a:rPr lang="ru-RU" sz="1200" b="1" kern="1200" dirty="0" smtClean="0">
                <a:solidFill>
                  <a:schemeClr val="tx1"/>
                </a:solidFill>
                <a:effectLst/>
                <a:latin typeface="+mn-lt"/>
                <a:ea typeface="+mn-ea"/>
                <a:cs typeface="+mn-cs"/>
              </a:rPr>
              <a:t>9 млрд. 570 млн. рублей или 68,3%. На производственную сферу - 2 млрд. 854 млн. рублей или 20,3%, </a:t>
            </a:r>
            <a:r>
              <a:rPr lang="ru-RU" sz="1200" kern="1200" dirty="0" smtClean="0">
                <a:solidFill>
                  <a:schemeClr val="tx1"/>
                </a:solidFill>
                <a:effectLst/>
                <a:latin typeface="+mn-lt"/>
                <a:ea typeface="+mn-ea"/>
                <a:cs typeface="+mn-cs"/>
              </a:rPr>
              <a:t>из которых расходы </a:t>
            </a:r>
            <a:r>
              <a:rPr lang="ru-RU" sz="1200" b="1" kern="1200" dirty="0" smtClean="0">
                <a:solidFill>
                  <a:schemeClr val="tx1"/>
                </a:solidFill>
                <a:effectLst/>
                <a:latin typeface="+mn-lt"/>
                <a:ea typeface="+mn-ea"/>
                <a:cs typeface="+mn-cs"/>
              </a:rPr>
              <a:t>жилищно-коммунального комплекса занимают 2 млрд. 465 млн. рублей</a:t>
            </a:r>
            <a:r>
              <a:rPr lang="ru-RU" sz="1200" kern="1200" dirty="0" smtClean="0">
                <a:solidFill>
                  <a:schemeClr val="tx1"/>
                </a:solidFill>
                <a:effectLst/>
                <a:latin typeface="+mn-lt"/>
                <a:ea typeface="+mn-ea"/>
                <a:cs typeface="+mn-cs"/>
              </a:rPr>
              <a:t>, включая строительство дорог, инженерных сетей и объектов благоустройства. </a:t>
            </a:r>
            <a:r>
              <a:rPr lang="ru-RU" sz="1200" b="1" kern="1200" dirty="0" smtClean="0">
                <a:solidFill>
                  <a:schemeClr val="tx1"/>
                </a:solidFill>
                <a:effectLst/>
                <a:latin typeface="+mn-lt"/>
                <a:ea typeface="+mn-ea"/>
                <a:cs typeface="+mn-cs"/>
              </a:rPr>
              <a:t>На прочие расходы приходится 1 млрд. 594 млн.</a:t>
            </a:r>
            <a:r>
              <a:rPr lang="ru-RU" sz="1200" kern="1200" dirty="0" smtClean="0">
                <a:solidFill>
                  <a:schemeClr val="tx1"/>
                </a:solidFill>
                <a:effectLst/>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0B5A4642-636D-4786-B9E2-42A88CAEE5A5}" type="slidenum">
              <a:rPr lang="ru-RU" smtClean="0"/>
              <a:pPr/>
              <a:t>31</a:t>
            </a:fld>
            <a:endParaRPr lang="ru-RU"/>
          </a:p>
        </p:txBody>
      </p:sp>
    </p:spTree>
    <p:extLst>
      <p:ext uri="{BB962C8B-B14F-4D97-AF65-F5344CB8AC3E}">
        <p14:creationId xmlns:p14="http://schemas.microsoft.com/office/powerpoint/2010/main" val="979830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Более подробная информация, а это полная пояснительная записка по каждой программе, представлена Вам для ознакомления и размещена на официальном сайте в рубрике "О городе" в разделе «Бюджет города». После утверждения бюджета полная информация в виде слайдов будет также размещена в рубрике «Информация для граждан» раздел «Бюджет для граждан».</a:t>
            </a:r>
            <a:endParaRPr lang="ru-RU" sz="14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18DF0B2D-A0C9-4ACE-8625-EC2FECC91186}" type="slidenum">
              <a:rPr lang="ru-RU" smtClean="0"/>
              <a:pPr/>
              <a:t>32</a:t>
            </a:fld>
            <a:endParaRPr lang="ru-RU"/>
          </a:p>
        </p:txBody>
      </p:sp>
    </p:spTree>
    <p:extLst>
      <p:ext uri="{BB962C8B-B14F-4D97-AF65-F5344CB8AC3E}">
        <p14:creationId xmlns:p14="http://schemas.microsoft.com/office/powerpoint/2010/main" val="3413387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общем объеме собственных доходов порядка </a:t>
            </a:r>
            <a:r>
              <a:rPr lang="ru-RU" sz="1200" b="1" kern="1200" dirty="0" smtClean="0">
                <a:solidFill>
                  <a:schemeClr val="tx1"/>
                </a:solidFill>
                <a:effectLst/>
                <a:latin typeface="+mn-lt"/>
                <a:ea typeface="+mn-ea"/>
                <a:cs typeface="+mn-cs"/>
              </a:rPr>
              <a:t>82%</a:t>
            </a:r>
            <a:r>
              <a:rPr lang="ru-RU" sz="1200" kern="1200" dirty="0" smtClean="0">
                <a:solidFill>
                  <a:schemeClr val="tx1"/>
                </a:solidFill>
                <a:effectLst/>
                <a:latin typeface="+mn-lt"/>
                <a:ea typeface="+mn-ea"/>
                <a:cs typeface="+mn-cs"/>
              </a:rPr>
              <a:t> приходится на </a:t>
            </a:r>
            <a:r>
              <a:rPr lang="ru-RU" sz="1200" b="1" kern="1200" dirty="0" smtClean="0">
                <a:solidFill>
                  <a:schemeClr val="tx1"/>
                </a:solidFill>
                <a:effectLst/>
                <a:latin typeface="+mn-lt"/>
                <a:ea typeface="+mn-ea"/>
                <a:cs typeface="+mn-cs"/>
              </a:rPr>
              <a:t>налоговые доходы</a:t>
            </a:r>
            <a:r>
              <a:rPr lang="ru-RU" sz="1200" kern="1200" dirty="0" smtClean="0">
                <a:solidFill>
                  <a:schemeClr val="tx1"/>
                </a:solidFill>
                <a:effectLst/>
                <a:latin typeface="+mn-lt"/>
                <a:ea typeface="+mn-ea"/>
                <a:cs typeface="+mn-cs"/>
              </a:rPr>
              <a:t>, основная часть которых формируется за счет:</a:t>
            </a:r>
          </a:p>
          <a:p>
            <a:r>
              <a:rPr lang="ru-RU" sz="1200" kern="1200" dirty="0" smtClean="0">
                <a:solidFill>
                  <a:schemeClr val="tx1"/>
                </a:solidFill>
                <a:effectLst/>
                <a:latin typeface="+mn-lt"/>
                <a:ea typeface="+mn-ea"/>
                <a:cs typeface="+mn-cs"/>
              </a:rPr>
              <a:t>- налога на доходы физических лиц;</a:t>
            </a:r>
          </a:p>
          <a:p>
            <a:pPr marL="171450" indent="-171450">
              <a:buFontTx/>
              <a:buChar char="-"/>
            </a:pPr>
            <a:r>
              <a:rPr lang="ru-RU" sz="1200" kern="1200" dirty="0" smtClean="0">
                <a:solidFill>
                  <a:schemeClr val="tx1"/>
                </a:solidFill>
                <a:effectLst/>
                <a:latin typeface="+mn-lt"/>
                <a:ea typeface="+mn-ea"/>
                <a:cs typeface="+mn-cs"/>
              </a:rPr>
              <a:t>налогов на совокупный доход</a:t>
            </a:r>
            <a:r>
              <a:rPr lang="ru-RU" sz="1200" i="1"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Налог на доходы физических лиц</a:t>
            </a:r>
            <a:r>
              <a:rPr lang="ru-RU" sz="1200" kern="1200" dirty="0" smtClean="0">
                <a:solidFill>
                  <a:schemeClr val="tx1"/>
                </a:solidFill>
                <a:effectLst/>
                <a:latin typeface="+mn-lt"/>
                <a:ea typeface="+mn-ea"/>
                <a:cs typeface="+mn-cs"/>
              </a:rPr>
              <a:t> доминирует среди налоговых доходов. На его долю приходится почти </a:t>
            </a:r>
            <a:r>
              <a:rPr lang="ru-RU" sz="1200" b="1" kern="1200" dirty="0" smtClean="0">
                <a:solidFill>
                  <a:schemeClr val="tx1"/>
                </a:solidFill>
                <a:effectLst/>
                <a:latin typeface="+mn-lt"/>
                <a:ea typeface="+mn-ea"/>
                <a:cs typeface="+mn-cs"/>
              </a:rPr>
              <a:t>77% налоговых доходов.</a:t>
            </a:r>
            <a:r>
              <a:rPr lang="ru-RU" sz="1200" kern="1200" dirty="0" smtClean="0">
                <a:solidFill>
                  <a:schemeClr val="tx1"/>
                </a:solidFill>
                <a:effectLst/>
                <a:latin typeface="+mn-lt"/>
                <a:ea typeface="+mn-ea"/>
                <a:cs typeface="+mn-cs"/>
              </a:rPr>
              <a:t> Прогноз его поступления в 16 году составляет </a:t>
            </a:r>
            <a:r>
              <a:rPr lang="ru-RU" sz="1200" b="1" kern="1200" dirty="0" smtClean="0">
                <a:solidFill>
                  <a:schemeClr val="tx1"/>
                </a:solidFill>
                <a:effectLst/>
                <a:latin typeface="+mn-lt"/>
                <a:ea typeface="+mn-ea"/>
                <a:cs typeface="+mn-cs"/>
              </a:rPr>
              <a:t>4 млрд. 106</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млн. рублей.</a:t>
            </a:r>
          </a:p>
          <a:p>
            <a:pPr marL="0" indent="0">
              <a:buFontTx/>
              <a:buNone/>
            </a:pP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18DF0B2D-A0C9-4ACE-8625-EC2FECC91186}" type="slidenum">
              <a:rPr lang="ru-RU" smtClean="0"/>
              <a:pPr/>
              <a:t>5</a:t>
            </a:fld>
            <a:endParaRPr lang="ru-RU"/>
          </a:p>
        </p:txBody>
      </p:sp>
    </p:spTree>
    <p:extLst>
      <p:ext uri="{BB962C8B-B14F-4D97-AF65-F5344CB8AC3E}">
        <p14:creationId xmlns:p14="http://schemas.microsoft.com/office/powerpoint/2010/main" val="3651079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Доля неналоговых доходов составляет 18%</a:t>
            </a:r>
            <a:r>
              <a:rPr lang="ru-RU" sz="1200" kern="1200" dirty="0" smtClean="0">
                <a:solidFill>
                  <a:schemeClr val="tx1"/>
                </a:solidFill>
                <a:effectLst/>
                <a:latin typeface="+mn-lt"/>
                <a:ea typeface="+mn-ea"/>
                <a:cs typeface="+mn-cs"/>
              </a:rPr>
              <a:t>. Из них почти 90% занимают доходы от использования имущества, находящегося в муниципальной собственности. </a:t>
            </a:r>
          </a:p>
          <a:p>
            <a:endParaRPr lang="ru-RU" dirty="0"/>
          </a:p>
        </p:txBody>
      </p:sp>
      <p:sp>
        <p:nvSpPr>
          <p:cNvPr id="4" name="Номер слайда 3"/>
          <p:cNvSpPr>
            <a:spLocks noGrp="1"/>
          </p:cNvSpPr>
          <p:nvPr>
            <p:ph type="sldNum" sz="quarter" idx="10"/>
          </p:nvPr>
        </p:nvSpPr>
        <p:spPr/>
        <p:txBody>
          <a:bodyPr/>
          <a:lstStyle/>
          <a:p>
            <a:fld id="{18DF0B2D-A0C9-4ACE-8625-EC2FECC91186}" type="slidenum">
              <a:rPr lang="ru-RU" smtClean="0"/>
              <a:pPr/>
              <a:t>6</a:t>
            </a:fld>
            <a:endParaRPr lang="ru-RU"/>
          </a:p>
        </p:txBody>
      </p:sp>
    </p:spTree>
    <p:extLst>
      <p:ext uri="{BB962C8B-B14F-4D97-AF65-F5344CB8AC3E}">
        <p14:creationId xmlns:p14="http://schemas.microsoft.com/office/powerpoint/2010/main" val="684792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Доля поступлений из вышестоящих бюджетов</a:t>
            </a:r>
            <a:r>
              <a:rPr lang="ru-RU" sz="1200" kern="1200" dirty="0" smtClean="0">
                <a:solidFill>
                  <a:schemeClr val="tx1"/>
                </a:solidFill>
                <a:effectLst/>
                <a:latin typeface="+mn-lt"/>
                <a:ea typeface="+mn-ea"/>
                <a:cs typeface="+mn-cs"/>
              </a:rPr>
              <a:t> соответствует 53%. К ним относятся субвенции на выполнение переданных </a:t>
            </a:r>
            <a:r>
              <a:rPr lang="ru-RU" sz="1200" kern="1200" dirty="0" err="1" smtClean="0">
                <a:solidFill>
                  <a:schemeClr val="tx1"/>
                </a:solidFill>
                <a:effectLst/>
                <a:latin typeface="+mn-lt"/>
                <a:ea typeface="+mn-ea"/>
                <a:cs typeface="+mn-cs"/>
              </a:rPr>
              <a:t>госполномочий</a:t>
            </a:r>
            <a:r>
              <a:rPr lang="ru-RU" sz="1200"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(ЗАГС, КДН, Административная комиссия, оплата труда педагогов; летний отдых детей и другие)</a:t>
            </a:r>
            <a:r>
              <a:rPr lang="ru-RU" sz="1200" kern="1200" dirty="0" smtClean="0">
                <a:solidFill>
                  <a:schemeClr val="tx1"/>
                </a:solidFill>
                <a:effectLst/>
                <a:latin typeface="+mn-lt"/>
                <a:ea typeface="+mn-ea"/>
                <a:cs typeface="+mn-cs"/>
              </a:rPr>
              <a:t>, а также субсидии на решение вопросов местного значения на условиях </a:t>
            </a:r>
            <a:r>
              <a:rPr lang="ru-RU" sz="1200" kern="1200" dirty="0" err="1" smtClean="0">
                <a:solidFill>
                  <a:schemeClr val="tx1"/>
                </a:solidFill>
                <a:effectLst/>
                <a:latin typeface="+mn-lt"/>
                <a:ea typeface="+mn-ea"/>
                <a:cs typeface="+mn-cs"/>
              </a:rPr>
              <a:t>софинансирования</a:t>
            </a:r>
            <a:r>
              <a:rPr lang="ru-RU" sz="1200" kern="1200" dirty="0" smtClean="0">
                <a:solidFill>
                  <a:schemeClr val="tx1"/>
                </a:solidFill>
                <a:effectLst/>
                <a:latin typeface="+mn-lt"/>
                <a:ea typeface="+mn-ea"/>
                <a:cs typeface="+mn-cs"/>
              </a:rPr>
              <a:t> (строительство и ремонт дорог; капитальный ремонт инженерных сетей; приобретение жилья и </a:t>
            </a:r>
            <a:r>
              <a:rPr lang="ru-RU" sz="1200" kern="1200" dirty="0" err="1" smtClean="0">
                <a:solidFill>
                  <a:schemeClr val="tx1"/>
                </a:solidFill>
                <a:effectLst/>
                <a:latin typeface="+mn-lt"/>
                <a:ea typeface="+mn-ea"/>
                <a:cs typeface="+mn-cs"/>
              </a:rPr>
              <a:t>др</a:t>
            </a:r>
            <a:r>
              <a:rPr lang="ru-RU" sz="120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18DF0B2D-A0C9-4ACE-8625-EC2FECC91186}" type="slidenum">
              <a:rPr lang="ru-RU" smtClean="0"/>
              <a:pPr/>
              <a:t>7</a:t>
            </a:fld>
            <a:endParaRPr lang="ru-RU"/>
          </a:p>
        </p:txBody>
      </p:sp>
    </p:spTree>
    <p:extLst>
      <p:ext uri="{BB962C8B-B14F-4D97-AF65-F5344CB8AC3E}">
        <p14:creationId xmlns:p14="http://schemas.microsoft.com/office/powerpoint/2010/main" val="3613979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Расходы</a:t>
            </a:r>
            <a:r>
              <a:rPr lang="ru-RU" sz="1200" kern="1200" dirty="0" smtClean="0">
                <a:solidFill>
                  <a:schemeClr val="tx1"/>
                </a:solidFill>
                <a:effectLst/>
                <a:latin typeface="+mn-lt"/>
                <a:ea typeface="+mn-ea"/>
                <a:cs typeface="+mn-cs"/>
              </a:rPr>
              <a:t> на 2016 год сформированы в объеме </a:t>
            </a:r>
            <a:r>
              <a:rPr lang="ru-RU" sz="1200" b="1" kern="1200" dirty="0" smtClean="0">
                <a:solidFill>
                  <a:schemeClr val="tx1"/>
                </a:solidFill>
                <a:effectLst/>
                <a:latin typeface="+mn-lt"/>
                <a:ea typeface="+mn-ea"/>
                <a:cs typeface="+mn-cs"/>
              </a:rPr>
              <a:t>14 млрд. 18</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млн. рублей</a:t>
            </a:r>
            <a:r>
              <a:rPr lang="ru-RU" sz="1200" kern="1200" dirty="0" smtClean="0">
                <a:solidFill>
                  <a:schemeClr val="tx1"/>
                </a:solidFill>
                <a:effectLst/>
                <a:latin typeface="+mn-lt"/>
                <a:ea typeface="+mn-ea"/>
                <a:cs typeface="+mn-cs"/>
              </a:rPr>
              <a:t>, что на 6% ниже первоначального плана 15 года. </a:t>
            </a:r>
            <a:endParaRPr lang="ru-RU" b="1" dirty="0"/>
          </a:p>
        </p:txBody>
      </p:sp>
      <p:sp>
        <p:nvSpPr>
          <p:cNvPr id="4" name="Номер слайда 3"/>
          <p:cNvSpPr>
            <a:spLocks noGrp="1"/>
          </p:cNvSpPr>
          <p:nvPr>
            <p:ph type="sldNum" sz="quarter" idx="10"/>
          </p:nvPr>
        </p:nvSpPr>
        <p:spPr/>
        <p:txBody>
          <a:bodyPr/>
          <a:lstStyle/>
          <a:p>
            <a:fld id="{18DF0B2D-A0C9-4ACE-8625-EC2FECC91186}" type="slidenum">
              <a:rPr lang="ru-RU" smtClean="0"/>
              <a:pPr/>
              <a:t>8</a:t>
            </a:fld>
            <a:endParaRPr lang="ru-RU"/>
          </a:p>
        </p:txBody>
      </p:sp>
    </p:spTree>
    <p:extLst>
      <p:ext uri="{BB962C8B-B14F-4D97-AF65-F5344CB8AC3E}">
        <p14:creationId xmlns:p14="http://schemas.microsoft.com/office/powerpoint/2010/main" val="681237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Планируемый</a:t>
            </a:r>
            <a:r>
              <a:rPr lang="ru-RU" sz="1200" b="1" kern="1200" dirty="0" smtClean="0">
                <a:solidFill>
                  <a:schemeClr val="tx1"/>
                </a:solidFill>
                <a:effectLst/>
                <a:latin typeface="+mn-lt"/>
                <a:ea typeface="+mn-ea"/>
                <a:cs typeface="+mn-cs"/>
              </a:rPr>
              <a:t> дефицит</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110 млн. рублей</a:t>
            </a:r>
            <a:r>
              <a:rPr lang="ru-RU" sz="1200" kern="1200" dirty="0" smtClean="0">
                <a:solidFill>
                  <a:schemeClr val="tx1"/>
                </a:solidFill>
                <a:effectLst/>
                <a:latin typeface="+mn-lt"/>
                <a:ea typeface="+mn-ea"/>
                <a:cs typeface="+mn-cs"/>
              </a:rPr>
              <a:t>, или 2% от объема собственных доходов. </a:t>
            </a:r>
            <a:r>
              <a:rPr lang="ru-RU" sz="1200" kern="1200" dirty="0" smtClean="0">
                <a:solidFill>
                  <a:srgbClr val="FF0000"/>
                </a:solidFill>
                <a:effectLst/>
                <a:latin typeface="+mn-lt"/>
                <a:ea typeface="+mn-ea"/>
                <a:cs typeface="+mn-cs"/>
              </a:rPr>
              <a:t>Для сравнения </a:t>
            </a:r>
            <a:r>
              <a:rPr lang="ru-RU" sz="1200" kern="1200" dirty="0" smtClean="0">
                <a:solidFill>
                  <a:schemeClr val="tx1"/>
                </a:solidFill>
                <a:effectLst/>
                <a:latin typeface="+mn-lt"/>
                <a:ea typeface="+mn-ea"/>
                <a:cs typeface="+mn-cs"/>
              </a:rPr>
              <a:t>бюджет 2015 года утвержден с дефицитом 4,2% , который был погашен в начале года.</a:t>
            </a:r>
          </a:p>
          <a:p>
            <a:endParaRPr lang="ru-RU" dirty="0"/>
          </a:p>
        </p:txBody>
      </p:sp>
      <p:sp>
        <p:nvSpPr>
          <p:cNvPr id="4" name="Номер слайда 3"/>
          <p:cNvSpPr>
            <a:spLocks noGrp="1"/>
          </p:cNvSpPr>
          <p:nvPr>
            <p:ph type="sldNum" sz="quarter" idx="10"/>
          </p:nvPr>
        </p:nvSpPr>
        <p:spPr/>
        <p:txBody>
          <a:bodyPr/>
          <a:lstStyle/>
          <a:p>
            <a:fld id="{18DF0B2D-A0C9-4ACE-8625-EC2FECC91186}" type="slidenum">
              <a:rPr lang="ru-RU" smtClean="0"/>
              <a:pPr/>
              <a:t>9</a:t>
            </a:fld>
            <a:endParaRPr lang="ru-RU"/>
          </a:p>
        </p:txBody>
      </p:sp>
    </p:spTree>
    <p:extLst>
      <p:ext uri="{BB962C8B-B14F-4D97-AF65-F5344CB8AC3E}">
        <p14:creationId xmlns:p14="http://schemas.microsoft.com/office/powerpoint/2010/main" val="3906537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Планирование расходной части бюджета максимально осуществлялось в программной структуре. </a:t>
            </a:r>
          </a:p>
          <a:p>
            <a:r>
              <a:rPr lang="ru-RU" sz="1200" kern="1200" dirty="0" smtClean="0">
                <a:solidFill>
                  <a:schemeClr val="tx1"/>
                </a:solidFill>
                <a:effectLst/>
                <a:latin typeface="+mn-lt"/>
                <a:ea typeface="+mn-ea"/>
                <a:cs typeface="+mn-cs"/>
              </a:rPr>
              <a:t>Общий объем расходов бюджета на реализацию 24-х муниципальных программ рассчитан в объеме </a:t>
            </a:r>
            <a:r>
              <a:rPr lang="ru-RU" sz="1200" b="1" kern="1200" dirty="0" smtClean="0">
                <a:solidFill>
                  <a:schemeClr val="tx1"/>
                </a:solidFill>
                <a:effectLst/>
                <a:latin typeface="+mn-lt"/>
                <a:ea typeface="+mn-ea"/>
                <a:cs typeface="+mn-cs"/>
              </a:rPr>
              <a:t>12 млрд. 203</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млн. рублей </a:t>
            </a:r>
            <a:r>
              <a:rPr lang="ru-RU" sz="1200" kern="1200" dirty="0" smtClean="0">
                <a:solidFill>
                  <a:schemeClr val="tx1"/>
                </a:solidFill>
                <a:effectLst/>
                <a:latin typeface="+mn-lt"/>
                <a:ea typeface="+mn-ea"/>
                <a:cs typeface="+mn-cs"/>
              </a:rPr>
              <a:t>с удельным весом 87%. </a:t>
            </a:r>
          </a:p>
          <a:p>
            <a:r>
              <a:rPr lang="ru-RU" sz="1200" kern="1200" dirty="0" smtClean="0">
                <a:solidFill>
                  <a:schemeClr val="tx1"/>
                </a:solidFill>
                <a:effectLst/>
                <a:latin typeface="+mn-lt"/>
                <a:ea typeface="+mn-ea"/>
                <a:cs typeface="+mn-cs"/>
              </a:rPr>
              <a:t>На реализацию ведомственных целевых программ, а также непрограммных направлений деятельности предусмотрено </a:t>
            </a:r>
            <a:r>
              <a:rPr lang="ru-RU" sz="1200" b="1" kern="1200" dirty="0" smtClean="0">
                <a:solidFill>
                  <a:schemeClr val="tx1"/>
                </a:solidFill>
                <a:effectLst/>
                <a:latin typeface="+mn-lt"/>
                <a:ea typeface="+mn-ea"/>
                <a:cs typeface="+mn-cs"/>
              </a:rPr>
              <a:t>1 млрд. 815</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млн. рублей</a:t>
            </a:r>
            <a:r>
              <a:rPr lang="ru-RU" sz="1200" kern="1200" dirty="0" smtClean="0">
                <a:solidFill>
                  <a:schemeClr val="tx1"/>
                </a:solidFill>
                <a:effectLst/>
                <a:latin typeface="+mn-lt"/>
                <a:ea typeface="+mn-ea"/>
                <a:cs typeface="+mn-cs"/>
              </a:rPr>
              <a:t>, что составляет или 13% общего объема расходов. </a:t>
            </a:r>
          </a:p>
          <a:p>
            <a:endParaRPr lang="ru-RU" dirty="0"/>
          </a:p>
        </p:txBody>
      </p:sp>
      <p:sp>
        <p:nvSpPr>
          <p:cNvPr id="4" name="Номер слайда 3"/>
          <p:cNvSpPr>
            <a:spLocks noGrp="1"/>
          </p:cNvSpPr>
          <p:nvPr>
            <p:ph type="sldNum" sz="quarter" idx="10"/>
          </p:nvPr>
        </p:nvSpPr>
        <p:spPr/>
        <p:txBody>
          <a:bodyPr/>
          <a:lstStyle/>
          <a:p>
            <a:fld id="{18DF0B2D-A0C9-4ACE-8625-EC2FECC91186}" type="slidenum">
              <a:rPr lang="ru-RU" smtClean="0"/>
              <a:pPr/>
              <a:t>10</a:t>
            </a:fld>
            <a:endParaRPr lang="ru-RU"/>
          </a:p>
        </p:txBody>
      </p:sp>
    </p:spTree>
    <p:extLst>
      <p:ext uri="{BB962C8B-B14F-4D97-AF65-F5344CB8AC3E}">
        <p14:creationId xmlns:p14="http://schemas.microsoft.com/office/powerpoint/2010/main" val="2458636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30.11.2015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30.11.2015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30.11.2015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30.11.2015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30.11.2015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30.11.2015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30.11.2015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30.11.2015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30.11.2015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30.11.2015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30.11.2015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30.11.2015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image" Target="../media/image13.wmf"/><Relationship Id="rId4" Type="http://schemas.openxmlformats.org/officeDocument/2006/relationships/chart" Target="../charts/char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hart" Target="../charts/chart15.xml"/><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gif"/><Relationship Id="rId11" Type="http://schemas.openxmlformats.org/officeDocument/2006/relationships/image" Target="../media/image19.png"/><Relationship Id="rId5" Type="http://schemas.openxmlformats.org/officeDocument/2006/relationships/image" Target="../media/image14.gif"/><Relationship Id="rId10" Type="http://schemas.openxmlformats.org/officeDocument/2006/relationships/hyperlink" Target="http://www.google.ru/url?sa=i&amp;rct=j&amp;q=&amp;esrc=s&amp;source=images&amp;cd=&amp;cad=rja&amp;uact=8&amp;ved=0CAcQjRw&amp;url=http://www.watertownymca.org/programs/147-sports-camp&amp;ei=DNCcVczzKKKWygOFyKSYCw&amp;bvm=bv.96952980,d.bGQ&amp;psig=AFQjCNEoJC1hOFNXU22SSh7Pl3bW-upB8A&amp;ust=1436426397755593" TargetMode="External"/><Relationship Id="rId4" Type="http://schemas.openxmlformats.org/officeDocument/2006/relationships/image" Target="../media/image13.wmf"/><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chart" Target="../charts/chart20.xml"/><Relationship Id="rId4" Type="http://schemas.openxmlformats.org/officeDocument/2006/relationships/chart" Target="../charts/char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13.wmf"/><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chart" Target="../charts/chart22.xml"/><Relationship Id="rId3" Type="http://schemas.openxmlformats.org/officeDocument/2006/relationships/hyperlink" Target="http://www.google.ru/url?sa=i&amp;rct=j&amp;q=&amp;esrc=s&amp;source=images&amp;cd=&amp;cad=rja&amp;uact=8&amp;ved=0CAcQjRw&amp;url=http://pospeliha.ru/novosti/zhilya-detyam-sirotam.htm&amp;ei=2a9gVI64HILSaJr1gugF&amp;bvm=bv.79189006,d.ZWU&amp;psig=AFQjCNH5O_eRLfNJRJUeQPVyAtqtvIBxbw&amp;ust=1415708805304660" TargetMode="External"/><Relationship Id="rId7" Type="http://schemas.openxmlformats.org/officeDocument/2006/relationships/image" Target="../media/image24.jpeg"/><Relationship Id="rId12"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13.wmf"/><Relationship Id="rId5" Type="http://schemas.openxmlformats.org/officeDocument/2006/relationships/hyperlink" Target="http://www.google.ru/url?sa=i&amp;rct=j&amp;q=&amp;esrc=s&amp;source=images&amp;cd=&amp;cad=rja&amp;uact=8&amp;ved=0CAcQjRw&amp;url=http://lifedon.com.ua/society/society_miscellaneous/5413-doneckie-deti-siroty-smogut-pozhit-v-socialnoy-kvartire.html&amp;ei=I7BgVJGPJMOuPNeNgDg&amp;bvm=bv.79189006,d.ZWU&amp;psig=AFQjCNH5O_eRLfNJRJUeQPVyAtqtvIBxbw&amp;ust=1415708805304660" TargetMode="External"/><Relationship Id="rId10" Type="http://schemas.openxmlformats.org/officeDocument/2006/relationships/image" Target="../media/image26.jpeg"/><Relationship Id="rId4" Type="http://schemas.openxmlformats.org/officeDocument/2006/relationships/image" Target="../media/image22.jpeg"/><Relationship Id="rId9"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chart" Target="../charts/chart24.xml"/><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hart" Target="../charts/chart26.xml"/><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image" Target="../media/image28.jpeg"/><Relationship Id="rId7" Type="http://schemas.openxmlformats.org/officeDocument/2006/relationships/image" Target="../media/image13.w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chart" Target="../charts/chart28.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wmf"/><Relationship Id="rId7" Type="http://schemas.openxmlformats.org/officeDocument/2006/relationships/diagramQuickStyle" Target="../diagrams/quickStyle1.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chart" Target="../charts/chart29.xml"/><Relationship Id="rId9" Type="http://schemas.microsoft.com/office/2007/relationships/diagramDrawing" Target="../diagrams/drawing1.xml"/></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wmf"/><Relationship Id="rId7" Type="http://schemas.openxmlformats.org/officeDocument/2006/relationships/diagramColors" Target="../diagrams/colors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35.jpeg"/><Relationship Id="rId7" Type="http://schemas.openxmlformats.org/officeDocument/2006/relationships/diagramData" Target="../diagrams/data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3.wmf"/><Relationship Id="rId11" Type="http://schemas.microsoft.com/office/2007/relationships/diagramDrawing" Target="../diagrams/drawing3.xml"/><Relationship Id="rId5" Type="http://schemas.openxmlformats.org/officeDocument/2006/relationships/image" Target="../media/image37.jpeg"/><Relationship Id="rId10" Type="http://schemas.openxmlformats.org/officeDocument/2006/relationships/diagramColors" Target="../diagrams/colors3.xml"/><Relationship Id="rId4" Type="http://schemas.openxmlformats.org/officeDocument/2006/relationships/image" Target="../media/image36.jpeg"/><Relationship Id="rId9"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wmf"/><Relationship Id="rId7" Type="http://schemas.openxmlformats.org/officeDocument/2006/relationships/diagramColors" Target="../diagrams/colors4.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8.jpe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9.jpeg"/><Relationship Id="rId7" Type="http://schemas.openxmlformats.org/officeDocument/2006/relationships/diagramQuickStyle" Target="../diagrams/quickStyle5.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3.wmf"/><Relationship Id="rId9" Type="http://schemas.microsoft.com/office/2007/relationships/diagramDrawing" Target="../diagrams/drawing5.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3.wmf"/><Relationship Id="rId7" Type="http://schemas.openxmlformats.org/officeDocument/2006/relationships/diagramQuickStyle" Target="../diagrams/quickStyle6.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chart" Target="../charts/chart30.xml"/><Relationship Id="rId9" Type="http://schemas.microsoft.com/office/2007/relationships/diagramDrawing" Target="../diagrams/drawing6.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chart" Target="../charts/chart31.xml"/><Relationship Id="rId5" Type="http://schemas.openxmlformats.org/officeDocument/2006/relationships/image" Target="../media/image13.wmf"/><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8" Type="http://schemas.openxmlformats.org/officeDocument/2006/relationships/chart" Target="../charts/chart32.xml"/><Relationship Id="rId3" Type="http://schemas.openxmlformats.org/officeDocument/2006/relationships/image" Target="../media/image42.jpeg"/><Relationship Id="rId7" Type="http://schemas.openxmlformats.org/officeDocument/2006/relationships/image" Target="../media/image13.wm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chart" Target="../charts/chart33.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image" Target="../media/image48.jpeg"/><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chart" Target="../charts/chart36.xml"/><Relationship Id="rId4" Type="http://schemas.openxmlformats.org/officeDocument/2006/relationships/image" Target="../media/image13.wmf"/></Relationships>
</file>

<file path=ppt/slides/_rels/slide3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chart" Target="../charts/chart38.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wmf"/><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wmf"/><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wmf"/><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hQUEhQUFRUWFBgXFRcVGBoYGBYWGBgWFxYaGBQYHSggGBolHBcUITEiJSkrLi4uFx8zODMsNygtLiwBCgoKDg0OGhAQGywkHyQsLCwsLCwvLCwsLCwsLCwsLCwsLCwsLCwsLCwsLCwsLCwsLCwsLCwsLCwsLCwsLCwsLP/AABEIALMBGgMBIgACEQEDEQH/xAAbAAABBQEBAAAAAAAAAAAAAAADAAECBAUGB//EAEUQAAEDAgMEBwUGBAMHBQAAAAEAAhEDIRIxQQRRYXEFEyKBkaHwMlKxwdEGFEJi4fFygpLSFaLCI1Njk7Li8gczQ2Rz/8QAGgEAAwEBAQEAAAAAAAAAAAAAAAECAwQFBv/EACsRAAICAQQBAwIGAwAAAAAAAAABAhESAxMhUTEEQWEiMkJxgZGhsRRi8P/aAAwDAQACEQMRAD8A9Ywp8CLhT4V1ZHm4gcCWBHwJYUZFYAMCWBHwJYEZE4AMCWBHwJYEZBgAwJYEfCmhGQYgcCbCjYUsCMgxA4U2BHwJYE7HiwGBLAj4EsCMgxAYEsCPgSwIyDEBgSwI+BLAjIeIDAlgR8CYtRkLEFhTYEXAlCLCgWFNCKQmhOxUwRTQiQlCdhTBwnAU8KUIsWIwRG1EyaFL5NVJoKXp21OaCUksUVuMIXhPIQYUsKdDzZahPhRMKfCufMvEFhSwouFLAluFYAsKfCiYUsKNwMAeFNhRcKWFGYsQWFNCLCWFPMMQUJYUTAnwozFgChKEXCnDUZlYAYShGwpYEtwMAMJQiwkWp5iwBQmwosJkKYYg8KaEQhRhVkLEhCYhTShVkLEHCbCiQlCMgwB4EsCLhSRkGALCnwqai53PwRYYkcKbCnEpzKdixIlqbApBp4JyE8gcCGBLCnDjuT9yMhqBoJQsV3TQQz00N58VhsyNNxdG8kued01z8UN3TPqUbL7Dd+DpSmkLmHdM8v6ioO6b4t/qKez8i3H0dTiG8JsQ3hcqemp1HddN/i54eCe0uxbj6OqLuSbHxHguTPS7uHkFE9LO4eP6J7S7DKXR1uIb0sY3lcgel3bwOR/RQPS7/e8/0S249hlLo7HrBvTGoN/muNPTL/e80M9NP94+KajHsLl0dp1o95LrR7y4c9Nv94+aGemqnvO8SnjHsLkd51w3/FMdoG8+BXAO6aqe87xKgel6nvu8/qljDsWUjv8A7wPzeBTHaODv6SvPXdLP1c7z+qC7pZ3vFOoCykejmv8Alf4FN135X+C82PSjjqn/AMVO5nfi/uVfQLJnpPWn3XeCfrfyu8F5xT29zsmg/wDMjxLoTjann8LfF/yeioP3DKXR6N1v5XeCb7x+UrztlV5PsDvx/wB6lif7rR/VHm5GOn2GU+j0H7xwKRr8FwAxbmj1/wDoiTa7Wg8/+71dPHT7/wC/cLn0dya/5UwrcPNcMH29gHl/5JdZ/wAMd8hUowfhiuXR3XXcPNS6zguNoUmkSQAd1h53+WSMKTNzfEfIKtlNAps64HgpyuQ6tnut8P0UHU25iB3SPqpeiuy1J9HZghNi9WXECuyT26Yjez658kP78ze3+h39qjbj2PJmI3bKmvkXH/SpHaH7/En+1ZxqGPxeaTasb1yb7IUTU6784HMu+TUF+1vB/CRvDneYLAqD9oO8D1zTfeOIPKckb/wPEvO2t+9v9Th/oQn7c/8A4fLG6fOmqg2geh+vqU/3j1b4TCN/4/sWBcG1O/Yz8kw2p1/LNUxV4eY+vxT9b6+PzUbo8S396f6lM6s/Q+R+qoPq6DDlqkKp3t38I39yW6wovfeCPxR3HhrPFM/aDpUI/ln/AFrPDzGLOfZtkIET8f5knV+LfL68U91hRcO0u/3hn+H/AL033h3vjwP96pmodb8iO8Z8lE1dO1xsT45p7rHRbdtE5uHeD/co/ed8eB+OKyp9Z+byg+Cl1o365WRuMVMv067dQQN4H1Kt0+oOb44EceAKxOt9WsmNe0zN9IOk5DgnHVr2QYs3TT2f38uGfgxPWOziJqD+Uk+YB8Fh16wGTnATEgBwnW4IhOwzPbII/Lxg77/oVovVV+FBtvs2cGzHNx73EeMgBOa+zDU7rOd8lg9YBq538rct/oKFV4iYqQJyHDg2VX+V/qhbb7OiG1UTiIbW7ImA9w0/DeLq/sLet7VN1YYYkPqOi9xZxg8r8Vg9E7M57ponE6REEDDESS4HSRpou9O0ODQHCmSBcyAJ1hsWW/p5ubtonUWK8maWPJiRJ4sHlPBQd2Tc/wDTHgWkFVOl9qaHMfOGoQ6Cx8DC2JDjF7OMZRB0lF2Dp2uXYcPWxeDEwQL4xbXM71pL1CjPBoS0242g5q0yIcCe4j/oLYTs2JhkiG7u07zxOdKu0dqJBNWjgIygtdPhZUqtSXWcRzIWyUZctEW0M/YJ/GDyf8nAjyTUeinD2SZn8QY4eEBHptac3O7h+imxgPsvqeP6JPTj0NSZD7tXJnE02iCyB5Oj5pMFVpl4YG6wYtzJhS2pzmtJY0vcNMZE98RMaGOYWRtG1bU9rpp9nVjmySM8nOIcsZfR4s1jyax2xn4cJjMGo2R3AX8VaDhAPauPdt46rhKzCAAaRZB9x7Qc49jsiOS6n7I1qQbAqEPcSOrc4Ab+y3Uxrzss1rNyopqi5W2Zj7kOnKQS0/5SChf4bT/P/U76qn9oekNrp02u6lrm9oVcALyGzEhmZBt6yzW/+o9IAAhsgXs8X5Qm5Loox31N5jdedN0ye7wVVzyTIdESCII+Xn9EIO3gcY8BGskO1yhM+s0zJGU8mkSNbWnwXlp0FFo1XA6k98TbeN3FSxXzPHhfmquPOBiMHJxufmbmChufdog77Hvy13xopGXi7jv1+UckhU4k9+vcOSoU3tPZDheHATMjU3nnaPijBmuOwmQLix3gTMEDvSsCw9/Ed/7obnDUicr+O9CYWNtiMg3uLC+/TsKVauxpALsz2QDYwDMDUx3osQQdkHIQJy05B1/kn2jARhg9sw6LHC2Jmd9mz+Yd4W1GA9m4dnvAI7JIm8g/FVqW2guJdRIOItaC2SWgmNLSWzbhuCFYFnr6jSZHWdoQWmDBNyQe7LPPmRu1Ex2H94cMrWjjHck2uCAZdzEbxIiJ0U3iRE4gIzvbM/FS5BQF1bPsHfF72vnNuCg6s3f3GAcrQdc/V1LqjB7JkTEHLTOLZ+V0K4MEugjPKDuidQBlv4KkwoYvjMxE7zBv46Kbqrcg7LcfDTdqh03DfMC0jMX08RHFPVpwPZscrxGUcpv8dVdjJDaG5YptEyJO+wFjkkagzIaTlJE6Ft3WkQXa6qDSJviMZ5TnB45E+KrvqNsBN92oJ7MDdJJ8eRVgWmvqXAwm9oOGOdk751bc6Znd+EyQYzVCi5zj2A4kXgZwbH2Rnne0o/QxfjDH4nPLsPGRJxXi1pt9VVN+AC4XHJo75mOQnd60ZsyZcAdGieE9kSeGXiuho9AT/wC683F2UyQ0bhMy7Mq7s3Q1GmOwCPA/Jdmn6Kb5lwZPUiin9k3PDpk4YHWBzR2hECMy299NBy3tp28tzb4AjyQaJwiAXeM/FT67d5gr0dPSWmqRjKWTsXWU6whzGkyLOBid+l4nRV9h2Z1NuTWltoZUdGGZ9p7Z1y5ITmNxSY7oCuHaIAPDXM/VLUUeJSKjfhEWbXUdYOGK9pId5QCmPSdVtiJ73gnvJKgMLrw4HgnEZGT/ABSp3NN+JfyKn0A2vp80wHGi+5ILmEkCMycIJAIykK30d9oKFYHC7WLuBkb7E4dR2oyQXbO3MEhVP8MYXmphYXEQTFyAQbwZOSUk/wAMv3KVP2Oma8WzHw8bhWGwuPZssPxMdUYZyDnOabRdpN+9bOz7cZ7TQD7zDE8SxwHxUucl5RaijYDx4rLrfZ+icRGJpJJkG4xTMSTAvl8EfY+kGVPYe1xBgg9k+BV15gXtzkfoobjLyWk0ZLNk2lphtfGI/wDkbeZtJvMb7Kbtoq/7hn/OH9ivvMcFUOLj4lLGvDGjzZrxJxYm5AgxGgBi+kHP8R4KVUiB2nCJJg4SLEiwIOU84KiCbEgTYzaSMLmi/OR3KFePZkazF7k9kz5W3leOmMJSmTjfMNxEgEe6ZibjPSwHEywZBkOIkCRJOhMgSQBBbdRFa57QNpg2IF8USTF4P8sJU2m7gBBtbKJgyOEGwjMjeiwGDPayxRmcQnUAjkDdKq2TiBBh0wN2C3fkmrizDVazNoM5CTNrWIMxNiYuE3R7RUbjlvEjIkhokE7oj+WJEWd8WFAJqF7RgZgayWkkEtOK48LnQ+S06VNrw0wQBcAEa5Fp/CYsDIzVStsb8bS1zYmcJboRBkzczBA3YlJu0vYCXtJ0YAJcQRiNhlckZ6DKCSm7qgLTaLROokgXIsIhpItaTlwSaBuPAmG7nRANtP2QMLnSXsAdc3mxkgEOJE28jdWHPMw3UCx3FrmwDlbOxB+ebbAK+sZ7QAm8kg2A56E6aQoh5FsIyIJBBgkW/FawPoKo2u90w0iwkSwyMywg3N5B1N9QpjabXnP2ouZk5RfI23mLJUwJ1RLfZOXaGhbDScQ0y+Ko9dJgGZBls7pI5coOYV44ZvfLFb+Gzi0RMtPiqTntgOcOWGCO18DnzVxYxG2bWE5kx+K2g9SYUmVG/hBLcxvtLrgcx3DXSq4g2Em1iLWzhpzym+ncqW17QWYu1MQHDOHAEuAm8EQb+9F1cVbEaRqYRJyBAk+HyKAaoPsxlNtZJjlMT3qk+sRIkEzDoAyLSMXOT4OVfYukcboiHl5EZwZbn+WXPEaK1Bj5Oo6Od1pDKjnNbFm0gGtdBBIdAy04yui2XZaLHF1OmxrouQAHR8QuM6P6WkHqxL8QGUlsl2MDPOG+a6ylVdhEjCYyG/WI9WXZ6KdSwlS/sz1I2vc0uvQawxalU+vS65ewctF2mcOpUi8RGaodeka6KAtw3QRyU8ciDceao9cpCopcU1TKVhsfVmc2nXUc96Ozag4WM7wqoqCIP1Qw4DcPJcb0sJcfb0zW7XyaGz1nhxkjBaLGRvJM3HcrNamILmnCd4PyWSKh0nu+qMa1u0Y5rOWlXC/T4LjLsJS20zDoPE3+du5W6ddhzJb3Yh4Z/FZDageew085P1RWUzlhMb5HzXNXqdP3X6srhmtT2Bpu0NdHuxqNyK2jhyxt5EgeAss+hsz82k+U9xBV2ntlVoviPNp+K0h6iT++FDSLbNofkO1/KfkpfeH+4P8AN9FTFVru0DgO8THwEeKf71/9il/l+q6LsZ50+mBEklzGmHOAGeIHtC2YHDLmpuot9nCIN45nP5dw4KHTNFzqdRuB56xouBMTB4Q0RYmENgc0CSQGMuPblos8RMnIXj8WsFeKuVdiolszML34sAaGjtFxLm2IIOI5Q2TzKsvoluTzdxIaALHE4jW8GRyVbZKoLjicCT2gHAgOuxoLSMr4Qcx2p4ILGuyJgOa0+0ZDiXk5+zMhumZQ7bAOYhoDoBc1pBETJM4Qdc3agR4Gq0pwywPzmHBskOOE2NwYd34VXDcZbPaBbhDybG9w4SCCDiFgczxVQbVb/ZOxhuJhbEOIBaXMa4+6HE8Z70cgWnUW1WANLmuxNxXuIMuGe5zj9QgbUx7QakudBFQMAMwRAiNbuN9/5UajtbSMZp3JaJIgOc6mQI1Jvhso9GbRIY0SHNe5gaS4mBinECJ0GYmOJKpWhmb0Z0lFM43NBbIIfLSCSTEa5c7Ba2y7digNIuTbMDU33RF94CFt1GlWcTVpkusLtLXixjtCLwQQDOWQQqfQzGsLabiHEOAxwZJj8QFhOnPem3py5fAGi/bTBMXu7KCBhLmiJkZkcCe5EobSDIvYhp4ggOxRpIzCxa+0Obi6wDQk27RDXW327I4jKZUuueBVAg9iQIi5ghoP4YgiNJS21XAGxUcMQid3hn/MCLhG2DosuY0O7IFwd5EQQPWao7JtLG3quIae04xkbkk6iS0z8N3R7J0pTeGw4CcgSBwFjyy5LCTlHwi4JMq0eg2NLTiecIO4AyCL24lNW+zezPcXGmZMz233JABJE8B4LR+9sx4MTcXuyJ35IjqwBExcwOJgmPAFZZyTNKRl0/s3s4fjwknWTY2i41t8Ef8AwnZw7EKVMO34Gz4wibZt7aQl3gMzpa6xK/2ma+W0g4PJABeIAuZPOGuy3JrdnyrJbSNg7MGiaYAJzwgD5QVFgaRmTvvu3xZZPQPST3kNcZBaToTwjgIIz+q19pEOHKZH18V0aDa1MWuReUR2hwAtmqh2jiobXXJyyVXrF9JopqHJxyXJeZVRGOWf1qkK6t2KjVEIG0Y9DZUxtKn97GpWOM07srihO2p05GOcq1Q2gH2sY5OPzlUw9u8pB43rRpMDXDTmKro4gH5IFZxObif5QPgVUbtpbqPAIjdqnMQuaMJwk75X8lcMsbM4g5wrwqE9oHmqLR6KtMcMMTdTrqM4/JSLmzbbGs8Dl+iv06gd6yK5ym7eY3KzRrka/Nebp6ri6fJoboJB9op+s4jwCoUtqBz0UsYXUp9AcHXBfOIntBpwg5QD+IZXN88jGSrU6OFzRjd2XS2Sbsv2XRx1OZF9FmU+kDTq0qRJlvZfoLmWOk3yMxxV/Za5Ie3CWhps65DxGJxBdwDvLmvPxlFfAqD7RSxMJZ2gHFwBNnAGm5wEzfE0xlFxxT7aXRIxgEOmCMQs1wznVrhwlukqo1xyp0w5haQ3ARhFsNUlp9kSDb+JaNV1Mh1zjaMQysQHgTu1GSHcWgoC7biwSBAZcybhkw4nOc2xNygbZWcDSNKA1z3EsgMY3E1ppgNgR7Lj/EZ1Q9mDw8ipaTYRcU6gM3za4RTysMJzJChtVGpUpPc0Yi11Pq8EucQALlrfaMOdN82qsUmFD0H1i6o4h/VyMLYBJxGMmzEGI3g6q/TaMdwCJaQ1wgywEC4JH4Ta2RnNc9tBripZlcMn3HjO5zGh3rqNg2B1QF7G5uZ2jacNib3Pdu3o1KirHRmHbC1lOoSXYiAbzIdocgWjtRO9WWsu2YgiP4SOyY4Hs+J4R0zehaAbgwS2ZAJNjINoNhIlWKfR9K3YEtymTHiVzvXg0WoWcpV+z1Su6o8BhDmBpDyRie0gyMIyIjUZRkhN+y20gGTTkuDrvc4gBhYBdpuJ3nyC7zJQSXqZJUisUee7V9nNsDGBjWy2ZLagEjSC6OPirmz9C7RggswmCZLmHtWwmWuO7Ndq5qGWbkn6iTVUhYI5LZ+g9pbVNUYCZJu6SbtImc/Z3pVuj9vfWa9xZhDpGBwbDdAGyYgycznmurcYCiE1r9pFKKOV6Q6F2yo2A5s3acT74JBbeDkQddeKWxfZuu1wLnUhc4oe4m85DDBO6cpPf1mOFEn4fVPfdVSDGJS6P6OFFpDBMkkkm9zkMoHq6ba2kkYjfdhh3C5keStVq4YCXT6y+Kz9o2u+I/TktfTxnKeQSqh67YZOGTxMW7lmNA3euF0GptRcSST4qBfGea9zTjKKo5pUXxyLTuiPMkFRdb2i3xI89VSbWvae6R8M1E1ZNzJ4pqMr8i4Lb6l9I438wCn6wc+UjzhUaz+AHAfrdO3aVpTa4AuOrDT6p+uVRrwfX1RBUAO8ev1TtIVFtr0ak+4vPj8MlSDwp0qgyGalseJvES2Y/RMBxVbYdoMRuHirL26iQvL9RpyjK0+DVBAR+yi/COfE/ogl6RdK5uJcgGbtHoqx16zCSl1jtwVOCkri6Ecp079m67nNqMpuLsLZLcBGIWGbwZgN00TjovaBQaOqqY8QkQScM3kCbQByldqRWeRGAC8hrcJ3i4OU6mTGSNXrgEzbvA5x9FjLVmorwynFpHB1Nk2gPtTrHERJwOIwh7nQTH5gbxryJts6OrvJw03CQ0AWi0E+07fItuHNdXtXSQDWlmEl04QZuQJIlrSQQN4XO9IdZXqhzhUoljcAh4LcRddwLSMQg5ECIHJEdSUuWkiSxX6Fc9rS54Y4DLDjgkWBdiFxwzhXug+jhQY1pdjIBGKIzM5SfGVl0qm0NBYXhwZoRLnQGugVJ7LsVr53uJRNg255DXumHRIOhIv/ACki15EwclnOM3Fq1Q7OmY+NUYPWZTqSARqjNrHVctMtKy6x6KCqjX+vXepiohqinwHL1MFV2vTl6QrCuKEljUHOQKx3IZTymKdhYxP7Jn+vFJRPr9UIEyn0hUJjhfnHHvWdtTMTc+PjE/Nbr2gjcsfbGjEQ2AfxZ2Xoek1muCnyYheQYUXO5q5t+yEgkC/xCzBVgXXtx1MuUZONBHVCIzUHVRqovqDX1dDDTGU7/wB1pGS9ycS5QriYd3T8PRVrbNmAya5tpJebcPYDt+sLKdX5T3ft3q0Nrc8BgN9DP6rOeWSaBIVw7CSOYkjfunyUutEi7Tv9qx42VNrXA6G94InjxVyk9kWAcQcnOtI4ZR3K5SpcchRaZVht3NNrCJ8yAn2YgC0T61VOnVacRNMA/lMN/pFv3SoOkkfHxUdhRv8AR20XutmmAQYPjquc2KoGm62KNWRZYa0ckWh3hwMQL+tShEeh5qzUeSLYZ4j4Km2s4G+XAAea8uek79gomPhzTyEqZbcgmSZyn5qH3g+5Pj9EPTzdxdCozK3Shc8txQ0gkDCYgC/bmLETiNpUHbS58YXCS6GibhrRJIGeK4PELin7U91NtO5JfiINx7rRw17iFr7LtBawFxaXh+BpkZggcwIkrV6FLgRrnaXVBhaHSKoDyThMS6mSQQYsBIvGK+9E27aHhpwseXAwWlvtAkstIixLO6yrbVtLjDC4B2EwTNzDiTbMEtbI3eAnsO3h04SQBJk6mYnFpfxm+qya96AH01Xcx1N4dBY4Y4s6H5HDrdpB7t6lgqUmlwLHNdVx9kCOrJkif43ASd3BXvuwqPDKlMEkniCARgEnWCfPcrD+iRTpjHtFNsAsOIkBwdhvBcIjCRnmTkElNUkBj9LbbUpsY8MlxIc6AYhupIsLlv6SrOxdLns2sSBefzk20Mxlx1C1+iejGuaOqquaxroD4LgGtPacSCTB1jdkrrvs5RAwiSQ722FpaRixANAb2YmMzAJ3yolKGPKDkemyQCCbiQpYHblosotaA0tAABymfrvzVdzWzaLCPgT3xhXJ5VlOT8FUOduPx+EpztBHtAjnb4wjYUmuPEetyjL4CwXXgicxwIPzTHaWjOBzI171K/imk+vonaDIk2oM8+ImPEJhVGV55FCFNucAHKwAkbiRBS6obh6yz5lO0Vkuggqg2B892aj1zcpHiE2Abh4ApF1rNB9bk1TY0TbUAtp8/RWZXolhc4XBvP1j4rQDo0tytbgnfESLeMeK2jPF8F30Yr3g65ZgHvz5QoHY6brkd+X7oW30RTeXyLi4MyQcogRM6mM1SrdLMpWJ5ACY56L0YXJJxB/IHpagxp7J+HyWYKh0umr7SSSdDdJrrGD3Ecty9CP0x5M2ixSdp8BPdlyQS7wvMW8hmpB0i8DjnCjMzcH+U29XVKXIqCCpbOYzEfFKnUAy/T9EICTy3/TLcpkDjIH7c08kKgrKoz8BnPy8UUVRYHutlqqlQg54p4AfTNM0mc/EJ2mKjYY9w5K7suMEEGBr+yyqLic/gO5Wm7QYWdjo6JlWbhR2hs3Cy9h2k/stIVbb1ya8LRQ1LQoscPXgqzHaKXWLz1+Yge19AUHexSFMbmEntTnLjugQLWVQfZOlaS6AS6JsTv3rpGU4zP0Qa1cCZAbxdYc1itbUfhkpFB3RNIEksYcTcJPaDoiPaa6RplCFs/QVFvs4gJkAGwzgXuQJOZJWhQ2puGXXcSYa04nRpZsho+oT0NrMEvZTpC7oL8TiBF4a2Bxz+ae5qVVjoal/s+0wEmC3EAMeHUYpBI758VXqfaRpfhfiDpBLXU4BvvaYnNabtpbhkGObXAzMZOHxVMdJHGWCk9xixex4B3wQx3jkdJU6c2/KGi6Kjm2EtGRDZAsXWIHM+KnT2twsB8rbikKwa0YoaYuAZA5F0T4aJUdsY8Swhw37wciDkRY5bis5al80FroT9scT7Lco9X71AVXGSRnM5fLgB4Ixp2m8FCdYmYDQMyQL+p8EtxPihZLodr73TOcTnv4KGYlrmkbxe3AgjXjopsYSbwB4+Jm3gpbQ20RLkydzdPXjqoOCm10TY6iAnCdGQ7+CEykCpQmcP2Vp+5VMG9zhuPcVEbQRMtB9cvroiYuXrenw2BgQdxB58k1K/YpGb0pszXtm5j4cY4FUKtFo0Ea65fFbW104BjxGo3CRzzWNtD2B5BmSAcu7TLLXcu7Sbx4Lrgwelthg4mgR81mB0evXFdU5gcNCDkcxzjVc30hs+AxHlHkvQ0tW1iyWibK3oJw7vjv4fJUKdS97qwchhvGfd8FqySzIANxbSLnu8E1N4drly8VTeb3t5/LgogCcznrn4jvTAvTp8BokX+Rsg03CLA/EDv8AWamHRpEXB4eoSsC1Sr6cOA05J9orjfz3j9FUfW/cGN/BVqlXw5qlyxUa+ybbB5rf2TaJELjqRgbraFa3R+2GRuU60bQI3qjpMwmxcfNJlSbW7yoSF48+GJnR7Z2W4hY9m4z113KvtWxsczE5occU3v5ZJJLBfaWynRotDcQa0F57RAF8/AWFgrNGzwZOe8+8G/AAJJKJu5P8jB+S5tLRIMCRABgSAbmDmLqlX2l3X0Wz2X0yXCBcjLl3J0llp8/syiw9gIgiQTcHmFOpawnLUzqd6SSm/pBeB6jO0De0amNPw5FFd80kkS8IQnuUHFJJTHyJEHFOzNMkqGRP1UPqkknHyNFLpus6nSxMMHGwTwLgDnzR2nL+EHvSSW+ovpNGEpu9dygWjUA8xKSS53wNeR6wsf4db+sguN2ig07QwkXewudc3dhJnhfckkvW9M/pNF4JdaQKRB9otDuNlndJ1CajgTaP1SSXRp/cSzJac0Rpy4/VJJdTIJ1RYa3Gd/iq+IxPP4BJJNDDUnEkSUWobjlPekkkIri+fFDOfgkktIjDtNlp7Lk08R8AkklqeBHQbNorhYE6S8bW+4T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1028" name="Picture 4" descr="http://onboard.ru/public/album_photo/b7/39/01/1377f_f840.jpg?c=df9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5106540"/>
            <a:ext cx="2915816" cy="17514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galinapodgornyh.ru/wp-content/uploads/2012/11/n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8243" y="3501008"/>
            <a:ext cx="2375757" cy="165618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6" descr="data:image/jpeg;base64,/9j/4AAQSkZJRgABAQAAAQABAAD/2wCEAAkGBxQSEhUUEhQWFRUVFBUUFBcUFBcVFRgUFhQWGBUVFBcYHSggHBolHBQUITEhJSkrLi4uGB8zODMsNygtLisBCgoKDg0OGhAQGywkHCQsLCwsLCwsLCwsLCwsLCwsLCwsLCwsLCwsLCwsLCwsLCwsLCwsLCwsLCwsLCwsLCwsLP/AABEIAK0BJAMBIgACEQEDEQH/xAAbAAABBQEBAAAAAAAAAAAAAAADAQIEBQYAB//EAEUQAAIBAwIEAwUFBAcHBAMAAAECEQADEgQhBSIxQRNRYQYycYGRFCNCobFScsHRBxVigrLh8BYzQ3OSwvEkU2OzoqOk/8QAGQEBAQEBAQEAAAAAAAAAAAAAAAECAwQF/8QAKREBAQACAgEEAAUFAQAAAAAAAAEREgIhUQMTMUEEImGh8EKBsdHxFP/aAAwDAQACEQMRAD8AhinCutiamWLQG/b1r03lhwnHKKKMlomhHrtRFc1cpJHFaWKNqOg2Hr50IVZyyWYdjTsaSlq5TDsaXGumlpkwTGlxrq6aZMFApYpuVcGplDqUCkDUuVMhYpK7OuzpkNroNOmlmmQ2K6KcWpA9MhuNLhTsxS5irkD8OuFuig101MgXh0mNGpIpkBIphFSMKaUpkR4pIqQUpMaZUCmxRytNimTAVIaLSVMpgE11ENLUyYR0NSfG261DzPnTlNZsdMni5RAfOmZUgNVB2untT8xA2qODTw9MGRBThQg1KHqoMKI1kjftUcXKcb09TU7Xo+lFBD0peqg4FLjQA9EW9tQwfhRFsTQlvx0Fd4tTsxBDZrltjvTDerhdp2vSRbsqT6V11FnlqKXiiJdiDU7XoddMO5+lGGiTvPyqFdvzTrOrifyqXZZqN9jEx9a59IAdj9KD9rMzNPGrIB3p+Y/KNbRVnYk1Hvme1N+0Uq6gdxTvOTrGHJZB7063ZWd/1pj3dtoigpeI3Fa7qdROays/ChX7O0g1GN8kzXeL51MUzKQWyelddsEdwZ8qU6n/AEKGb3nvVzUxHYUkGue/5UzxKIeEJ6V1yzHU0MXyKYbhqdr0J4Q7k11C8QetdU7XpEBpwNQxqfhTxqPhW2UqnA1FGo+FKNR8KCXNOBqINT8KX7TQSwadNQ/tVL9poJgNdNRRqKXx/hQSprpqN4/wrvtHqKCXNdNRftHqKXx/UUEoGlBqJ4/qKcL3qPrQSprpqML3qv1pfF9V+tBImumo5u+o+tN8f1X60RKmumo32j1X6132j1X60VJmuJqN4/qv1pfG9V+tUSJrpqKdR6r9aT7T6j60Eqa6ai/aPUfWu8f1H1qCTSTUb7R6j60n2j1FBImkJqN9p9R+dN+0+ooJJNNJqOdT6imnU/63oJBNITUU6qmHV1BKJrqiHVf6ikoKjxaeH9RWj4nw0W7hgnkQOAbfL7+JWWJPQHufdNQcri2sioUZ4GAS/QncTBXrv5mK57t6oCuPMfnSowJjL8m/lWt03AnKDmfFwWhIEgKCZl5ygjaf02HwzVMCEyYM0hlKKQVUH8RWDtO5J61m+o1ODOFAP+IsxMTPn5d+nXzo+n4ddfe2rMD0aCF6x1bbrVw3F1VWTwwhNzxJSybpB25RsAF29evaipxcsqrbtsJdTmmlZQRkA4yBO3Ubjr8Ke5TSKV+E6gdbb7dYE/HpT24PqB1tXP8AoY9Op2Faz2ifApctwOa6GZYMA3THwlQvT+O4eEaoOChkslnPbbZntxBHf3/hlTe4TWMnZ0F1zAtt6kqwA+JIgdO9S/6g1ExiO/4hGzYnv5kVb8e429m+bKKCM2O7EkLkVAjqAI6/HyoOr40+LAGyGK3Ii8ZGTA8sgS23+dN6axVNwe6ELkqAAGPN+EqSD+R267VBdQCOcGfLL+VWVzXXTZCsbUFbQkvDwuUT1E777bbUC4jN+x2np1jfoBH+ValrNkR7dpT1uAb7iT9fX5VyWNpDA+UMST8gdvnWp4DoFuWb73EtzaCYBAMYZ1ByBHXc70zRaCw+ZuhVHh8u8DM44gTuTudppvVnFnLGjZ3CLGTMqAFvxMQAN/U1Ju8KuoD0MdYJJ6kdAPQ1s39m7NtjctqZs3Qyy0SVa3h+E/iaT6D1mhau1d04u3CLTjPHdmWCMmJkiI5/PtWd6asjZ4ddbtG075D6StP1PDbtskNAIMMJkgjrMCrH/a2DDWrXy1CkD5ATTR7U2/HuXQuWRchQQYyIPUj49qb0xFUdHc7An4THWOsU5tDeABKMJErO0iSJA6kSDWns+1aMsjTMFMmeQJIPMQTAJmkv68X3tuts+GiorAYno5JAVSZEGm9XWMtcRrZHiKOs4sesdiAZilFtnJK29upxyIUEwPOBWu1XE9LIF2xLY7DAHY9+o2maTVe0dlrLWgHTIIFlDAxcfEdAO9LyprGXTht5ulokHoRMbtiPz2pzcIvhcjbgEkAl1AnGSNz1g1odLxJVEq2wZRuOaAc18geYjcdj50RroeLdzKF5yIIIZvxfArj1PWpvTVlL3CrwALLAYSssu4mJG/mKhSR1rdX9MCVVQ7oOW1sxJghiMewORO9dftWMV+5eGLLMIAXyhQC5E/gAjpI9au9NWN09hnMBTvO5MDYb7n4j6ijnhF79jaYnIR36mYA2O/pWqsWtFJB2Pk6keXcCB379qkpoNB78LM9Qt11lugjodt43+dT3KaMLqNHcQwwHWNiCJ9CDBoYtPvA+O4/nXoOmt22WfDsgrCsjWwvOQQw3E7RO35VKvcOGNwi3Zi1sfutyoHb8tvzq700eaG04HQfUTv6TNAuoy+8PqRP0616DYs27lyEs2QcSxLIBsJJOw6mIpdTw0sQVt6aDaZ+ZTlAnbY/CKb01jz0NJACkk/sySTHQCm3chsVK/vAj9a3HCtPauEBrdvIXArBEb3MZMkdNp+VSBptMCMkAI8WeRhsB93vHp/Om5rlgRprm/wB1c268rD+FRjdHkZ+PSvSWCOMriy5vBnJHN4XhgEyO2QPSmLw7TBlyUKDduky7DlAGIMn3em3Sm5o84Nwev1/ypKl8TvXBdcJbZkBhThlt+8Rv3rq1lMNPqeIsUdTauDJbq7gBR4iqBJMbSPKssuqvFAuN8hraBhcuOqsRuYVjBWYj50dNC1w4tqmwncKCF2JnMKSEPUdOvbaKh8QRLQVWu3HGB5UYuq828SBAgHaOvftXFut3wXjIuKiYlGVSsPBByRUIXFv7Peq7iWlNhUFy9FrdRkYCAQQAZ7k/nWHICuVHi7MeVSGbHru68s7dQCKk5htr1xwwAxDjxQEIkSDEmD5imaZaa5It7jxVY4wiZsR12O56SdvKoSa6yziXxaTsyuFHeSuOMb+vSqrTa6wiuqOggkq7WrniOJghiHhVI8hMHz2qLe1CqSVAJdR7oKqh5T93vPaOb1ptgaUW1t8yOjo7oi5EkAumQdlYETie/r3qPpOLeKPu7LMwIyxtWyNiMcl7ie0771QWtcyurhASCScobIHqHDT+nr1o/wBpXEtALs4KJzqtpdyTmCMj7sTMQSa1+ao23CLLX7VyWuWWVzislRukwFadpBE796ifZL4Zut2EkQ2RIJgsVaBtHTzcD1FKnFryqxXUWgQAVARmC7yASLJ397v371qLGnDw3j8+A3Qhdo3BE7j6fpUlrf8AY/hunt3rWpZ0KtZS2yKShjJ2UkgDbYedQ2vkneNs+qLEADEnbeZ9fSg3uM/YvHsx4q38AZYgJuHLBQrbbxA9OtaTR+1thrtwalLdsLGLCbquhLZcwQcoyWPMdhFS3BJlV/ZLVzRm6Lxeb4tMoXwlIFvMZIPeIPeY3qHawAUMFxEMOZVI7AB2MLBAjcdKt+LcV0163bXThGukFbahcGwxAVRt0NxYA896y1jU6hWXw/CR2VcCdRaY8xGMhScW5wYIFWXpOWGyuO9vTC6LlxvEd1IcDIeHBmSD1NsfGoWt1z3ldCCQ7TCBc2Y25OMwDyg7Dfaha/iePDrFq5JvW3uKyrkzQVYKxPlv51T6jUsbLMikMcCsXFDgNbK5HFiwPUR8qJVt7H6dF1WNxXAYZBb6KAcTyQWH9o7DYx6Crziemsrp8vDtgr4py8MMdo3g+9/rpWY1ep0h8O1a0reKtib4JOIuFBkSMiu3nA6jvQV4k160k3eR8+XLoN88lx933P8AqFZy1ifTTe1SC3qbi2wEUHZU5VB8O12G07mqu/dmJPZ/Xowj6eVVty5fv3MQ7XnJIyyXJoEMS5ECAvn22nahanTXpMkkg4Yy498yPwhdz61dozhoNK4S010OWJvMhEyoUBBADDaMug2kDrUn2fRfEJxAkX52ndQ4kT8j8ayuF3HEhsSzGMyQXAliRl6DepHBrd1WizhbOJMxOzKZy2PYfmfOps1hstJZUtpgUUjw75IIU788EbQelD0F4radboaWW3AYEEydonr0P0NZ9tLrwUNu/aBthlScohwWxIwIO09p3NabX6vxfCIB5U04MwNx4m43/tCm0TFD1d03dSotSWZVxA5WIUDKOhMCaDxJ1dL6xIZlNsEQoSPEaP2ZUAx8KThJ8PVWb7A4W7dwGIO7jEGJmhahj1jbEjqvax4Z2n9rb8+lXaeTFWliPtoXbEAAD9nK0CYHqSTXfYoOnUFRzOQQkY80x13nby6VkdNxu89+3fZlSLil0VWGVtcQdzMkqDHTeav/APaOz4lqWKKgJZiCVORJ6iemPfzqgmqvspdXB3Z3IgjLFZDDb0J/8VD/AK+uBby3LOJuyff6T8t+h8qvvap/vF3/AOE//wBV3+dUGuayCDcQkm4u+LbWgedidtoI6Sd6W9E+UfQ6g2mDMskoywI91ssWDTuem0VcIGKA8gHhBASxiH3k8v8AaHeqgW9GTDw0PbTGWJBhFgjtzlv/ABFXfBLdm1buCCGeyqQQ7S4Dyo2PTasy37bxPpndDqLdu4CLLF+dRdCCQTy+IH35Tzcp3jaSKKXOXNcXAgwpWG7dWy+PapnFMWt3AQ8Mr+4hL8z3ypQHvzKRPnUDg1izcN5n0xsoGsrbD+JbY5N94xg+RjYnYCnLCTJVfJlQEsxynmO4AJ69qJqdOVQG4YRdzzT7zAD16tU61pdMrM1tFDqL4Uhrg3VotiWbeQeveianS2G5XkjNl/37gYhMwff35tqzlcM3ouKWMdn7npl/Kuqz4ho7ZKEIjFrasxLN7x3Ycp9fjXVMxMVktLbW5e04cmDkOu8B1jpv2FaziPs5btaO7dLkrIZlKIJ5ghzaJ6NuBE1i+HXfv9MIO11g2xiGeBuRMEV6R7QtPCdT6W3PbsQf4V3zmsfTDae9zOoY4rmU390BbMYnsBJgCoPE7/8A6cPAMkA5805AdZJ3mD33A+FUHB+PJZdlu+6ZgxPveGIb+yAs/X0o17jlt7YtYOQN1KspBK24iRJWWjt0NOXhA9PqYya2sED8IWFHmeUkfGf810xtEk3DcXfpbRW3kR7zjbv0o2p4eqYkAxdTOWYXMQI2uR0f0mRt6Uh4McQyuCp90hesSIDd+h+hrjZctNN7K+zNrVpqbiXLyPpUS6pYqwYw7DbEFd7UdT1qRf8AZzTi+Awdhc8Uwz9D9nuXtioG0p5Vaf0V6DwrXEhkGmwoMMGghL8wRtHNTNbc/wDUWI7h/wA+HXzW+PGJVXpeDWVtXcQVK3GUvncBw+z2bgDBTBUMx7E7VA4F7H3Nc9zw9RabBM3MMZkmIJA6wfKKu1P3d/8A5pP/APLZH8Km/wBBaMwv3SqAPaVQVZySUYg5Bifjt51eUJGUt8BAgm6WkxblcUK5qokbkGCTHnG9PvcIQZuhKi2OZSqXDORP3bEADtvE9ammQLG0GSCOg/3yTsfgKe+IGp39TvuPjsPTzprEZ3htm+2Tw1uQwclCTJ67FfPy32qx02kZSMriZEychJkbjmO87d61nstxW3eRwhJyJMEGWG/MARuPhPSrh0lFB2AJADSs7mB5/wA/hXP7dbIx9oAbIVUg5DA3JG0CMnMADsBHpUq1w6w2iYkh3tNipDEMAxSMlQxJhtyJ9a0lzHxd1BmPw+jb7j0oCae3F2VUyDMhf7X0E/pUvZGVu6ULnCEZWRiSG3cnmAJ6ztTb1y2PEAABNpAOXHn5pHTrWyuWF8MHGCpyTqCncFZgqRC9PIVjuLcZa2oLXrre/C+M0e8FAgGIAArUqXDTeyemS/qGORIAJUoxByUJ5duc9fP027hnDw9nUO7kvbRXUhvxBXILEjeP1pv9G2q8Ry6piCr5CCDkBa8+onKDU/hN4fZtXAAPggkDqORokHp9exqzCK88MX7G10u+S3oGOBXnZA0gjcwxHX+dUw4na07nN8SoCkG2zjHGAxKkftH6Vqve4e/cm6pMQIOdvYR6RWes8Ls6lypYhiPvMbmXSCqskQuxmD5zS/Cd5Jrlvj7y3q0doW4LfIqQ45ZLASACY36DzodjiV8QGOTgJIQ2sSFxjYCT13hvpRuC8KKG74bskLO4DL1J2yAO2Mbz186sVa41ljKZJ3NsNMdTExvPasf2a7VK8V1JkNpyqBQZA8jIksx2BkzHbtQuF8fuvkL6KshlQqxIZnJn3Z8hVvqj9yt7CyACMgVBYjIbLiSAfifKqziHDxdtpcGFu3dIJw2uCVPQ4RvBn40uFmZ2WzZV1FsLbJBAldnJg9Se5jr6CqbW6RF/EcWiCjGR0EDt3FStN7LDIPcvObb5FGtvbZ5iSGDKATIAjlj16B2p4NctHxrJleYDIg7sCpJWI2y/Ks4vl0l43+n90vVe1xu3OdkYDNVwkNiUZQAeYN1O8d+tEbjlrUqBKJiGUB79tJUqpJk9+nbs3lUJtJfZ8s1V5TDwuRsrv4V3EQCR5x17yXXeyotNFwOWaHgq24ybLKFG/rJ69etdZnDF0zfpwhrq3AbAhpxF2xLcx3ksO42J26edXlviDNuLRYLcaYuWmIDpIjFomGG3xqrbg7C1gha1mWxFwlbcSGVipGQEK0EQNh2mpnsvw/Uae3FtLYBRpZNPeuEuAwLMV2JMRsY2+VMM58HNxKRj4ZHLaVQ2xJDE7x06bj9ew/6xLBeUDJgx5umQgjYdse/XyFTW4SXJe5488h/3ZtAE7kbrMDI9+9VPFYKRpAVK3Hk3FuEgFG8NSXgKQ3UkwBM+RYNqs+K6VV8OC0MEDLm0FTlI2O42qivayzb3dkDQCCYy3tNO533JX8qz3HOJ6lUtpqL4DwRyHfFVUDm2HmZHmelU/DLmkXmvXHLEsMRbtXRiFXch+UEkkDY9O1Zzhm1t9cELSxcSARj4oBEdeXbzrqrdMmlZQw1QAIBhraAjboQbnbpttttXVbL5n7/6WWeP8IdriAmSuBU5K1vm5gZGQcAHt1NXus9qHu6O5pvDB8VGRrgJIGQ94KAdx5T9KHc0cTMA9sk/XpUbUcRt2gQzID6L+kzXOc2tWas+ytqObxGMzMiIg9RM/wDir/Q6QBIt+QZZJVpHQDczIJ2ny7TUb/ae2JGKkn0C7fL9aZc4vbuEbm11kqWI3gcwk9NzKj61ds35TpN1umdAgUkPzeInhqcT7uwgEkgx51b8O0OlZA1zXXFbLe3f0gCqdpY7nNI6cx7T0rKPdtQwFwnLrlb67fExtt0plvw8pzBAmFMYEEQRi6mNtpmtbz4a2s/41fs3xtdI9+0hS99otC2LhcWbS3ALgOTEERzKfSfkIP8AWpuXrUG0DbKLBcENNltO5RiVkxcJC/DeKr7FqzkXLZFmE/eRzCIbYDcARRbqJzY2B7sIRcBb+9Db9ux6Rv2u7FmUniV/wzdW3fz3GasqqcwMDjixmFA7mfKtD/RfxRNKz27xwRbIVccrq5ZlnaEDGTkZJ2EACKx3hta3WSd+olYBGJHaR1GxjamvpXZhKN2HKpXYDsESJ9Y36nes3ms4rW+7qLYazdBUszA22txNyQR4kbbHvUbV6i41u6MVXxJAGUkSI3CAyfnTmuDEK2TR0zuXXMde+570O1qAJVUEMIPKwBHqZrPL1vBPT8n8Otpatqs3ckVVJ5IeGzbocgCSR5xVje4l+FLtzGQd1KsYIIK/eGDIHl1PzptfoC/Y4TPI3X0MGTUvhnBHuBrohQkAl3CiW6AKdyenasb8q1YsrNw4ba7E8xGdy/CqVC4lUQye4M+cVGXV37b8mp8UQQxl3ULtEC6kH5DbeoupDWycgBAB7AbkgQe55enWCPMUBLkjf6796l52fMNfC/tcavHqUfYCCiRtO8CObc71S8TsoYhVtkbjwwq7wJJjckwSTPUmmpaJMf8AcF/M07SWiJzC7Hchwdo7ZQeu3Tek52rr07hlzUW2mzfKEqTJAZjMAiSDtIB7dK5OJ31hPGXEsG6ROIZdjIkRltT7mynfFn/a7ADpsI2EmqC4ouOWNwQOUAq0gRt0EdOvqTXTOHNqrHH7y2wniqyZhihEFt+mc7TynvuPrXaP2jbTXWKKrs7ZuCcSOREAG8AxbB6nrVbp7dlSpZsuYSsESv73+VSr1zTuhWQkkQVHMMWUyCU7wRUnqeWuvKbofai6vifcE+IMZXJiG6GfTrt/Pax9n+OrcW7aKFCRl6HeI6enWqfVFIC2kLFwjgqSWiG2VXuLII9Pw9abp7uTYY32M7gLaMGI3UXye8fM1skrS3eJZWl0yEs754ldhjbXOCcYkqpH8aTV8Tx06WAQ19AuaK3OoxO7b+TL8z60G2lu0fEYm2eZYJIEujqcjJgiT0G5HpUe5q7bs2TIwKKqkuZBVk3JO8Qp7TvUvTcwdptf4cC5KJLEliMVARRbBJO3uqp8tuxNWeq4pbFkpkM1UuQN9iwAieu9VfF9RZZHVHV8/FMscMTcNsjaWmMOoI+HlR6vU4kAOjmBOK9yB7srLL0gkfSsy4XlZ9NX/Rjxx7+ouZJEeENgQFgsN5+EGtprdM+rNwJNohnt5+MHMBoJFhrTKJC942bvvWN/o5vXC7SpAZ7Iy6AkMxI6dgAIr0DgYhtRzAzdeQvbcx1PWD6b12nw4sTp+GXrhCuGukcsG4fCIEzlaJFqIyEYRuOtW+j/APRzYK+GhRWVba2cAGyDZKGMCR1A/FRuFamb6L4eXNcEmSFgNsBOwMdKd7T6rG6ighZtoSQskAM4Hbbcjffr861e0nS10nGDbtKxtubfJzBTsrQAVABlRPcg/GsBqrsh9uqTuD3NwjYjyYVu75B0YLSfu7MzsJyHTHfvWD4g4VnA3i2vzG/pSfBWj9nmbw7kOVGYkD/l2/LcfKrS8jF8Ti20y9oFIy6RPX1rzjVe0VyxcS3ajAAXLikAZB1CIuR6e7Mefwqy0Ht4/iO120GVjCBWgokkwYU5RPXb8648rcunGzDYafhysoJs6Uz3OnVj9ZE/SurO6b+kOyqhTZumNpB/yrqzbyXM8M0ntCQNvEHlBX+dG0ntAQsL4gHbYnvv85msUtw7b1eabUDwm33g+Vei+jZ9uXufouhx9Y9548sWj9Ke3GLR6lT++g/7hWIF4+dPF8+dX/z3ye7PDXvqNM3VNMenVLc/4ad9m0zf8C0f3ZX/AAkVkftJpfH9B9BWb+H5Hu8Wsbg2lO5sx8Lr/wAXNCb2d0p6C6P3bgP+JDVZwqytwmeWBIx2p6yCBk+4E87eXxrnfSsa24rBfZqyOl2+vzVv0VaQ+zYPu6px6G1/K5UFb7CfvHEEdwfPzFSuHX7txiovEQJ5gv8AACs+3fC5gp4BdA5NWD6MHUfllQRwTVjbx7TDyzf8pt0J+N3Btkp3jdT2P71OXjjf2D9R/Oppy8Lnj5OfhGr6Y2n/AL1on5ZRTDw7V9Dp1MdIwJ37DFvU9KN/Xh/YHyc/yo68dHdW/usD+prN48vFXryrTYvrsdI/yS5H5UNrzCS2nZdu/iKPzgVd2+Or/wDIPkD+lSLftAve44/uN+tSrhm04ta/FbMyPdf+c088TtEAYMN5MvJPx5a1H9fof+KD+/t+tJ9otXBOFi4B5W0b+FJf5gvGs/d4taYbDmkjmWVxYb7bDr6dKS1cR9kxLf8ALX57Df8AKr5+HaZxzadP7kp/gIqv1HArDHkFxB+9P6iRWt6xqFd0TLGSAdwWtMv5lKELA8rf/wCH8qsT7P8AL93fxP8AbQvt6Enb5LUK57Oaoe7eV+wi6wPwhlAFa3/RNTnFxY5WEdDEDp22oOovsDLZFiZJjeT3JMT1pH0evt74O3qAl2f+mTUX+sL9va5bIM7B0IM+QDU9z+YMHX7zEMHZYEHlg7+skeZ6T+dIukX3lRsgoA5SVznmLBp28j+VTdLcuv8A8ECerbKYjykfpRxpmBmHE7cpYx9J2qXn4w1ONU2o0Bc7utlcYIYqzddjIC9u/r8KPaNpfedruwyYy3Tpzdvkas7ujn3yzdfeUEfWQfyqK/DUnYdJjIvjvtJEj6SKz3S9C6DiiI+dmQSVaFW2eZWYrkSu28wPzr1bgDsVYs3ViYEdSoJmB5ztvXlDWSTygTO5Uj3evYdemx8utaDQ+1N+xIUIcjJzQzsANirx+Xaus5Y+WcNDwhR4/KoAGQJOBkQYmDt1ND9qbn3oAO/goeUEn32kgb9pn037VmtD7S3LVzPBXgkmGa2GXEiACh7sT/qaNr/avxiH8PEYKvKwaSCxOzY7b+fnWt4mGt14H2EdG+6sjm5gRkvZp/OvL/bPieFwBrhUugyxUFiBMkSYG58zWuv+19m5Z8M2r2WNsMQLeEhgTBVzA2kbfKsJ7SWFvXhdZXCpbjpl1O5JB7bUtmDCDouKqzEOzKpB5ivivkqv4a47dTgvpJq2t6S+1whLXg8hz+2W4LEnEhEwYAxj13671pOA+wGiuaFdW3iF2Fwt94pSVuOu2SdOXrFXHGfY9LVxGN+9cL5SXYZcuMSy7xv+QqcUuWFuaO2Tz2bxaIbw7ai3P/xSwJX1I8/Kur0S17NgqvhohWPxFJBkyJbc+c+tdVvPkurw7KpC3uWKhBqeGr2uAganBqCDS5VpB8qcpoGVOVqC44bdxn1FSCelV2lepmdcOXy6wjd6dob+DE+lCuOKitcpJkpl1t/mablQ3akyrpI52i508Xqj5V2VawiUL5p32o1DypwaprFzUwaw+dKNVPePhsfqKhZV2VS+nxv0u1WR1ZJByadt8j0HQHfepL8bu4lQy7xBIgjf+zVJlXZVi/h+F+lnqco0Om4/dHXw2+RU/Xeptr2gH4rZ/uNl+pH6VkcqUXK538Jx+m563JubfHbR6sy/EH8yQB+dWWk4vKwl1SPIb/XGa83GoNL43mAfkKxfw3KfFa96X5j0831aM7dt+nlP50twWj1R09VJ/iSPyrza1rWX3WZfgxj6dKm2eOXl6PPoVH/bHlXO+jzn1lqc+PltPsiH3b7T5XEVv8OH60JuEP8Ahe0/xLIfyD/rWct+0138Sq3zj/ED+tS7ftIh9+2w+Akfkf4Vi8cfMal8VbX+FXB+EH4Mpn5dfyoFk4MQRE8rDoQpIyj1iR86S1x+yej4/Elf8UUa5r7ESXUDzMEfGaxf0an6od21BIMSDHY9O8majlE/YBieuXWI7ER8qntet3IDMOjAvPLyKTzEQASAvfqai3tGFE9PPtU2v2Y434AZx0Gw6ASxA+AY/lNAu6YspGYIM7Ebf/rn86sk4eSCQD6TE/GPWgrpG3JU/IT+lXZNUjh/G9VYQWrb2xZAONsgIBkWYkEw/Vidmp972i1LqBcfPF7hBxknN5InYQNoidqrWs9eYrv6R+YqFrOHttDRi0j3lJ+PvT8DWpyTVcf7SN/7h8t7SN+eI/0a6qZluH8TfX1/eFdT3DVj8qUNQcqXKvpvIMGp2VBDUoaqDBqerVHDU5WoLGw9SRdqttPRs651uJLvUd3pjPQmerCnM1JlQy1JlW4wLlXZUKaXKqguVLlQcqUNQFyrsqFlXZUBcq7Kg5V2VAbKuyoM12VAbKuyoOVdNAbKlzoE100EgXT504ak1EmuJqC20mqBPNB+NTzw23dQlXNtt/dIEj1H8azav6n5VaaIAoSWJ9DDfODtXn9XhPl14ciXPHyxDeLJG1xQ/QyJB29d/Kpq6jU2WcPdD5QQpBxHXoJ9fLtUTR6pzCeK6oCWAGA3O+xx9aTX3zkBkWIVQSYkx3NcLw+nScsL1OP3rYl7YI7Qwj6QKlab2stn3lYH4bfkTVRq9XNkfLyrO39TzHasz0M1r3cPR7XHLLfjHzMfrFEu6m0RJZI9SK8+4ZrbQf75bjLPS2VE9euZHpR/6406qwAuBieVoBNsZAwJ2PTqf8qzy9G8flrjzy2V3T2Ceo9IeNvOJrqxh44n/uMf3hYJ9PeWQPSurPtxpnA1OyoANODV9N4xsqUNQQadNDAwalDUGaUGqYSkuUUXKhK1OD1MCWblDLUKabNAYtSTQgaWaqCZUuVCmlmiCZUuVBmlmgLlSZUOa6aAs0mVDmumrkEyrsqHNdNMgmVdlQ5riaZBMq7KhTXTUyCZV2VDmmk0yC5URNQQKi5V2VL2qQl8g0t3UEmaizSTUwLC/qjjBqCzUwmmk0kwp+VJlTCaaTRBGauoM11F7f/Z"/>
          <p:cNvSpPr>
            <a:spLocks noChangeAspect="1" noChangeArrowheads="1"/>
          </p:cNvSpPr>
          <p:nvPr/>
        </p:nvSpPr>
        <p:spPr bwMode="auto">
          <a:xfrm>
            <a:off x="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3" name="AutoShape 18" descr="data:image/jpeg;base64,/9j/4AAQSkZJRgABAQAAAQABAAD/2wCEAAkGBxQSEhUUEhQWFRUVFBUUFBcUFBcVFRgUFhQWGBUVFBcYHSggHBolHBQUITEhJSkrLi4uGB8zODMsNygtLisBCgoKDg0OGhAQGywkHCQsLCwsLCwsLCwsLCwsLCwsLCwsLCwsLCwsLCwsLCwsLCwsLCwsLCwsLCwsLCwsLCwsLP/AABEIAK0BJAMBIgACEQEDEQH/xAAbAAABBQEBAAAAAAAAAAAAAAADAQIEBQYAB//EAEUQAAIBAwIEAwUFBAcHBAMAAAECEQADEgQhBSIxQRNRYQYycYGRFCNCobFScsHRBxVigrLh8BYzQ3OSwvEkU2OzoqOk/8QAGQEBAQEBAQEAAAAAAAAAAAAAAAECAwQF/8QAKREBAQACAgEEAAUFAQAAAAAAAAEREgIhUQMTMUEEImGh8EKBsdHxFP/aAAwDAQACEQMRAD8AhinCutiamWLQG/b1r03lhwnHKKKMlomhHrtRFc1cpJHFaWKNqOg2Hr50IVZyyWYdjTsaSlq5TDsaXGumlpkwTGlxrq6aZMFApYpuVcGplDqUCkDUuVMhYpK7OuzpkNroNOmlmmQ2K6KcWpA9MhuNLhTsxS5irkD8OuFuig101MgXh0mNGpIpkBIphFSMKaUpkR4pIqQUpMaZUCmxRytNimTAVIaLSVMpgE11ENLUyYR0NSfG261DzPnTlNZsdMni5RAfOmZUgNVB2untT8xA2qODTw9MGRBThQg1KHqoMKI1kjftUcXKcb09TU7Xo+lFBD0peqg4FLjQA9EW9tQwfhRFsTQlvx0Fd4tTsxBDZrltjvTDerhdp2vSRbsqT6V11FnlqKXiiJdiDU7XoddMO5+lGGiTvPyqFdvzTrOrifyqXZZqN9jEx9a59IAdj9KD9rMzNPGrIB3p+Y/KNbRVnYk1Hvme1N+0Uq6gdxTvOTrGHJZB7063ZWd/1pj3dtoigpeI3Fa7qdROays/ChX7O0g1GN8kzXeL51MUzKQWyelddsEdwZ8qU6n/AEKGb3nvVzUxHYUkGue/5UzxKIeEJ6V1yzHU0MXyKYbhqdr0J4Q7k11C8QetdU7XpEBpwNQxqfhTxqPhW2UqnA1FGo+FKNR8KCXNOBqINT8KX7TQSwadNQ/tVL9poJgNdNRRqKXx/hQSprpqN4/wrvtHqKCXNdNRftHqKXx/UUEoGlBqJ4/qKcL3qPrQSprpqML3qv1pfF9V+tBImumo5u+o+tN8f1X60RKmumo32j1X6132j1X60VJmuJqN4/qv1pfG9V+tUSJrpqKdR6r9aT7T6j60Eqa6ai/aPUfWu8f1H1qCTSTUb7R6j60n2j1FBImkJqN9p9R+dN+0+ooJJNNJqOdT6imnU/63oJBNITUU6qmHV1BKJrqiHVf6ikoKjxaeH9RWj4nw0W7hgnkQOAbfL7+JWWJPQHufdNQcri2sioUZ4GAS/QncTBXrv5mK57t6oCuPMfnSowJjL8m/lWt03AnKDmfFwWhIEgKCZl5ygjaf02HwzVMCEyYM0hlKKQVUH8RWDtO5J61m+o1ODOFAP+IsxMTPn5d+nXzo+n4ddfe2rMD0aCF6x1bbrVw3F1VWTwwhNzxJSybpB25RsAF29evaipxcsqrbtsJdTmmlZQRkA4yBO3Ubjr8Ke5TSKV+E6gdbb7dYE/HpT24PqB1tXP8AoY9Op2Faz2ifApctwOa6GZYMA3THwlQvT+O4eEaoOChkslnPbbZntxBHf3/hlTe4TWMnZ0F1zAtt6kqwA+JIgdO9S/6g1ExiO/4hGzYnv5kVb8e429m+bKKCM2O7EkLkVAjqAI6/HyoOr40+LAGyGK3Ii8ZGTA8sgS23+dN6axVNwe6ELkqAAGPN+EqSD+R267VBdQCOcGfLL+VWVzXXTZCsbUFbQkvDwuUT1E777bbUC4jN+x2np1jfoBH+ValrNkR7dpT1uAb7iT9fX5VyWNpDA+UMST8gdvnWp4DoFuWb73EtzaCYBAMYZ1ByBHXc70zRaCw+ZuhVHh8u8DM44gTuTudppvVnFnLGjZ3CLGTMqAFvxMQAN/U1Ju8KuoD0MdYJJ6kdAPQ1s39m7NtjctqZs3Qyy0SVa3h+E/iaT6D1mhau1d04u3CLTjPHdmWCMmJkiI5/PtWd6asjZ4ddbtG075D6StP1PDbtskNAIMMJkgjrMCrH/a2DDWrXy1CkD5ATTR7U2/HuXQuWRchQQYyIPUj49qb0xFUdHc7An4THWOsU5tDeABKMJErO0iSJA6kSDWns+1aMsjTMFMmeQJIPMQTAJmkv68X3tuts+GiorAYno5JAVSZEGm9XWMtcRrZHiKOs4sesdiAZilFtnJK29upxyIUEwPOBWu1XE9LIF2xLY7DAHY9+o2maTVe0dlrLWgHTIIFlDAxcfEdAO9LyprGXTht5ulokHoRMbtiPz2pzcIvhcjbgEkAl1AnGSNz1g1odLxJVEq2wZRuOaAc18geYjcdj50RroeLdzKF5yIIIZvxfArj1PWpvTVlL3CrwALLAYSssu4mJG/mKhSR1rdX9MCVVQ7oOW1sxJghiMewORO9dftWMV+5eGLLMIAXyhQC5E/gAjpI9au9NWN09hnMBTvO5MDYb7n4j6ijnhF79jaYnIR36mYA2O/pWqsWtFJB2Pk6keXcCB379qkpoNB78LM9Qt11lugjodt43+dT3KaMLqNHcQwwHWNiCJ9CDBoYtPvA+O4/nXoOmt22WfDsgrCsjWwvOQQw3E7RO35VKvcOGNwi3Zi1sfutyoHb8tvzq700eaG04HQfUTv6TNAuoy+8PqRP0616DYs27lyEs2QcSxLIBsJJOw6mIpdTw0sQVt6aDaZ+ZTlAnbY/CKb01jz0NJACkk/sySTHQCm3chsVK/vAj9a3HCtPauEBrdvIXArBEb3MZMkdNp+VSBptMCMkAI8WeRhsB93vHp/Om5rlgRprm/wB1c268rD+FRjdHkZ+PSvSWCOMriy5vBnJHN4XhgEyO2QPSmLw7TBlyUKDduky7DlAGIMn3em3Sm5o84Nwev1/ypKl8TvXBdcJbZkBhThlt+8Rv3rq1lMNPqeIsUdTauDJbq7gBR4iqBJMbSPKssuqvFAuN8hraBhcuOqsRuYVjBWYj50dNC1w4tqmwncKCF2JnMKSEPUdOvbaKh8QRLQVWu3HGB5UYuq828SBAgHaOvftXFut3wXjIuKiYlGVSsPBByRUIXFv7Peq7iWlNhUFy9FrdRkYCAQQAZ7k/nWHICuVHi7MeVSGbHru68s7dQCKk5htr1xwwAxDjxQEIkSDEmD5imaZaa5It7jxVY4wiZsR12O56SdvKoSa6yziXxaTsyuFHeSuOMb+vSqrTa6wiuqOggkq7WrniOJghiHhVI8hMHz2qLe1CqSVAJdR7oKqh5T93vPaOb1ptgaUW1t8yOjo7oi5EkAumQdlYETie/r3qPpOLeKPu7LMwIyxtWyNiMcl7ie0771QWtcyurhASCScobIHqHDT+nr1o/wBpXEtALs4KJzqtpdyTmCMj7sTMQSa1+ao23CLLX7VyWuWWVzislRukwFadpBE796ifZL4Zut2EkQ2RIJgsVaBtHTzcD1FKnFryqxXUWgQAVARmC7yASLJ397v371qLGnDw3j8+A3Qhdo3BE7j6fpUlrf8AY/hunt3rWpZ0KtZS2yKShjJ2UkgDbYedQ2vkneNs+qLEADEnbeZ9fSg3uM/YvHsx4q38AZYgJuHLBQrbbxA9OtaTR+1thrtwalLdsLGLCbquhLZcwQcoyWPMdhFS3BJlV/ZLVzRm6Lxeb4tMoXwlIFvMZIPeIPeY3qHawAUMFxEMOZVI7AB2MLBAjcdKt+LcV0163bXThGukFbahcGwxAVRt0NxYA896y1jU6hWXw/CR2VcCdRaY8xGMhScW5wYIFWXpOWGyuO9vTC6LlxvEd1IcDIeHBmSD1NsfGoWt1z3ldCCQ7TCBc2Y25OMwDyg7Dfaha/iePDrFq5JvW3uKyrkzQVYKxPlv51T6jUsbLMikMcCsXFDgNbK5HFiwPUR8qJVt7H6dF1WNxXAYZBb6KAcTyQWH9o7DYx6Crziemsrp8vDtgr4py8MMdo3g+9/rpWY1ep0h8O1a0reKtib4JOIuFBkSMiu3nA6jvQV4k160k3eR8+XLoN88lx933P8AqFZy1ifTTe1SC3qbi2wEUHZU5VB8O12G07mqu/dmJPZ/Xowj6eVVty5fv3MQ7XnJIyyXJoEMS5ECAvn22nahanTXpMkkg4Yy498yPwhdz61dozhoNK4S010OWJvMhEyoUBBADDaMug2kDrUn2fRfEJxAkX52ndQ4kT8j8ayuF3HEhsSzGMyQXAliRl6DepHBrd1WizhbOJMxOzKZy2PYfmfOps1hstJZUtpgUUjw75IIU788EbQelD0F4radboaWW3AYEEydonr0P0NZ9tLrwUNu/aBthlScohwWxIwIO09p3NabX6vxfCIB5U04MwNx4m43/tCm0TFD1d03dSotSWZVxA5WIUDKOhMCaDxJ1dL6xIZlNsEQoSPEaP2ZUAx8KThJ8PVWb7A4W7dwGIO7jEGJmhahj1jbEjqvax4Z2n9rb8+lXaeTFWliPtoXbEAAD9nK0CYHqSTXfYoOnUFRzOQQkY80x13nby6VkdNxu89+3fZlSLil0VWGVtcQdzMkqDHTeav/APaOz4lqWKKgJZiCVORJ6iemPfzqgmqvspdXB3Z3IgjLFZDDb0J/8VD/AK+uBby3LOJuyff6T8t+h8qvvap/vF3/AOE//wBV3+dUGuayCDcQkm4u+LbWgedidtoI6Sd6W9E+UfQ6g2mDMskoywI91ssWDTuem0VcIGKA8gHhBASxiH3k8v8AaHeqgW9GTDw0PbTGWJBhFgjtzlv/ABFXfBLdm1buCCGeyqQQ7S4Dyo2PTasy37bxPpndDqLdu4CLLF+dRdCCQTy+IH35Tzcp3jaSKKXOXNcXAgwpWG7dWy+PapnFMWt3AQ8Mr+4hL8z3ypQHvzKRPnUDg1izcN5n0xsoGsrbD+JbY5N94xg+RjYnYCnLCTJVfJlQEsxynmO4AJ69qJqdOVQG4YRdzzT7zAD16tU61pdMrM1tFDqL4Uhrg3VotiWbeQeveianS2G5XkjNl/37gYhMwff35tqzlcM3ouKWMdn7npl/Kuqz4ho7ZKEIjFrasxLN7x3Ycp9fjXVMxMVktLbW5e04cmDkOu8B1jpv2FaziPs5btaO7dLkrIZlKIJ5ghzaJ6NuBE1i+HXfv9MIO11g2xiGeBuRMEV6R7QtPCdT6W3PbsQf4V3zmsfTDae9zOoY4rmU390BbMYnsBJgCoPE7/8A6cPAMkA5805AdZJ3mD33A+FUHB+PJZdlu+6ZgxPveGIb+yAs/X0o17jlt7YtYOQN1KspBK24iRJWWjt0NOXhA9PqYya2sED8IWFHmeUkfGf810xtEk3DcXfpbRW3kR7zjbv0o2p4eqYkAxdTOWYXMQI2uR0f0mRt6Uh4McQyuCp90hesSIDd+h+hrjZctNN7K+zNrVpqbiXLyPpUS6pYqwYw7DbEFd7UdT1qRf8AZzTi+Awdhc8Uwz9D9nuXtioG0p5Vaf0V6DwrXEhkGmwoMMGghL8wRtHNTNbc/wDUWI7h/wA+HXzW+PGJVXpeDWVtXcQVK3GUvncBw+z2bgDBTBUMx7E7VA4F7H3Nc9zw9RabBM3MMZkmIJA6wfKKu1P3d/8A5pP/APLZH8Km/wBBaMwv3SqAPaVQVZySUYg5Bifjt51eUJGUt8BAgm6WkxblcUK5qokbkGCTHnG9PvcIQZuhKi2OZSqXDORP3bEADtvE9ammQLG0GSCOg/3yTsfgKe+IGp39TvuPjsPTzprEZ3htm+2Tw1uQwclCTJ67FfPy32qx02kZSMriZEychJkbjmO87d61nstxW3eRwhJyJMEGWG/MARuPhPSrh0lFB2AJADSs7mB5/wA/hXP7dbIx9oAbIVUg5DA3JG0CMnMADsBHpUq1w6w2iYkh3tNipDEMAxSMlQxJhtyJ9a0lzHxd1BmPw+jb7j0oCae3F2VUyDMhf7X0E/pUvZGVu6ULnCEZWRiSG3cnmAJ6ztTb1y2PEAABNpAOXHn5pHTrWyuWF8MHGCpyTqCncFZgqRC9PIVjuLcZa2oLXrre/C+M0e8FAgGIAArUqXDTeyemS/qGORIAJUoxByUJ5duc9fP027hnDw9nUO7kvbRXUhvxBXILEjeP1pv9G2q8Ry6piCr5CCDkBa8+onKDU/hN4fZtXAAPggkDqORokHp9exqzCK88MX7G10u+S3oGOBXnZA0gjcwxHX+dUw4na07nN8SoCkG2zjHGAxKkftH6Vqve4e/cm6pMQIOdvYR6RWes8Ls6lypYhiPvMbmXSCqskQuxmD5zS/Cd5Jrlvj7y3q0doW4LfIqQ45ZLASACY36DzodjiV8QGOTgJIQ2sSFxjYCT13hvpRuC8KKG74bskLO4DL1J2yAO2Mbz186sVa41ljKZJ3NsNMdTExvPasf2a7VK8V1JkNpyqBQZA8jIksx2BkzHbtQuF8fuvkL6KshlQqxIZnJn3Z8hVvqj9yt7CyACMgVBYjIbLiSAfifKqziHDxdtpcGFu3dIJw2uCVPQ4RvBn40uFmZ2WzZV1FsLbJBAldnJg9Se5jr6CqbW6RF/EcWiCjGR0EDt3FStN7LDIPcvObb5FGtvbZ5iSGDKATIAjlj16B2p4NctHxrJleYDIg7sCpJWI2y/Ks4vl0l43+n90vVe1xu3OdkYDNVwkNiUZQAeYN1O8d+tEbjlrUqBKJiGUB79tJUqpJk9+nbs3lUJtJfZ8s1V5TDwuRsrv4V3EQCR5x17yXXeyotNFwOWaHgq24ybLKFG/rJ69etdZnDF0zfpwhrq3AbAhpxF2xLcx3ksO42J26edXlviDNuLRYLcaYuWmIDpIjFomGG3xqrbg7C1gha1mWxFwlbcSGVipGQEK0EQNh2mpnsvw/Uae3FtLYBRpZNPeuEuAwLMV2JMRsY2+VMM58HNxKRj4ZHLaVQ2xJDE7x06bj9ew/6xLBeUDJgx5umQgjYdse/XyFTW4SXJe5488h/3ZtAE7kbrMDI9+9VPFYKRpAVK3Hk3FuEgFG8NSXgKQ3UkwBM+RYNqs+K6VV8OC0MEDLm0FTlI2O42qivayzb3dkDQCCYy3tNO533JX8qz3HOJ6lUtpqL4DwRyHfFVUDm2HmZHmelU/DLmkXmvXHLEsMRbtXRiFXch+UEkkDY9O1Zzhm1t9cELSxcSARj4oBEdeXbzrqrdMmlZQw1QAIBhraAjboQbnbpttttXVbL5n7/6WWeP8IdriAmSuBU5K1vm5gZGQcAHt1NXus9qHu6O5pvDB8VGRrgJIGQ94KAdx5T9KHc0cTMA9sk/XpUbUcRt2gQzID6L+kzXOc2tWas+ytqObxGMzMiIg9RM/wDir/Q6QBIt+QZZJVpHQDczIJ2ny7TUb/ae2JGKkn0C7fL9aZc4vbuEbm11kqWI3gcwk9NzKj61ds35TpN1umdAgUkPzeInhqcT7uwgEkgx51b8O0OlZA1zXXFbLe3f0gCqdpY7nNI6cx7T0rKPdtQwFwnLrlb67fExtt0plvw8pzBAmFMYEEQRi6mNtpmtbz4a2s/41fs3xtdI9+0hS99otC2LhcWbS3ALgOTEERzKfSfkIP8AWpuXrUG0DbKLBcENNltO5RiVkxcJC/DeKr7FqzkXLZFmE/eRzCIbYDcARRbqJzY2B7sIRcBb+9Db9ux6Rv2u7FmUniV/wzdW3fz3GasqqcwMDjixmFA7mfKtD/RfxRNKz27xwRbIVccrq5ZlnaEDGTkZJ2EACKx3hta3WSd+olYBGJHaR1GxjamvpXZhKN2HKpXYDsESJ9Y36nes3ms4rW+7qLYazdBUszA22txNyQR4kbbHvUbV6i41u6MVXxJAGUkSI3CAyfnTmuDEK2TR0zuXXMde+570O1qAJVUEMIPKwBHqZrPL1vBPT8n8Otpatqs3ckVVJ5IeGzbocgCSR5xVje4l+FLtzGQd1KsYIIK/eGDIHl1PzptfoC/Y4TPI3X0MGTUvhnBHuBrohQkAl3CiW6AKdyenasb8q1YsrNw4ba7E8xGdy/CqVC4lUQye4M+cVGXV37b8mp8UQQxl3ULtEC6kH5DbeoupDWycgBAB7AbkgQe55enWCPMUBLkjf6796l52fMNfC/tcavHqUfYCCiRtO8CObc71S8TsoYhVtkbjwwq7wJJjckwSTPUmmpaJMf8AcF/M07SWiJzC7Hchwdo7ZQeu3Tek52rr07hlzUW2mzfKEqTJAZjMAiSDtIB7dK5OJ31hPGXEsG6ROIZdjIkRltT7mynfFn/a7ADpsI2EmqC4ouOWNwQOUAq0gRt0EdOvqTXTOHNqrHH7y2wniqyZhihEFt+mc7TynvuPrXaP2jbTXWKKrs7ZuCcSOREAG8AxbB6nrVbp7dlSpZsuYSsESv73+VSr1zTuhWQkkQVHMMWUyCU7wRUnqeWuvKbofai6vifcE+IMZXJiG6GfTrt/Pax9n+OrcW7aKFCRl6HeI6enWqfVFIC2kLFwjgqSWiG2VXuLII9Pw9abp7uTYY32M7gLaMGI3UXye8fM1skrS3eJZWl0yEs754ldhjbXOCcYkqpH8aTV8Tx06WAQ19AuaK3OoxO7b+TL8z60G2lu0fEYm2eZYJIEujqcjJgiT0G5HpUe5q7bs2TIwKKqkuZBVk3JO8Qp7TvUvTcwdptf4cC5KJLEliMVARRbBJO3uqp8tuxNWeq4pbFkpkM1UuQN9iwAieu9VfF9RZZHVHV8/FMscMTcNsjaWmMOoI+HlR6vU4kAOjmBOK9yB7srLL0gkfSsy4XlZ9NX/Rjxx7+ouZJEeENgQFgsN5+EGtprdM+rNwJNohnt5+MHMBoJFhrTKJC942bvvWN/o5vXC7SpAZ7Iy6AkMxI6dgAIr0DgYhtRzAzdeQvbcx1PWD6b12nw4sTp+GXrhCuGukcsG4fCIEzlaJFqIyEYRuOtW+j/APRzYK+GhRWVba2cAGyDZKGMCR1A/FRuFamb6L4eXNcEmSFgNsBOwMdKd7T6rG6ighZtoSQskAM4Hbbcjffr861e0nS10nGDbtKxtubfJzBTsrQAVABlRPcg/GsBqrsh9uqTuD3NwjYjyYVu75B0YLSfu7MzsJyHTHfvWD4g4VnA3i2vzG/pSfBWj9nmbw7kOVGYkD/l2/LcfKrS8jF8Ti20y9oFIy6RPX1rzjVe0VyxcS3ajAAXLikAZB1CIuR6e7Mefwqy0Ht4/iO120GVjCBWgokkwYU5RPXb8648rcunGzDYafhysoJs6Uz3OnVj9ZE/SurO6b+kOyqhTZumNpB/yrqzbyXM8M0ntCQNvEHlBX+dG0ntAQsL4gHbYnvv85msUtw7b1eabUDwm33g+Vei+jZ9uXufouhx9Y9548sWj9Ke3GLR6lT++g/7hWIF4+dPF8+dX/z3ye7PDXvqNM3VNMenVLc/4ad9m0zf8C0f3ZX/AAkVkftJpfH9B9BWb+H5Hu8Wsbg2lO5sx8Lr/wAXNCb2d0p6C6P3bgP+JDVZwqytwmeWBIx2p6yCBk+4E87eXxrnfSsa24rBfZqyOl2+vzVv0VaQ+zYPu6px6G1/K5UFb7CfvHEEdwfPzFSuHX7txiovEQJ5gv8AACs+3fC5gp4BdA5NWD6MHUfllQRwTVjbx7TDyzf8pt0J+N3Btkp3jdT2P71OXjjf2D9R/Oppy8Lnj5OfhGr6Y2n/AL1on5ZRTDw7V9Dp1MdIwJ37DFvU9KN/Xh/YHyc/yo68dHdW/usD+prN48vFXryrTYvrsdI/yS5H5UNrzCS2nZdu/iKPzgVd2+Or/wDIPkD+lSLftAve44/uN+tSrhm04ta/FbMyPdf+c088TtEAYMN5MvJPx5a1H9fof+KD+/t+tJ9otXBOFi4B5W0b+FJf5gvGs/d4taYbDmkjmWVxYb7bDr6dKS1cR9kxLf8ALX57Df8AKr5+HaZxzadP7kp/gIqv1HArDHkFxB+9P6iRWt6xqFd0TLGSAdwWtMv5lKELA8rf/wCH8qsT7P8AL93fxP8AbQvt6Enb5LUK57Oaoe7eV+wi6wPwhlAFa3/RNTnFxY5WEdDEDp22oOovsDLZFiZJjeT3JMT1pH0evt74O3qAl2f+mTUX+sL9va5bIM7B0IM+QDU9z+YMHX7zEMHZYEHlg7+skeZ6T+dIukX3lRsgoA5SVznmLBp28j+VTdLcuv8A8ECerbKYjykfpRxpmBmHE7cpYx9J2qXn4w1ONU2o0Bc7utlcYIYqzddjIC9u/r8KPaNpfedruwyYy3Tpzdvkas7ujn3yzdfeUEfWQfyqK/DUnYdJjIvjvtJEj6SKz3S9C6DiiI+dmQSVaFW2eZWYrkSu28wPzr1bgDsVYs3ViYEdSoJmB5ztvXlDWSTygTO5Uj3evYdemx8utaDQ+1N+xIUIcjJzQzsANirx+Xaus5Y+WcNDwhR4/KoAGQJOBkQYmDt1ND9qbn3oAO/goeUEn32kgb9pn037VmtD7S3LVzPBXgkmGa2GXEiACh7sT/qaNr/avxiH8PEYKvKwaSCxOzY7b+fnWt4mGt14H2EdG+6sjm5gRkvZp/OvL/bPieFwBrhUugyxUFiBMkSYG58zWuv+19m5Z8M2r2WNsMQLeEhgTBVzA2kbfKsJ7SWFvXhdZXCpbjpl1O5JB7bUtmDCDouKqzEOzKpB5ivivkqv4a47dTgvpJq2t6S+1whLXg8hz+2W4LEnEhEwYAxj13671pOA+wGiuaFdW3iF2Fwt94pSVuOu2SdOXrFXHGfY9LVxGN+9cL5SXYZcuMSy7xv+QqcUuWFuaO2Tz2bxaIbw7ai3P/xSwJX1I8/Kur0S17NgqvhohWPxFJBkyJbc+c+tdVvPkurw7KpC3uWKhBqeGr2uAganBqCDS5VpB8qcpoGVOVqC44bdxn1FSCelV2lepmdcOXy6wjd6dob+DE+lCuOKitcpJkpl1t/mablQ3akyrpI52i508Xqj5V2VawiUL5p32o1DypwaprFzUwaw+dKNVPePhsfqKhZV2VS+nxv0u1WR1ZJByadt8j0HQHfepL8bu4lQy7xBIgjf+zVJlXZVi/h+F+lnqco0Om4/dHXw2+RU/Xeptr2gH4rZ/uNl+pH6VkcqUXK538Jx+m563JubfHbR6sy/EH8yQB+dWWk4vKwl1SPIb/XGa83GoNL43mAfkKxfw3KfFa96X5j0831aM7dt+nlP50twWj1R09VJ/iSPyrza1rWX3WZfgxj6dKm2eOXl6PPoVH/bHlXO+jzn1lqc+PltPsiH3b7T5XEVv8OH60JuEP8Ahe0/xLIfyD/rWct+0138Sq3zj/ED+tS7ftIh9+2w+Akfkf4Vi8cfMal8VbX+FXB+EH4Mpn5dfyoFk4MQRE8rDoQpIyj1iR86S1x+yej4/Elf8UUa5r7ESXUDzMEfGaxf0an6od21BIMSDHY9O8majlE/YBieuXWI7ER8qntet3IDMOjAvPLyKTzEQASAvfqai3tGFE9PPtU2v2Y434AZx0Gw6ASxA+AY/lNAu6YspGYIM7Ebf/rn86sk4eSCQD6TE/GPWgrpG3JU/IT+lXZNUjh/G9VYQWrb2xZAONsgIBkWYkEw/Vidmp972i1LqBcfPF7hBxknN5InYQNoidqrWs9eYrv6R+YqFrOHttDRi0j3lJ+PvT8DWpyTVcf7SN/7h8t7SN+eI/0a6qZluH8TfX1/eFdT3DVj8qUNQcqXKvpvIMGp2VBDUoaqDBqerVHDU5WoLGw9SRdqttPRs651uJLvUd3pjPQmerCnM1JlQy1JlW4wLlXZUKaXKqguVLlQcqUNQFyrsqFlXZUBcq7Kg5V2VAbKuyoM12VAbKuyoOVdNAbKlzoE100EgXT504ak1EmuJqC20mqBPNB+NTzw23dQlXNtt/dIEj1H8azav6n5VaaIAoSWJ9DDfODtXn9XhPl14ciXPHyxDeLJG1xQ/QyJB29d/Kpq6jU2WcPdD5QQpBxHXoJ9fLtUTR6pzCeK6oCWAGA3O+xx9aTX3zkBkWIVQSYkx3NcLw+nScsL1OP3rYl7YI7Qwj6QKlab2stn3lYH4bfkTVRq9XNkfLyrO39TzHasz0M1r3cPR7XHLLfjHzMfrFEu6m0RJZI9SK8+4ZrbQf75bjLPS2VE9euZHpR/6406qwAuBieVoBNsZAwJ2PTqf8qzy9G8flrjzy2V3T2Ceo9IeNvOJrqxh44n/uMf3hYJ9PeWQPSurPtxpnA1OyoANODV9N4xsqUNQQadNDAwalDUGaUGqYSkuUUXKhK1OD1MCWblDLUKabNAYtSTQgaWaqCZUuVCmlmiCZUuVBmlmgLlSZUOa6aAs0mVDmumrkEyrsqHNdNMgmVdlQ5riaZBMq7KhTXTUyCZV2VDmmk0yC5URNQQKi5V2VL2qQl8g0t3UEmaizSTUwLC/qjjBqCzUwmmk0kwp+VJlTCaaTRBGauoM11F7f/Z"/>
          <p:cNvSpPr>
            <a:spLocks noChangeAspect="1" noChangeArrowheads="1"/>
          </p:cNvSpPr>
          <p:nvPr/>
        </p:nvSpPr>
        <p:spPr bwMode="auto">
          <a:xfrm>
            <a:off x="1524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5" name="AutoShape 20" descr="data:image/jpeg;base64,/9j/4AAQSkZJRgABAQAAAQABAAD/2wCEAAkGBxQSEhUUEhQWFRUVFBUUFBcUFBcVFRgUFhQWGBUVFBcYHSggHBolHBQUITEhJSkrLi4uGB8zODMsNygtLisBCgoKDg0OGhAQGywkHCQsLCwsLCwsLCwsLCwsLCwsLCwsLCwsLCwsLCwsLCwsLCwsLCwsLCwsLCwsLCwsLCwsLP/AABEIAK0BJAMBIgACEQEDEQH/xAAbAAABBQEBAAAAAAAAAAAAAAADAQIEBQYAB//EAEUQAAIBAwIEAwUFBAcHBAMAAAECEQADEgQhBSIxQRNRYQYycYGRFCNCobFScsHRBxVigrLh8BYzQ3OSwvEkU2OzoqOk/8QAGQEBAQEBAQEAAAAAAAAAAAAAAAECAwQF/8QAKREBAQACAgEEAAUFAQAAAAAAAAEREgIhUQMTMUEEImGh8EKBsdHxFP/aAAwDAQACEQMRAD8AhinCutiamWLQG/b1r03lhwnHKKKMlomhHrtRFc1cpJHFaWKNqOg2Hr50IVZyyWYdjTsaSlq5TDsaXGumlpkwTGlxrq6aZMFApYpuVcGplDqUCkDUuVMhYpK7OuzpkNroNOmlmmQ2K6KcWpA9MhuNLhTsxS5irkD8OuFuig101MgXh0mNGpIpkBIphFSMKaUpkR4pIqQUpMaZUCmxRytNimTAVIaLSVMpgE11ENLUyYR0NSfG261DzPnTlNZsdMni5RAfOmZUgNVB2untT8xA2qODTw9MGRBThQg1KHqoMKI1kjftUcXKcb09TU7Xo+lFBD0peqg4FLjQA9EW9tQwfhRFsTQlvx0Fd4tTsxBDZrltjvTDerhdp2vSRbsqT6V11FnlqKXiiJdiDU7XoddMO5+lGGiTvPyqFdvzTrOrifyqXZZqN9jEx9a59IAdj9KD9rMzNPGrIB3p+Y/KNbRVnYk1Hvme1N+0Uq6gdxTvOTrGHJZB7063ZWd/1pj3dtoigpeI3Fa7qdROays/ChX7O0g1GN8kzXeL51MUzKQWyelddsEdwZ8qU6n/AEKGb3nvVzUxHYUkGue/5UzxKIeEJ6V1yzHU0MXyKYbhqdr0J4Q7k11C8QetdU7XpEBpwNQxqfhTxqPhW2UqnA1FGo+FKNR8KCXNOBqINT8KX7TQSwadNQ/tVL9poJgNdNRRqKXx/hQSprpqN4/wrvtHqKCXNdNRftHqKXx/UUEoGlBqJ4/qKcL3qPrQSprpqML3qv1pfF9V+tBImumo5u+o+tN8f1X60RKmumo32j1X6132j1X60VJmuJqN4/qv1pfG9V+tUSJrpqKdR6r9aT7T6j60Eqa6ai/aPUfWu8f1H1qCTSTUb7R6j60n2j1FBImkJqN9p9R+dN+0+ooJJNNJqOdT6imnU/63oJBNITUU6qmHV1BKJrqiHVf6ikoKjxaeH9RWj4nw0W7hgnkQOAbfL7+JWWJPQHufdNQcri2sioUZ4GAS/QncTBXrv5mK57t6oCuPMfnSowJjL8m/lWt03AnKDmfFwWhIEgKCZl5ygjaf02HwzVMCEyYM0hlKKQVUH8RWDtO5J61m+o1ODOFAP+IsxMTPn5d+nXzo+n4ddfe2rMD0aCF6x1bbrVw3F1VWTwwhNzxJSybpB25RsAF29evaipxcsqrbtsJdTmmlZQRkA4yBO3Ubjr8Ke5TSKV+E6gdbb7dYE/HpT24PqB1tXP8AoY9Op2Faz2ifApctwOa6GZYMA3THwlQvT+O4eEaoOChkslnPbbZntxBHf3/hlTe4TWMnZ0F1zAtt6kqwA+JIgdO9S/6g1ExiO/4hGzYnv5kVb8e429m+bKKCM2O7EkLkVAjqAI6/HyoOr40+LAGyGK3Ii8ZGTA8sgS23+dN6axVNwe6ELkqAAGPN+EqSD+R267VBdQCOcGfLL+VWVzXXTZCsbUFbQkvDwuUT1E777bbUC4jN+x2np1jfoBH+ValrNkR7dpT1uAb7iT9fX5VyWNpDA+UMST8gdvnWp4DoFuWb73EtzaCYBAMYZ1ByBHXc70zRaCw+ZuhVHh8u8DM44gTuTudppvVnFnLGjZ3CLGTMqAFvxMQAN/U1Ju8KuoD0MdYJJ6kdAPQ1s39m7NtjctqZs3Qyy0SVa3h+E/iaT6D1mhau1d04u3CLTjPHdmWCMmJkiI5/PtWd6asjZ4ddbtG075D6StP1PDbtskNAIMMJkgjrMCrH/a2DDWrXy1CkD5ATTR7U2/HuXQuWRchQQYyIPUj49qb0xFUdHc7An4THWOsU5tDeABKMJErO0iSJA6kSDWns+1aMsjTMFMmeQJIPMQTAJmkv68X3tuts+GiorAYno5JAVSZEGm9XWMtcRrZHiKOs4sesdiAZilFtnJK29upxyIUEwPOBWu1XE9LIF2xLY7DAHY9+o2maTVe0dlrLWgHTIIFlDAxcfEdAO9LyprGXTht5ulokHoRMbtiPz2pzcIvhcjbgEkAl1AnGSNz1g1odLxJVEq2wZRuOaAc18geYjcdj50RroeLdzKF5yIIIZvxfArj1PWpvTVlL3CrwALLAYSssu4mJG/mKhSR1rdX9MCVVQ7oOW1sxJghiMewORO9dftWMV+5eGLLMIAXyhQC5E/gAjpI9au9NWN09hnMBTvO5MDYb7n4j6ijnhF79jaYnIR36mYA2O/pWqsWtFJB2Pk6keXcCB379qkpoNB78LM9Qt11lugjodt43+dT3KaMLqNHcQwwHWNiCJ9CDBoYtPvA+O4/nXoOmt22WfDsgrCsjWwvOQQw3E7RO35VKvcOGNwi3Zi1sfutyoHb8tvzq700eaG04HQfUTv6TNAuoy+8PqRP0616DYs27lyEs2QcSxLIBsJJOw6mIpdTw0sQVt6aDaZ+ZTlAnbY/CKb01jz0NJACkk/sySTHQCm3chsVK/vAj9a3HCtPauEBrdvIXArBEb3MZMkdNp+VSBptMCMkAI8WeRhsB93vHp/Om5rlgRprm/wB1c268rD+FRjdHkZ+PSvSWCOMriy5vBnJHN4XhgEyO2QPSmLw7TBlyUKDduky7DlAGIMn3em3Sm5o84Nwev1/ypKl8TvXBdcJbZkBhThlt+8Rv3rq1lMNPqeIsUdTauDJbq7gBR4iqBJMbSPKssuqvFAuN8hraBhcuOqsRuYVjBWYj50dNC1w4tqmwncKCF2JnMKSEPUdOvbaKh8QRLQVWu3HGB5UYuq828SBAgHaOvftXFut3wXjIuKiYlGVSsPBByRUIXFv7Peq7iWlNhUFy9FrdRkYCAQQAZ7k/nWHICuVHi7MeVSGbHru68s7dQCKk5htr1xwwAxDjxQEIkSDEmD5imaZaa5It7jxVY4wiZsR12O56SdvKoSa6yziXxaTsyuFHeSuOMb+vSqrTa6wiuqOggkq7WrniOJghiHhVI8hMHz2qLe1CqSVAJdR7oKqh5T93vPaOb1ptgaUW1t8yOjo7oi5EkAumQdlYETie/r3qPpOLeKPu7LMwIyxtWyNiMcl7ie0771QWtcyurhASCScobIHqHDT+nr1o/wBpXEtALs4KJzqtpdyTmCMj7sTMQSa1+ao23CLLX7VyWuWWVzislRukwFadpBE796ifZL4Zut2EkQ2RIJgsVaBtHTzcD1FKnFryqxXUWgQAVARmC7yASLJ397v371qLGnDw3j8+A3Qhdo3BE7j6fpUlrf8AY/hunt3rWpZ0KtZS2yKShjJ2UkgDbYedQ2vkneNs+qLEADEnbeZ9fSg3uM/YvHsx4q38AZYgJuHLBQrbbxA9OtaTR+1thrtwalLdsLGLCbquhLZcwQcoyWPMdhFS3BJlV/ZLVzRm6Lxeb4tMoXwlIFvMZIPeIPeY3qHawAUMFxEMOZVI7AB2MLBAjcdKt+LcV0163bXThGukFbahcGwxAVRt0NxYA896y1jU6hWXw/CR2VcCdRaY8xGMhScW5wYIFWXpOWGyuO9vTC6LlxvEd1IcDIeHBmSD1NsfGoWt1z3ldCCQ7TCBc2Y25OMwDyg7Dfaha/iePDrFq5JvW3uKyrkzQVYKxPlv51T6jUsbLMikMcCsXFDgNbK5HFiwPUR8qJVt7H6dF1WNxXAYZBb6KAcTyQWH9o7DYx6Crziemsrp8vDtgr4py8MMdo3g+9/rpWY1ep0h8O1a0reKtib4JOIuFBkSMiu3nA6jvQV4k160k3eR8+XLoN88lx933P8AqFZy1ifTTe1SC3qbi2wEUHZU5VB8O12G07mqu/dmJPZ/Xowj6eVVty5fv3MQ7XnJIyyXJoEMS5ECAvn22nahanTXpMkkg4Yy498yPwhdz61dozhoNK4S010OWJvMhEyoUBBADDaMug2kDrUn2fRfEJxAkX52ndQ4kT8j8ayuF3HEhsSzGMyQXAliRl6DepHBrd1WizhbOJMxOzKZy2PYfmfOps1hstJZUtpgUUjw75IIU788EbQelD0F4radboaWW3AYEEydonr0P0NZ9tLrwUNu/aBthlScohwWxIwIO09p3NabX6vxfCIB5U04MwNx4m43/tCm0TFD1d03dSotSWZVxA5WIUDKOhMCaDxJ1dL6xIZlNsEQoSPEaP2ZUAx8KThJ8PVWb7A4W7dwGIO7jEGJmhahj1jbEjqvax4Z2n9rb8+lXaeTFWliPtoXbEAAD9nK0CYHqSTXfYoOnUFRzOQQkY80x13nby6VkdNxu89+3fZlSLil0VWGVtcQdzMkqDHTeav/APaOz4lqWKKgJZiCVORJ6iemPfzqgmqvspdXB3Z3IgjLFZDDb0J/8VD/AK+uBby3LOJuyff6T8t+h8qvvap/vF3/AOE//wBV3+dUGuayCDcQkm4u+LbWgedidtoI6Sd6W9E+UfQ6g2mDMskoywI91ssWDTuem0VcIGKA8gHhBASxiH3k8v8AaHeqgW9GTDw0PbTGWJBhFgjtzlv/ABFXfBLdm1buCCGeyqQQ7S4Dyo2PTasy37bxPpndDqLdu4CLLF+dRdCCQTy+IH35Tzcp3jaSKKXOXNcXAgwpWG7dWy+PapnFMWt3AQ8Mr+4hL8z3ypQHvzKRPnUDg1izcN5n0xsoGsrbD+JbY5N94xg+RjYnYCnLCTJVfJlQEsxynmO4AJ69qJqdOVQG4YRdzzT7zAD16tU61pdMrM1tFDqL4Uhrg3VotiWbeQeveianS2G5XkjNl/37gYhMwff35tqzlcM3ouKWMdn7npl/Kuqz4ho7ZKEIjFrasxLN7x3Ycp9fjXVMxMVktLbW5e04cmDkOu8B1jpv2FaziPs5btaO7dLkrIZlKIJ5ghzaJ6NuBE1i+HXfv9MIO11g2xiGeBuRMEV6R7QtPCdT6W3PbsQf4V3zmsfTDae9zOoY4rmU390BbMYnsBJgCoPE7/8A6cPAMkA5805AdZJ3mD33A+FUHB+PJZdlu+6ZgxPveGIb+yAs/X0o17jlt7YtYOQN1KspBK24iRJWWjt0NOXhA9PqYya2sED8IWFHmeUkfGf810xtEk3DcXfpbRW3kR7zjbv0o2p4eqYkAxdTOWYXMQI2uR0f0mRt6Uh4McQyuCp90hesSIDd+h+hrjZctNN7K+zNrVpqbiXLyPpUS6pYqwYw7DbEFd7UdT1qRf8AZzTi+Awdhc8Uwz9D9nuXtioG0p5Vaf0V6DwrXEhkGmwoMMGghL8wRtHNTNbc/wDUWI7h/wA+HXzW+PGJVXpeDWVtXcQVK3GUvncBw+z2bgDBTBUMx7E7VA4F7H3Nc9zw9RabBM3MMZkmIJA6wfKKu1P3d/8A5pP/APLZH8Km/wBBaMwv3SqAPaVQVZySUYg5Bifjt51eUJGUt8BAgm6WkxblcUK5qokbkGCTHnG9PvcIQZuhKi2OZSqXDORP3bEADtvE9ammQLG0GSCOg/3yTsfgKe+IGp39TvuPjsPTzprEZ3htm+2Tw1uQwclCTJ67FfPy32qx02kZSMriZEychJkbjmO87d61nstxW3eRwhJyJMEGWG/MARuPhPSrh0lFB2AJADSs7mB5/wA/hXP7dbIx9oAbIVUg5DA3JG0CMnMADsBHpUq1w6w2iYkh3tNipDEMAxSMlQxJhtyJ9a0lzHxd1BmPw+jb7j0oCae3F2VUyDMhf7X0E/pUvZGVu6ULnCEZWRiSG3cnmAJ6ztTb1y2PEAABNpAOXHn5pHTrWyuWF8MHGCpyTqCncFZgqRC9PIVjuLcZa2oLXrre/C+M0e8FAgGIAArUqXDTeyemS/qGORIAJUoxByUJ5duc9fP027hnDw9nUO7kvbRXUhvxBXILEjeP1pv9G2q8Ry6piCr5CCDkBa8+onKDU/hN4fZtXAAPggkDqORokHp9exqzCK88MX7G10u+S3oGOBXnZA0gjcwxHX+dUw4na07nN8SoCkG2zjHGAxKkftH6Vqve4e/cm6pMQIOdvYR6RWes8Ls6lypYhiPvMbmXSCqskQuxmD5zS/Cd5Jrlvj7y3q0doW4LfIqQ45ZLASACY36DzodjiV8QGOTgJIQ2sSFxjYCT13hvpRuC8KKG74bskLO4DL1J2yAO2Mbz186sVa41ljKZJ3NsNMdTExvPasf2a7VK8V1JkNpyqBQZA8jIksx2BkzHbtQuF8fuvkL6KshlQqxIZnJn3Z8hVvqj9yt7CyACMgVBYjIbLiSAfifKqziHDxdtpcGFu3dIJw2uCVPQ4RvBn40uFmZ2WzZV1FsLbJBAldnJg9Se5jr6CqbW6RF/EcWiCjGR0EDt3FStN7LDIPcvObb5FGtvbZ5iSGDKATIAjlj16B2p4NctHxrJleYDIg7sCpJWI2y/Ks4vl0l43+n90vVe1xu3OdkYDNVwkNiUZQAeYN1O8d+tEbjlrUqBKJiGUB79tJUqpJk9+nbs3lUJtJfZ8s1V5TDwuRsrv4V3EQCR5x17yXXeyotNFwOWaHgq24ybLKFG/rJ69etdZnDF0zfpwhrq3AbAhpxF2xLcx3ksO42J26edXlviDNuLRYLcaYuWmIDpIjFomGG3xqrbg7C1gha1mWxFwlbcSGVipGQEK0EQNh2mpnsvw/Uae3FtLYBRpZNPeuEuAwLMV2JMRsY2+VMM58HNxKRj4ZHLaVQ2xJDE7x06bj9ew/6xLBeUDJgx5umQgjYdse/XyFTW4SXJe5488h/3ZtAE7kbrMDI9+9VPFYKRpAVK3Hk3FuEgFG8NSXgKQ3UkwBM+RYNqs+K6VV8OC0MEDLm0FTlI2O42qivayzb3dkDQCCYy3tNO533JX8qz3HOJ6lUtpqL4DwRyHfFVUDm2HmZHmelU/DLmkXmvXHLEsMRbtXRiFXch+UEkkDY9O1Zzhm1t9cELSxcSARj4oBEdeXbzrqrdMmlZQw1QAIBhraAjboQbnbpttttXVbL5n7/6WWeP8IdriAmSuBU5K1vm5gZGQcAHt1NXus9qHu6O5pvDB8VGRrgJIGQ94KAdx5T9KHc0cTMA9sk/XpUbUcRt2gQzID6L+kzXOc2tWas+ytqObxGMzMiIg9RM/wDir/Q6QBIt+QZZJVpHQDczIJ2ny7TUb/ae2JGKkn0C7fL9aZc4vbuEbm11kqWI3gcwk9NzKj61ds35TpN1umdAgUkPzeInhqcT7uwgEkgx51b8O0OlZA1zXXFbLe3f0gCqdpY7nNI6cx7T0rKPdtQwFwnLrlb67fExtt0plvw8pzBAmFMYEEQRi6mNtpmtbz4a2s/41fs3xtdI9+0hS99otC2LhcWbS3ALgOTEERzKfSfkIP8AWpuXrUG0DbKLBcENNltO5RiVkxcJC/DeKr7FqzkXLZFmE/eRzCIbYDcARRbqJzY2B7sIRcBb+9Db9ux6Rv2u7FmUniV/wzdW3fz3GasqqcwMDjixmFA7mfKtD/RfxRNKz27xwRbIVccrq5ZlnaEDGTkZJ2EACKx3hta3WSd+olYBGJHaR1GxjamvpXZhKN2HKpXYDsESJ9Y36nes3ms4rW+7qLYazdBUszA22txNyQR4kbbHvUbV6i41u6MVXxJAGUkSI3CAyfnTmuDEK2TR0zuXXMde+570O1qAJVUEMIPKwBHqZrPL1vBPT8n8Otpatqs3ckVVJ5IeGzbocgCSR5xVje4l+FLtzGQd1KsYIIK/eGDIHl1PzptfoC/Y4TPI3X0MGTUvhnBHuBrohQkAl3CiW6AKdyenasb8q1YsrNw4ba7E8xGdy/CqVC4lUQye4M+cVGXV37b8mp8UQQxl3ULtEC6kH5DbeoupDWycgBAB7AbkgQe55enWCPMUBLkjf6796l52fMNfC/tcavHqUfYCCiRtO8CObc71S8TsoYhVtkbjwwq7wJJjckwSTPUmmpaJMf8AcF/M07SWiJzC7Hchwdo7ZQeu3Tek52rr07hlzUW2mzfKEqTJAZjMAiSDtIB7dK5OJ31hPGXEsG6ROIZdjIkRltT7mynfFn/a7ADpsI2EmqC4ouOWNwQOUAq0gRt0EdOvqTXTOHNqrHH7y2wniqyZhihEFt+mc7TynvuPrXaP2jbTXWKKrs7ZuCcSOREAG8AxbB6nrVbp7dlSpZsuYSsESv73+VSr1zTuhWQkkQVHMMWUyCU7wRUnqeWuvKbofai6vifcE+IMZXJiG6GfTrt/Pax9n+OrcW7aKFCRl6HeI6enWqfVFIC2kLFwjgqSWiG2VXuLII9Pw9abp7uTYY32M7gLaMGI3UXye8fM1skrS3eJZWl0yEs754ldhjbXOCcYkqpH8aTV8Tx06WAQ19AuaK3OoxO7b+TL8z60G2lu0fEYm2eZYJIEujqcjJgiT0G5HpUe5q7bs2TIwKKqkuZBVk3JO8Qp7TvUvTcwdptf4cC5KJLEliMVARRbBJO3uqp8tuxNWeq4pbFkpkM1UuQN9iwAieu9VfF9RZZHVHV8/FMscMTcNsjaWmMOoI+HlR6vU4kAOjmBOK9yB7srLL0gkfSsy4XlZ9NX/Rjxx7+ouZJEeENgQFgsN5+EGtprdM+rNwJNohnt5+MHMBoJFhrTKJC942bvvWN/o5vXC7SpAZ7Iy6AkMxI6dgAIr0DgYhtRzAzdeQvbcx1PWD6b12nw4sTp+GXrhCuGukcsG4fCIEzlaJFqIyEYRuOtW+j/APRzYK+GhRWVba2cAGyDZKGMCR1A/FRuFamb6L4eXNcEmSFgNsBOwMdKd7T6rG6ighZtoSQskAM4Hbbcjffr861e0nS10nGDbtKxtubfJzBTsrQAVABlRPcg/GsBqrsh9uqTuD3NwjYjyYVu75B0YLSfu7MzsJyHTHfvWD4g4VnA3i2vzG/pSfBWj9nmbw7kOVGYkD/l2/LcfKrS8jF8Ti20y9oFIy6RPX1rzjVe0VyxcS3ajAAXLikAZB1CIuR6e7Mefwqy0Ht4/iO120GVjCBWgokkwYU5RPXb8648rcunGzDYafhysoJs6Uz3OnVj9ZE/SurO6b+kOyqhTZumNpB/yrqzbyXM8M0ntCQNvEHlBX+dG0ntAQsL4gHbYnvv85msUtw7b1eabUDwm33g+Vei+jZ9uXufouhx9Y9548sWj9Ke3GLR6lT++g/7hWIF4+dPF8+dX/z3ye7PDXvqNM3VNMenVLc/4ad9m0zf8C0f3ZX/AAkVkftJpfH9B9BWb+H5Hu8Wsbg2lO5sx8Lr/wAXNCb2d0p6C6P3bgP+JDVZwqytwmeWBIx2p6yCBk+4E87eXxrnfSsa24rBfZqyOl2+vzVv0VaQ+zYPu6px6G1/K5UFb7CfvHEEdwfPzFSuHX7txiovEQJ5gv8AACs+3fC5gp4BdA5NWD6MHUfllQRwTVjbx7TDyzf8pt0J+N3Btkp3jdT2P71OXjjf2D9R/Oppy8Lnj5OfhGr6Y2n/AL1on5ZRTDw7V9Dp1MdIwJ37DFvU9KN/Xh/YHyc/yo68dHdW/usD+prN48vFXryrTYvrsdI/yS5H5UNrzCS2nZdu/iKPzgVd2+Or/wDIPkD+lSLftAve44/uN+tSrhm04ta/FbMyPdf+c088TtEAYMN5MvJPx5a1H9fof+KD+/t+tJ9otXBOFi4B5W0b+FJf5gvGs/d4taYbDmkjmWVxYb7bDr6dKS1cR9kxLf8ALX57Df8AKr5+HaZxzadP7kp/gIqv1HArDHkFxB+9P6iRWt6xqFd0TLGSAdwWtMv5lKELA8rf/wCH8qsT7P8AL93fxP8AbQvt6Enb5LUK57Oaoe7eV+wi6wPwhlAFa3/RNTnFxY5WEdDEDp22oOovsDLZFiZJjeT3JMT1pH0evt74O3qAl2f+mTUX+sL9va5bIM7B0IM+QDU9z+YMHX7zEMHZYEHlg7+skeZ6T+dIukX3lRsgoA5SVznmLBp28j+VTdLcuv8A8ECerbKYjykfpRxpmBmHE7cpYx9J2qXn4w1ONU2o0Bc7utlcYIYqzddjIC9u/r8KPaNpfedruwyYy3Tpzdvkas7ujn3yzdfeUEfWQfyqK/DUnYdJjIvjvtJEj6SKz3S9C6DiiI+dmQSVaFW2eZWYrkSu28wPzr1bgDsVYs3ViYEdSoJmB5ztvXlDWSTygTO5Uj3evYdemx8utaDQ+1N+xIUIcjJzQzsANirx+Xaus5Y+WcNDwhR4/KoAGQJOBkQYmDt1ND9qbn3oAO/goeUEn32kgb9pn037VmtD7S3LVzPBXgkmGa2GXEiACh7sT/qaNr/avxiH8PEYKvKwaSCxOzY7b+fnWt4mGt14H2EdG+6sjm5gRkvZp/OvL/bPieFwBrhUugyxUFiBMkSYG58zWuv+19m5Z8M2r2WNsMQLeEhgTBVzA2kbfKsJ7SWFvXhdZXCpbjpl1O5JB7bUtmDCDouKqzEOzKpB5ivivkqv4a47dTgvpJq2t6S+1whLXg8hz+2W4LEnEhEwYAxj13671pOA+wGiuaFdW3iF2Fwt94pSVuOu2SdOXrFXHGfY9LVxGN+9cL5SXYZcuMSy7xv+QqcUuWFuaO2Tz2bxaIbw7ai3P/xSwJX1I8/Kur0S17NgqvhohWPxFJBkyJbc+c+tdVvPkurw7KpC3uWKhBqeGr2uAganBqCDS5VpB8qcpoGVOVqC44bdxn1FSCelV2lepmdcOXy6wjd6dob+DE+lCuOKitcpJkpl1t/mablQ3akyrpI52i508Xqj5V2VawiUL5p32o1DypwaprFzUwaw+dKNVPePhsfqKhZV2VS+nxv0u1WR1ZJByadt8j0HQHfepL8bu4lQy7xBIgjf+zVJlXZVi/h+F+lnqco0Om4/dHXw2+RU/Xeptr2gH4rZ/uNl+pH6VkcqUXK538Jx+m563JubfHbR6sy/EH8yQB+dWWk4vKwl1SPIb/XGa83GoNL43mAfkKxfw3KfFa96X5j0831aM7dt+nlP50twWj1R09VJ/iSPyrza1rWX3WZfgxj6dKm2eOXl6PPoVH/bHlXO+jzn1lqc+PltPsiH3b7T5XEVv8OH60JuEP8Ahe0/xLIfyD/rWct+0138Sq3zj/ED+tS7ftIh9+2w+Akfkf4Vi8cfMal8VbX+FXB+EH4Mpn5dfyoFk4MQRE8rDoQpIyj1iR86S1x+yej4/Elf8UUa5r7ESXUDzMEfGaxf0an6od21BIMSDHY9O8majlE/YBieuXWI7ER8qntet3IDMOjAvPLyKTzEQASAvfqai3tGFE9PPtU2v2Y434AZx0Gw6ASxA+AY/lNAu6YspGYIM7Ebf/rn86sk4eSCQD6TE/GPWgrpG3JU/IT+lXZNUjh/G9VYQWrb2xZAONsgIBkWYkEw/Vidmp972i1LqBcfPF7hBxknN5InYQNoidqrWs9eYrv6R+YqFrOHttDRi0j3lJ+PvT8DWpyTVcf7SN/7h8t7SN+eI/0a6qZluH8TfX1/eFdT3DVj8qUNQcqXKvpvIMGp2VBDUoaqDBqerVHDU5WoLGw9SRdqttPRs651uJLvUd3pjPQmerCnM1JlQy1JlW4wLlXZUKaXKqguVLlQcqUNQFyrsqFlXZUBcq7Kg5V2VAbKuyoM12VAbKuyoOVdNAbKlzoE100EgXT504ak1EmuJqC20mqBPNB+NTzw23dQlXNtt/dIEj1H8azav6n5VaaIAoSWJ9DDfODtXn9XhPl14ciXPHyxDeLJG1xQ/QyJB29d/Kpq6jU2WcPdD5QQpBxHXoJ9fLtUTR6pzCeK6oCWAGA3O+xx9aTX3zkBkWIVQSYkx3NcLw+nScsL1OP3rYl7YI7Qwj6QKlab2stn3lYH4bfkTVRq9XNkfLyrO39TzHasz0M1r3cPR7XHLLfjHzMfrFEu6m0RJZI9SK8+4ZrbQf75bjLPS2VE9euZHpR/6406qwAuBieVoBNsZAwJ2PTqf8qzy9G8flrjzy2V3T2Ceo9IeNvOJrqxh44n/uMf3hYJ9PeWQPSurPtxpnA1OyoANODV9N4xsqUNQQadNDAwalDUGaUGqYSkuUUXKhK1OD1MCWblDLUKabNAYtSTQgaWaqCZUuVCmlmiCZUuVBmlmgLlSZUOa6aAs0mVDmumrkEyrsqHNdNMgmVdlQ5riaZBMq7KhTXTUyCZV2VDmmk0yC5URNQQKi5V2VL2qQl8g0t3UEmaizSTUwLC/qjjBqCzUwmmk0kwp+VJlTCaaTRBGauoM11F7f/Z"/>
          <p:cNvSpPr>
            <a:spLocks noChangeAspect="1" noChangeArrowheads="1"/>
          </p:cNvSpPr>
          <p:nvPr/>
        </p:nvSpPr>
        <p:spPr bwMode="auto">
          <a:xfrm>
            <a:off x="304800" y="-79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1046" name="Picture 22" descr="http://skladpotolkov.ru/sites/skladpotolkov.ru/files/nizjnivartovk/ma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33171"/>
            <a:ext cx="2922226" cy="1785772"/>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ugrapolit.ru/images/stories/goroda/photo-2-nizhnevartovsk-russi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1752601"/>
            <a:ext cx="2268061" cy="1748407"/>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www.fototerra.ru/image.html?id=115878&amp;size=medium"/>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84" r="3150" b="9970"/>
          <a:stretch/>
        </p:blipFill>
        <p:spPr bwMode="auto">
          <a:xfrm>
            <a:off x="-19257" y="1752601"/>
            <a:ext cx="2380278" cy="1810146"/>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davs.ru/.gdbileti/nignevartovs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58" y="5209746"/>
            <a:ext cx="2863066" cy="16979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fototerra.ru/image.html?id=161912&amp;size=medium"/>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0587"/>
          <a:stretch/>
        </p:blipFill>
        <p:spPr bwMode="auto">
          <a:xfrm>
            <a:off x="-19258" y="-144463"/>
            <a:ext cx="2719050" cy="198928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crazyshade.narod.ru/nv/1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43808" y="5209746"/>
            <a:ext cx="3384376" cy="1697937"/>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forums.drom.ru/attachment.php?attachmentid=926393&amp;stc=1&amp;d=12697768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258" y="3586842"/>
            <a:ext cx="2380278" cy="1677271"/>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nijnevartovsk.3goroda.ru/uploads/nijnevartovsk-gallery/image-1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99792" y="-33172"/>
            <a:ext cx="3528392" cy="1748510"/>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257" y="3562747"/>
            <a:ext cx="2347913" cy="172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descr="http://crazyshade.narod.ru/nv/01.jpg"/>
          <p:cNvPicPr>
            <a:picLocks noChangeAspect="1" noChangeArrowheads="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56959" y="1518533"/>
            <a:ext cx="4958074" cy="366908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67745" y="1916832"/>
            <a:ext cx="4608511" cy="280076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dirty="0" smtClean="0">
                <a:solidFill>
                  <a:srgbClr val="FF0000"/>
                </a:solidFill>
                <a:latin typeface="Times New Roman" panose="02020603050405020304" pitchFamily="18" charset="0"/>
                <a:cs typeface="Times New Roman" panose="02020603050405020304" pitchFamily="18" charset="0"/>
              </a:rPr>
              <a:t>Проект</a:t>
            </a:r>
          </a:p>
          <a:p>
            <a:pPr algn="ctr"/>
            <a:r>
              <a:rPr lang="ru-RU" sz="4400" b="1" dirty="0" smtClean="0">
                <a:solidFill>
                  <a:srgbClr val="FF0000"/>
                </a:solidFill>
                <a:latin typeface="Times New Roman" panose="02020603050405020304" pitchFamily="18" charset="0"/>
                <a:cs typeface="Times New Roman" panose="02020603050405020304" pitchFamily="18" charset="0"/>
              </a:rPr>
              <a:t> </a:t>
            </a:r>
            <a:r>
              <a:rPr lang="ru-RU" sz="4400" b="1" dirty="0">
                <a:solidFill>
                  <a:srgbClr val="FF0000"/>
                </a:solidFill>
                <a:latin typeface="Times New Roman" panose="02020603050405020304" pitchFamily="18" charset="0"/>
                <a:cs typeface="Times New Roman" panose="02020603050405020304" pitchFamily="18" charset="0"/>
              </a:rPr>
              <a:t>бюджета города Нижневартовска на 2016 год</a:t>
            </a:r>
          </a:p>
        </p:txBody>
      </p:sp>
    </p:spTree>
    <p:extLst>
      <p:ext uri="{BB962C8B-B14F-4D97-AF65-F5344CB8AC3E}">
        <p14:creationId xmlns:p14="http://schemas.microsoft.com/office/powerpoint/2010/main" val="3012046622"/>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Диаграмма 36"/>
          <p:cNvGraphicFramePr/>
          <p:nvPr>
            <p:extLst>
              <p:ext uri="{D42A27DB-BD31-4B8C-83A1-F6EECF244321}">
                <p14:modId xmlns:p14="http://schemas.microsoft.com/office/powerpoint/2010/main" val="679734116"/>
              </p:ext>
            </p:extLst>
          </p:nvPr>
        </p:nvGraphicFramePr>
        <p:xfrm>
          <a:off x="4932366" y="1495223"/>
          <a:ext cx="5471667" cy="4714579"/>
        </p:xfrm>
        <a:graphic>
          <a:graphicData uri="http://schemas.openxmlformats.org/drawingml/2006/chart">
            <c:chart xmlns:c="http://schemas.openxmlformats.org/drawingml/2006/chart" xmlns:r="http://schemas.openxmlformats.org/officeDocument/2006/relationships" r:id="rId3"/>
          </a:graphicData>
        </a:graphic>
      </p:graphicFrame>
      <p:sp>
        <p:nvSpPr>
          <p:cNvPr id="24" name="Прямоугольник 23"/>
          <p:cNvSpPr/>
          <p:nvPr/>
        </p:nvSpPr>
        <p:spPr>
          <a:xfrm>
            <a:off x="2915816" y="692696"/>
            <a:ext cx="3294620" cy="1224136"/>
          </a:xfrm>
          <a:prstGeom prst="rect">
            <a:avLst/>
          </a:prstGeom>
          <a:gradFill flip="none" rotWithShape="1">
            <a:gsLst>
              <a:gs pos="39000">
                <a:srgbClr val="92D050"/>
              </a:gs>
              <a:gs pos="67000">
                <a:schemeClr val="tx2">
                  <a:lumMod val="60000"/>
                  <a:lumOff val="40000"/>
                </a:schemeClr>
              </a:gs>
              <a:gs pos="44000">
                <a:srgbClr val="92D050"/>
              </a:gs>
              <a:gs pos="100000">
                <a:schemeClr val="tx2">
                  <a:lumMod val="60000"/>
                  <a:lumOff val="40000"/>
                </a:schemeClr>
              </a:gs>
            </a:gsLst>
            <a:path path="circle">
              <a:fillToRect t="100000" r="100000"/>
            </a:path>
            <a:tileRect l="-100000" b="-100000"/>
          </a:gradFill>
          <a:effectLst>
            <a:outerShdw blurRad="50800" dist="38100" dir="2700000" algn="tl" rotWithShape="0">
              <a:prstClr val="black">
                <a:alpha val="40000"/>
              </a:prstClr>
            </a:outerShdw>
          </a:effectLst>
          <a:scene3d>
            <a:camera prst="orthographicFront">
              <a:rot lat="0" lon="0" rev="0"/>
            </a:camera>
            <a:lightRig rig="threePt" dir="tr"/>
          </a:scene3d>
          <a:sp3d contourW="14605" prstMaterial="plastic">
            <a:bevelT/>
            <a:bevelB/>
            <a:contourClr>
              <a:schemeClr val="accent1">
                <a:shade val="30000"/>
                <a:satMod val="12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Расходы </a:t>
            </a:r>
          </a:p>
          <a:p>
            <a:pPr algn="ctr"/>
            <a:r>
              <a:rPr lang="ru-RU" sz="2400" b="1" dirty="0" smtClean="0">
                <a:solidFill>
                  <a:schemeClr val="tx1"/>
                </a:solidFill>
                <a:latin typeface="Times New Roman" panose="02020603050405020304" pitchFamily="18" charset="0"/>
                <a:cs typeface="Times New Roman" panose="02020603050405020304" pitchFamily="18" charset="0"/>
              </a:rPr>
              <a:t>бюджета города включают</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179512" y="1772816"/>
            <a:ext cx="2590057" cy="657868"/>
          </a:xfrm>
          <a:prstGeom prst="rect">
            <a:avLst/>
          </a:prstGeom>
          <a:solidFill>
            <a:srgbClr val="92D050"/>
          </a:solidFill>
          <a:effectLst>
            <a:outerShdw blurRad="50800" dist="38100" dir="2700000" algn="tl" rotWithShape="0">
              <a:prstClr val="black">
                <a:alpha val="40000"/>
              </a:prstClr>
            </a:outerShdw>
            <a:reflection blurRad="38100" stA="26000" endPos="23000" dist="25400" dir="5400000" sy="-100000" rotWithShape="0"/>
          </a:effectLst>
          <a:scene3d>
            <a:camera prst="orthographicFront">
              <a:rot lat="0" lon="0" rev="0"/>
            </a:camera>
            <a:lightRig rig="threePt" dir="tr"/>
          </a:scene3d>
          <a:sp3d prstMaterial="plastic">
            <a:bevelT/>
            <a:bevelB/>
            <a:contourClr>
              <a:schemeClr val="bg2">
                <a:lumMod val="75000"/>
              </a:schemeClr>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000" b="1" dirty="0" smtClean="0">
                <a:solidFill>
                  <a:schemeClr val="tx1"/>
                </a:solidFill>
                <a:latin typeface="Times New Roman" panose="02020603050405020304" pitchFamily="18" charset="0"/>
                <a:cs typeface="Times New Roman" panose="02020603050405020304" pitchFamily="18" charset="0"/>
              </a:rPr>
              <a:t>24 муниципальных программы</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6372200" y="1761858"/>
            <a:ext cx="2592000" cy="1307102"/>
          </a:xfrm>
          <a:prstGeom prst="rect">
            <a:avLst/>
          </a:prstGeom>
          <a:solidFill>
            <a:schemeClr val="tx2">
              <a:lumMod val="60000"/>
              <a:lumOff val="40000"/>
            </a:schemeClr>
          </a:solidFill>
          <a:effectLst>
            <a:outerShdw blurRad="50800" dist="38100" dir="2700000" algn="tl" rotWithShape="0">
              <a:prstClr val="black">
                <a:alpha val="40000"/>
              </a:prstClr>
            </a:outerShdw>
            <a:reflection blurRad="38100" stA="26000" endPos="23000" dist="25400" dir="5400000" sy="-100000" rotWithShape="0"/>
          </a:effectLst>
          <a:scene3d>
            <a:camera prst="orthographicFront">
              <a:rot lat="0" lon="0" rev="0"/>
            </a:camera>
            <a:lightRig rig="threePt" dir="tr"/>
          </a:scene3d>
          <a:sp3d prstMaterial="plastic">
            <a:bevelT/>
            <a:bevelB/>
            <a:contourClr>
              <a:schemeClr val="bg2">
                <a:lumMod val="75000"/>
              </a:schemeClr>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000" b="1" dirty="0" smtClean="0">
                <a:solidFill>
                  <a:schemeClr val="tx1"/>
                </a:solidFill>
                <a:latin typeface="Times New Roman" panose="02020603050405020304" pitchFamily="18" charset="0"/>
                <a:cs typeface="Times New Roman" panose="02020603050405020304" pitchFamily="18" charset="0"/>
              </a:rPr>
              <a:t>Ведомственные целевые программы </a:t>
            </a:r>
            <a:r>
              <a:rPr lang="ru-RU" sz="2000" dirty="0" smtClean="0">
                <a:solidFill>
                  <a:schemeClr val="tx1"/>
                </a:solidFill>
                <a:latin typeface="Times New Roman" panose="02020603050405020304" pitchFamily="18" charset="0"/>
                <a:cs typeface="Times New Roman" panose="02020603050405020304" pitchFamily="18" charset="0"/>
              </a:rPr>
              <a:t>и непрограммные направления</a:t>
            </a:r>
            <a:endParaRPr lang="ru-RU" sz="2000" dirty="0">
              <a:solidFill>
                <a:schemeClr val="tx1"/>
              </a:solidFill>
              <a:latin typeface="Times New Roman" panose="02020603050405020304" pitchFamily="18" charset="0"/>
              <a:cs typeface="Times New Roman" panose="02020603050405020304" pitchFamily="18" charset="0"/>
            </a:endParaRPr>
          </a:p>
        </p:txBody>
      </p:sp>
      <p:cxnSp>
        <p:nvCxnSpPr>
          <p:cNvPr id="31" name="Прямая соединительная линия 30"/>
          <p:cNvCxnSpPr/>
          <p:nvPr/>
        </p:nvCxnSpPr>
        <p:spPr>
          <a:xfrm flipH="1">
            <a:off x="1692000" y="1188000"/>
            <a:ext cx="1224136" cy="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H="1">
            <a:off x="6228183" y="1196752"/>
            <a:ext cx="1224137" cy="0"/>
          </a:xfrm>
          <a:prstGeom prst="line">
            <a:avLst/>
          </a:prstGeom>
          <a:ln w="38100">
            <a:solidFill>
              <a:schemeClr val="bg2">
                <a:lumMod val="25000"/>
              </a:schemeClr>
            </a:solidFill>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1691680" y="1196752"/>
            <a:ext cx="15931" cy="596942"/>
          </a:xfrm>
          <a:prstGeom prst="straightConnector1">
            <a:avLst/>
          </a:prstGeom>
          <a:ln w="381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7436389" y="1196752"/>
            <a:ext cx="15931" cy="540000"/>
          </a:xfrm>
          <a:prstGeom prst="straightConnector1">
            <a:avLst/>
          </a:prstGeom>
          <a:ln w="381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val="2127207744"/>
              </p:ext>
            </p:extLst>
          </p:nvPr>
        </p:nvGraphicFramePr>
        <p:xfrm>
          <a:off x="-1299031" y="2406560"/>
          <a:ext cx="5471667" cy="4714579"/>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Box 39"/>
          <p:cNvSpPr txBox="1"/>
          <p:nvPr/>
        </p:nvSpPr>
        <p:spPr>
          <a:xfrm>
            <a:off x="1062130" y="6418272"/>
            <a:ext cx="3581878" cy="400110"/>
          </a:xfrm>
          <a:prstGeom prst="rect">
            <a:avLst/>
          </a:prstGeom>
          <a:noFill/>
        </p:spPr>
        <p:txBody>
          <a:bodyPr wrap="none" rtlCol="0">
            <a:spAutoFit/>
          </a:bodyPr>
          <a:lstStyle/>
          <a:p>
            <a:r>
              <a:rPr lang="ru-RU" sz="2000" b="1" dirty="0" smtClean="0">
                <a:latin typeface="Times New Roman" panose="02020603050405020304" pitchFamily="18" charset="0"/>
                <a:cs typeface="Times New Roman" panose="02020603050405020304" pitchFamily="18" charset="0"/>
              </a:rPr>
              <a:t>Муниципальные программы</a:t>
            </a:r>
            <a:endParaRPr lang="ru-RU" sz="2000" b="1"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5148064" y="6413266"/>
            <a:ext cx="3129703" cy="400110"/>
          </a:xfrm>
          <a:prstGeom prst="rect">
            <a:avLst/>
          </a:prstGeom>
          <a:noFill/>
        </p:spPr>
        <p:txBody>
          <a:bodyPr wrap="none" rtlCol="0">
            <a:spAutoFit/>
          </a:bodyPr>
          <a:lstStyle/>
          <a:p>
            <a:r>
              <a:rPr lang="ru-RU" sz="2000" b="1" dirty="0" smtClean="0">
                <a:latin typeface="Times New Roman" panose="02020603050405020304" pitchFamily="18" charset="0"/>
                <a:cs typeface="Times New Roman" panose="02020603050405020304" pitchFamily="18" charset="0"/>
              </a:rPr>
              <a:t>Непрограммные расходы</a:t>
            </a:r>
            <a:endParaRPr lang="ru-RU" sz="2000" b="1" dirty="0">
              <a:latin typeface="Times New Roman" panose="02020603050405020304" pitchFamily="18" charset="0"/>
              <a:cs typeface="Times New Roman" panose="02020603050405020304" pitchFamily="18" charset="0"/>
            </a:endParaRPr>
          </a:p>
        </p:txBody>
      </p:sp>
      <p:sp>
        <p:nvSpPr>
          <p:cNvPr id="42" name="Прямоугольник 41"/>
          <p:cNvSpPr/>
          <p:nvPr/>
        </p:nvSpPr>
        <p:spPr>
          <a:xfrm>
            <a:off x="4932040" y="6495414"/>
            <a:ext cx="252000" cy="252000"/>
          </a:xfrm>
          <a:prstGeom prst="rect">
            <a:avLst/>
          </a:prstGeom>
          <a:solidFill>
            <a:srgbClr val="0070C0"/>
          </a:solidFill>
          <a:ln>
            <a:solidFill>
              <a:srgbClr val="0070C0"/>
            </a:solidFill>
          </a:ln>
          <a:scene3d>
            <a:camera prst="orthographicFront"/>
            <a:lightRig rig="threePt" dir="t"/>
          </a:scene3d>
          <a:sp3d prstMaterial="matte">
            <a:bevelT/>
            <a:bevelB w="127000" h="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Прямоугольник 42"/>
          <p:cNvSpPr/>
          <p:nvPr/>
        </p:nvSpPr>
        <p:spPr>
          <a:xfrm>
            <a:off x="791608" y="6492327"/>
            <a:ext cx="252000" cy="252000"/>
          </a:xfrm>
          <a:prstGeom prst="rect">
            <a:avLst/>
          </a:prstGeom>
          <a:solidFill>
            <a:srgbClr val="92D050"/>
          </a:solidFill>
          <a:ln>
            <a:solidFill>
              <a:srgbClr val="92D050"/>
            </a:solidFill>
          </a:ln>
          <a:scene3d>
            <a:camera prst="orthographicFront"/>
            <a:lightRig rig="threePt" dir="t"/>
          </a:scene3d>
          <a:sp3d prstMaterial="matte">
            <a:bevelT/>
            <a:bevelB w="127000" h="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0" name="Группа 29"/>
          <p:cNvGrpSpPr/>
          <p:nvPr/>
        </p:nvGrpSpPr>
        <p:grpSpPr>
          <a:xfrm>
            <a:off x="0" y="-27384"/>
            <a:ext cx="9144000" cy="692696"/>
            <a:chOff x="-1809" y="-41800"/>
            <a:chExt cx="9145809" cy="1057360"/>
          </a:xfrm>
        </p:grpSpPr>
        <p:sp>
          <p:nvSpPr>
            <p:cNvPr id="35" name="Прямоугольник 34"/>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36"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Стрелка вниз 10"/>
          <p:cNvSpPr/>
          <p:nvPr/>
        </p:nvSpPr>
        <p:spPr>
          <a:xfrm>
            <a:off x="860739" y="2469694"/>
            <a:ext cx="1152128" cy="743282"/>
          </a:xfrm>
          <a:prstGeom prst="downArrow">
            <a:avLst/>
          </a:prstGeom>
          <a:solidFill>
            <a:schemeClr val="accent3">
              <a:lumMod val="40000"/>
              <a:lumOff val="60000"/>
            </a:schemeClr>
          </a:solidFill>
          <a:ln>
            <a:solidFill>
              <a:schemeClr val="accent3">
                <a:lumMod val="40000"/>
                <a:lumOff val="60000"/>
              </a:schemeClr>
            </a:solidFill>
          </a:ln>
          <a:scene3d>
            <a:camera prst="orthographicFront"/>
            <a:lightRig rig="soft" dir="t"/>
          </a:scene3d>
          <a:sp3d prstMaterial="plastic">
            <a:bevelT w="139700" prst="cross"/>
            <a:bevelB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Стрелка вниз 43"/>
          <p:cNvSpPr/>
          <p:nvPr/>
        </p:nvSpPr>
        <p:spPr>
          <a:xfrm>
            <a:off x="7092136" y="3089324"/>
            <a:ext cx="1152128" cy="743282"/>
          </a:xfrm>
          <a:prstGeom prst="downArrow">
            <a:avLst/>
          </a:prstGeom>
          <a:solidFill>
            <a:schemeClr val="tx2">
              <a:lumMod val="20000"/>
              <a:lumOff val="80000"/>
            </a:schemeClr>
          </a:solidFill>
          <a:ln>
            <a:solidFill>
              <a:schemeClr val="tx2">
                <a:lumMod val="20000"/>
                <a:lumOff val="80000"/>
              </a:schemeClr>
            </a:solidFill>
          </a:ln>
          <a:scene3d>
            <a:camera prst="orthographicFront"/>
            <a:lightRig rig="soft" dir="t"/>
          </a:scene3d>
          <a:sp3d prstMaterial="plastic">
            <a:bevelT w="139700" prst="cross"/>
            <a:bevelB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 name="Группа 4"/>
          <p:cNvGrpSpPr/>
          <p:nvPr/>
        </p:nvGrpSpPr>
        <p:grpSpPr>
          <a:xfrm>
            <a:off x="2260346" y="1642743"/>
            <a:ext cx="3915785" cy="4705745"/>
            <a:chOff x="4901127" y="2097409"/>
            <a:chExt cx="4116571" cy="4392487"/>
          </a:xfrm>
        </p:grpSpPr>
        <p:sp>
          <p:nvSpPr>
            <p:cNvPr id="2" name="Скругленная прямоугольная выноска 1"/>
            <p:cNvSpPr/>
            <p:nvPr/>
          </p:nvSpPr>
          <p:spPr>
            <a:xfrm>
              <a:off x="5561314" y="2564904"/>
              <a:ext cx="3456384" cy="3888431"/>
            </a:xfrm>
            <a:prstGeom prst="wedgeRoundRectCallout">
              <a:avLst>
                <a:gd name="adj1" fmla="val 61436"/>
                <a:gd name="adj2" fmla="val -766"/>
                <a:gd name="adj3" fmla="val 16667"/>
              </a:avLst>
            </a:prstGeom>
            <a:solidFill>
              <a:schemeClr val="tx2">
                <a:lumMod val="20000"/>
                <a:lumOff val="80000"/>
              </a:schemeClr>
            </a:solidFill>
            <a:ln>
              <a:noFill/>
            </a:ln>
            <a:scene3d>
              <a:camera prst="orthographicFront"/>
              <a:lightRig rig="threePt" dir="t"/>
            </a:scene3d>
            <a:sp3d>
              <a:bevel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 name="Диаграмма 2"/>
            <p:cNvGraphicFramePr/>
            <p:nvPr>
              <p:extLst>
                <p:ext uri="{D42A27DB-BD31-4B8C-83A1-F6EECF244321}">
                  <p14:modId xmlns:p14="http://schemas.microsoft.com/office/powerpoint/2010/main" val="2719169686"/>
                </p:ext>
              </p:extLst>
            </p:nvPr>
          </p:nvGraphicFramePr>
          <p:xfrm>
            <a:off x="4901127" y="2097409"/>
            <a:ext cx="2846500" cy="4392487"/>
          </p:xfrm>
          <a:graphic>
            <a:graphicData uri="http://schemas.openxmlformats.org/drawingml/2006/chart">
              <c:chart xmlns:c="http://schemas.openxmlformats.org/drawingml/2006/chart" xmlns:r="http://schemas.openxmlformats.org/officeDocument/2006/relationships" r:id="rId6"/>
            </a:graphicData>
          </a:graphic>
        </p:graphicFrame>
        <p:grpSp>
          <p:nvGrpSpPr>
            <p:cNvPr id="8" name="Группа 7"/>
            <p:cNvGrpSpPr/>
            <p:nvPr/>
          </p:nvGrpSpPr>
          <p:grpSpPr>
            <a:xfrm>
              <a:off x="7082663" y="3339334"/>
              <a:ext cx="1918711" cy="1005508"/>
              <a:chOff x="7048329" y="3339334"/>
              <a:chExt cx="1918711" cy="1005508"/>
            </a:xfrm>
          </p:grpSpPr>
          <p:sp>
            <p:nvSpPr>
              <p:cNvPr id="6" name="TextBox 5"/>
              <p:cNvSpPr txBox="1"/>
              <p:nvPr/>
            </p:nvSpPr>
            <p:spPr>
              <a:xfrm>
                <a:off x="7164866" y="3339334"/>
                <a:ext cx="1802174" cy="1005508"/>
              </a:xfrm>
              <a:prstGeom prst="rect">
                <a:avLst/>
              </a:prstGeom>
              <a:noFill/>
            </p:spPr>
            <p:txBody>
              <a:bodyPr wrap="square" rtlCol="0">
                <a:spAutoFit/>
              </a:bodyPr>
              <a:lstStyle/>
              <a:p>
                <a:pPr algn="ctr"/>
                <a:r>
                  <a:rPr lang="ru-RU" sz="1600" b="1" dirty="0" smtClean="0">
                    <a:latin typeface="Times New Roman" panose="02020603050405020304" pitchFamily="18" charset="0"/>
                    <a:cs typeface="Times New Roman" panose="02020603050405020304" pitchFamily="18" charset="0"/>
                  </a:rPr>
                  <a:t>6</a:t>
                </a:r>
              </a:p>
              <a:p>
                <a:pPr algn="ctr"/>
                <a:r>
                  <a:rPr lang="ru-RU" sz="1600" b="1" dirty="0" smtClean="0">
                    <a:latin typeface="Times New Roman" panose="02020603050405020304" pitchFamily="18" charset="0"/>
                    <a:cs typeface="Times New Roman" panose="02020603050405020304" pitchFamily="18" charset="0"/>
                  </a:rPr>
                  <a:t>ведомственных </a:t>
                </a:r>
              </a:p>
              <a:p>
                <a:pPr algn="ctr"/>
                <a:r>
                  <a:rPr lang="ru-RU" sz="1600" b="1" dirty="0" smtClean="0">
                    <a:latin typeface="Times New Roman" panose="02020603050405020304" pitchFamily="18" charset="0"/>
                    <a:cs typeface="Times New Roman" panose="02020603050405020304" pitchFamily="18" charset="0"/>
                  </a:rPr>
                  <a:t>целевых </a:t>
                </a:r>
              </a:p>
              <a:p>
                <a:pPr algn="ctr"/>
                <a:r>
                  <a:rPr lang="ru-RU" sz="1600" b="1" dirty="0" smtClean="0">
                    <a:latin typeface="Times New Roman" panose="02020603050405020304" pitchFamily="18" charset="0"/>
                    <a:cs typeface="Times New Roman" panose="02020603050405020304" pitchFamily="18" charset="0"/>
                  </a:rPr>
                  <a:t>программ</a:t>
                </a:r>
                <a:endParaRPr lang="ru-RU" sz="1600" b="1" dirty="0">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7048329" y="3705321"/>
                <a:ext cx="152167" cy="136767"/>
              </a:xfrm>
              <a:prstGeom prst="rect">
                <a:avLst/>
              </a:prstGeom>
              <a:solidFill>
                <a:schemeClr val="accent2">
                  <a:lumMod val="75000"/>
                </a:schemeClr>
              </a:solidFill>
              <a:ln>
                <a:solidFill>
                  <a:schemeClr val="accent2">
                    <a:lumMod val="75000"/>
                  </a:schemeClr>
                </a:solidFill>
              </a:ln>
              <a:scene3d>
                <a:camera prst="orthographicFront"/>
                <a:lightRig rig="threePt" dir="t"/>
              </a:scene3d>
              <a:sp3d prstMaterial="matte">
                <a:bevelT/>
                <a:bevelB w="127000" h="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 name="Группа 8"/>
            <p:cNvGrpSpPr/>
            <p:nvPr/>
          </p:nvGrpSpPr>
          <p:grpSpPr>
            <a:xfrm>
              <a:off x="7094431" y="5012625"/>
              <a:ext cx="1882128" cy="584775"/>
              <a:chOff x="7060097" y="5012625"/>
              <a:chExt cx="1882128" cy="584775"/>
            </a:xfrm>
          </p:grpSpPr>
          <p:sp>
            <p:nvSpPr>
              <p:cNvPr id="26" name="TextBox 25"/>
              <p:cNvSpPr txBox="1"/>
              <p:nvPr/>
            </p:nvSpPr>
            <p:spPr>
              <a:xfrm>
                <a:off x="7212264" y="5012625"/>
                <a:ext cx="1729961" cy="584775"/>
              </a:xfrm>
              <a:prstGeom prst="rect">
                <a:avLst/>
              </a:prstGeom>
              <a:noFill/>
            </p:spPr>
            <p:txBody>
              <a:bodyPr wrap="none" rtlCol="0">
                <a:spAutoFit/>
              </a:bodyPr>
              <a:lstStyle/>
              <a:p>
                <a:pPr algn="ctr"/>
                <a:r>
                  <a:rPr lang="ru-RU" sz="1600" b="1" dirty="0" smtClean="0">
                    <a:latin typeface="Times New Roman" panose="02020603050405020304" pitchFamily="18" charset="0"/>
                    <a:cs typeface="Times New Roman" panose="02020603050405020304" pitchFamily="18" charset="0"/>
                  </a:rPr>
                  <a:t>Непрограммные</a:t>
                </a:r>
              </a:p>
              <a:p>
                <a:pPr algn="ctr"/>
                <a:r>
                  <a:rPr lang="ru-RU" sz="1600" b="1" dirty="0" smtClean="0">
                    <a:latin typeface="Times New Roman" panose="02020603050405020304" pitchFamily="18" charset="0"/>
                    <a:cs typeface="Times New Roman" panose="02020603050405020304" pitchFamily="18" charset="0"/>
                  </a:rPr>
                  <a:t>направления</a:t>
                </a:r>
                <a:endParaRPr lang="ru-RU" sz="1600" b="1" dirty="0">
                  <a:latin typeface="Times New Roman" panose="02020603050405020304" pitchFamily="18" charset="0"/>
                  <a:cs typeface="Times New Roman" panose="02020603050405020304" pitchFamily="18" charset="0"/>
                </a:endParaRPr>
              </a:p>
            </p:txBody>
          </p:sp>
          <p:sp>
            <p:nvSpPr>
              <p:cNvPr id="29" name="Прямоугольник 28"/>
              <p:cNvSpPr/>
              <p:nvPr/>
            </p:nvSpPr>
            <p:spPr>
              <a:xfrm>
                <a:off x="7060097" y="5116826"/>
                <a:ext cx="152167" cy="136767"/>
              </a:xfrm>
              <a:prstGeom prst="rect">
                <a:avLst/>
              </a:prstGeom>
              <a:solidFill>
                <a:srgbClr val="FFFF00"/>
              </a:solidFill>
              <a:ln>
                <a:solidFill>
                  <a:srgbClr val="FFFF00"/>
                </a:solidFill>
              </a:ln>
              <a:scene3d>
                <a:camera prst="orthographicFront"/>
                <a:lightRig rig="threePt" dir="t"/>
              </a:scene3d>
              <a:sp3d prstMaterial="matte">
                <a:bevelT/>
                <a:bevelB w="127000" h="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7" name="TextBox 6"/>
          <p:cNvSpPr txBox="1"/>
          <p:nvPr/>
        </p:nvSpPr>
        <p:spPr>
          <a:xfrm>
            <a:off x="3169376" y="3764784"/>
            <a:ext cx="877163" cy="461665"/>
          </a:xfrm>
          <a:prstGeom prst="rect">
            <a:avLst/>
          </a:prstGeom>
          <a:noFill/>
        </p:spPr>
        <p:txBody>
          <a:bodyPr wrap="none" rtlCol="0">
            <a:spAutoFit/>
          </a:bodyPr>
          <a:lstStyle/>
          <a:p>
            <a:r>
              <a:rPr lang="ru-RU" sz="2400" b="1" dirty="0" smtClean="0">
                <a:latin typeface="Times New Roman" panose="02020603050405020304" pitchFamily="18" charset="0"/>
                <a:cs typeface="Times New Roman" panose="02020603050405020304" pitchFamily="18" charset="0"/>
              </a:rPr>
              <a:t>1 693</a:t>
            </a:r>
            <a:endParaRPr lang="ru-RU" sz="2400" b="1"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3182513" y="5375800"/>
            <a:ext cx="648072" cy="461665"/>
          </a:xfrm>
          <a:prstGeom prst="rect">
            <a:avLst/>
          </a:prstGeom>
          <a:noFill/>
        </p:spPr>
        <p:txBody>
          <a:bodyPr wrap="square" rtlCol="0">
            <a:spAutoFit/>
          </a:bodyPr>
          <a:lstStyle/>
          <a:p>
            <a:r>
              <a:rPr lang="ru-RU" sz="2400" b="1" dirty="0" smtClean="0">
                <a:latin typeface="Times New Roman" panose="02020603050405020304" pitchFamily="18" charset="0"/>
                <a:cs typeface="Times New Roman" panose="02020603050405020304" pitchFamily="18" charset="0"/>
              </a:rPr>
              <a:t>122</a:t>
            </a:r>
            <a:endParaRPr lang="ru-RU" sz="2400" b="1" dirty="0">
              <a:latin typeface="Times New Roman" panose="02020603050405020304" pitchFamily="18" charset="0"/>
              <a:cs typeface="Times New Roman" panose="02020603050405020304" pitchFamily="18" charset="0"/>
            </a:endParaRPr>
          </a:p>
        </p:txBody>
      </p:sp>
      <p:sp>
        <p:nvSpPr>
          <p:cNvPr id="38" name="TextBox 1"/>
          <p:cNvSpPr txBox="1"/>
          <p:nvPr/>
        </p:nvSpPr>
        <p:spPr>
          <a:xfrm>
            <a:off x="528965" y="4022863"/>
            <a:ext cx="1301764" cy="101778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2800" b="1" dirty="0" smtClean="0">
                <a:solidFill>
                  <a:schemeClr val="tx1"/>
                </a:solidFill>
                <a:latin typeface="Times New Roman" panose="02020603050405020304" pitchFamily="18" charset="0"/>
                <a:cs typeface="Times New Roman" panose="02020603050405020304" pitchFamily="18" charset="0"/>
              </a:rPr>
              <a:t>12 203 </a:t>
            </a:r>
          </a:p>
          <a:p>
            <a:pPr algn="ctr"/>
            <a:r>
              <a:rPr lang="ru-RU" sz="2800" b="1" dirty="0" smtClean="0">
                <a:solidFill>
                  <a:schemeClr val="tx1"/>
                </a:solidFill>
                <a:latin typeface="Times New Roman" panose="02020603050405020304" pitchFamily="18" charset="0"/>
                <a:cs typeface="Times New Roman" panose="02020603050405020304" pitchFamily="18" charset="0"/>
              </a:rPr>
              <a:t>(87%)</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45" name="TextBox 1"/>
          <p:cNvSpPr txBox="1"/>
          <p:nvPr/>
        </p:nvSpPr>
        <p:spPr>
          <a:xfrm>
            <a:off x="6840251" y="4327317"/>
            <a:ext cx="1125139" cy="97389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2800" b="1" dirty="0" smtClean="0">
                <a:solidFill>
                  <a:schemeClr val="bg1"/>
                </a:solidFill>
                <a:latin typeface="Times New Roman" panose="02020603050405020304" pitchFamily="18" charset="0"/>
                <a:cs typeface="Times New Roman" panose="02020603050405020304" pitchFamily="18" charset="0"/>
              </a:rPr>
              <a:t>1 815 </a:t>
            </a:r>
          </a:p>
          <a:p>
            <a:r>
              <a:rPr lang="ru-RU" sz="2800" b="1" dirty="0" smtClean="0">
                <a:solidFill>
                  <a:schemeClr val="bg1"/>
                </a:solidFill>
                <a:latin typeface="Times New Roman" panose="02020603050405020304" pitchFamily="18" charset="0"/>
                <a:cs typeface="Times New Roman" panose="02020603050405020304" pitchFamily="18" charset="0"/>
              </a:rPr>
              <a:t>(13%)</a:t>
            </a:r>
            <a:endParaRPr lang="ru-RU"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20781"/>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051703" y="679198"/>
            <a:ext cx="12337797" cy="7024535"/>
            <a:chOff x="-971479" y="664200"/>
            <a:chExt cx="12337797" cy="7024535"/>
          </a:xfrm>
        </p:grpSpPr>
        <p:graphicFrame>
          <p:nvGraphicFramePr>
            <p:cNvPr id="8" name="Диаграмма 7"/>
            <p:cNvGraphicFramePr/>
            <p:nvPr>
              <p:extLst>
                <p:ext uri="{D42A27DB-BD31-4B8C-83A1-F6EECF244321}">
                  <p14:modId xmlns:p14="http://schemas.microsoft.com/office/powerpoint/2010/main" val="2010643744"/>
                </p:ext>
              </p:extLst>
            </p:nvPr>
          </p:nvGraphicFramePr>
          <p:xfrm>
            <a:off x="-971479" y="664200"/>
            <a:ext cx="12337797" cy="702453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412157" y="3053962"/>
              <a:ext cx="1585690" cy="1077218"/>
            </a:xfrm>
            <a:prstGeom prst="rect">
              <a:avLst/>
            </a:prstGeom>
            <a:noFill/>
          </p:spPr>
          <p:txBody>
            <a:bodyPr wrap="none" rtlCol="0">
              <a:spAutoFit/>
            </a:bodyPr>
            <a:lstStyle/>
            <a:p>
              <a:pPr algn="ctr"/>
              <a:r>
                <a:rPr lang="ru-RU" sz="3200" b="1" dirty="0" smtClean="0">
                  <a:latin typeface="Times New Roman" pitchFamily="18" charset="0"/>
                  <a:cs typeface="Times New Roman" pitchFamily="18" charset="0"/>
                </a:rPr>
                <a:t>2 854</a:t>
              </a:r>
            </a:p>
            <a:p>
              <a:pPr algn="ctr"/>
              <a:r>
                <a:rPr lang="ru-RU" sz="3200" b="1" dirty="0" smtClean="0">
                  <a:latin typeface="Times New Roman" pitchFamily="18" charset="0"/>
                  <a:cs typeface="Times New Roman" pitchFamily="18" charset="0"/>
                </a:rPr>
                <a:t>(20,3%)</a:t>
              </a:r>
              <a:endParaRPr lang="ru-RU" sz="3200" b="1" dirty="0">
                <a:latin typeface="Times New Roman" pitchFamily="18" charset="0"/>
                <a:cs typeface="Times New Roman" pitchFamily="18" charset="0"/>
              </a:endParaRPr>
            </a:p>
          </p:txBody>
        </p:sp>
        <p:sp>
          <p:nvSpPr>
            <p:cNvPr id="24" name="TextBox 23"/>
            <p:cNvSpPr txBox="1"/>
            <p:nvPr/>
          </p:nvSpPr>
          <p:spPr>
            <a:xfrm>
              <a:off x="2589719" y="1197324"/>
              <a:ext cx="1563057" cy="1077218"/>
            </a:xfrm>
            <a:prstGeom prst="rect">
              <a:avLst/>
            </a:prstGeom>
            <a:noFill/>
          </p:spPr>
          <p:txBody>
            <a:bodyPr wrap="none" rtlCol="0">
              <a:spAutoFit/>
            </a:bodyPr>
            <a:lstStyle/>
            <a:p>
              <a:pPr algn="ctr"/>
              <a:r>
                <a:rPr lang="ru-RU" sz="3200" b="1" dirty="0" smtClean="0">
                  <a:latin typeface="Times New Roman" pitchFamily="18" charset="0"/>
                  <a:cs typeface="Times New Roman" pitchFamily="18" charset="0"/>
                </a:rPr>
                <a:t>1 594</a:t>
              </a:r>
            </a:p>
            <a:p>
              <a:pPr algn="ctr"/>
              <a:r>
                <a:rPr lang="ru-RU" sz="3200" b="1" dirty="0" smtClean="0">
                  <a:latin typeface="Times New Roman" pitchFamily="18" charset="0"/>
                  <a:cs typeface="Times New Roman" pitchFamily="18" charset="0"/>
                </a:rPr>
                <a:t>(11,4%)</a:t>
              </a:r>
              <a:endParaRPr lang="ru-RU" sz="3200" b="1" dirty="0">
                <a:latin typeface="Times New Roman" pitchFamily="18" charset="0"/>
                <a:cs typeface="Times New Roman" pitchFamily="18" charset="0"/>
              </a:endParaRPr>
            </a:p>
          </p:txBody>
        </p:sp>
      </p:grpSp>
      <p:grpSp>
        <p:nvGrpSpPr>
          <p:cNvPr id="19" name="Группа 18"/>
          <p:cNvGrpSpPr/>
          <p:nvPr/>
        </p:nvGrpSpPr>
        <p:grpSpPr>
          <a:xfrm>
            <a:off x="0" y="-27384"/>
            <a:ext cx="9144000" cy="692696"/>
            <a:chOff x="-1809" y="-41800"/>
            <a:chExt cx="9145809" cy="1057360"/>
          </a:xfrm>
        </p:grpSpPr>
        <p:sp>
          <p:nvSpPr>
            <p:cNvPr id="25" name="Прямоугольник 24"/>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27"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1" name="Прямая соединительная линия 30"/>
          <p:cNvCxnSpPr/>
          <p:nvPr/>
        </p:nvCxnSpPr>
        <p:spPr>
          <a:xfrm>
            <a:off x="4932040" y="1773949"/>
            <a:ext cx="1095621" cy="0"/>
          </a:xfrm>
          <a:prstGeom prst="line">
            <a:avLst/>
          </a:prstGeom>
          <a:ln w="444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5652120" y="3573016"/>
            <a:ext cx="1224136" cy="0"/>
          </a:xfrm>
          <a:prstGeom prst="line">
            <a:avLst/>
          </a:prstGeom>
          <a:ln w="444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2339752" y="3356992"/>
            <a:ext cx="1215752" cy="0"/>
          </a:xfrm>
          <a:prstGeom prst="line">
            <a:avLst/>
          </a:prstGeom>
          <a:ln w="444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940152" y="5517232"/>
            <a:ext cx="3211200" cy="954107"/>
          </a:xfrm>
          <a:prstGeom prst="rect">
            <a:avLst/>
          </a:prstGeom>
          <a:noFill/>
        </p:spPr>
        <p:txBody>
          <a:bodyPr wrap="none" rtlCol="0">
            <a:spAutoFit/>
          </a:bodyPr>
          <a:lstStyle/>
          <a:p>
            <a:r>
              <a:rPr lang="ru-RU" sz="2800" b="1" dirty="0" smtClean="0">
                <a:solidFill>
                  <a:schemeClr val="accent3">
                    <a:lumMod val="50000"/>
                  </a:schemeClr>
                </a:solidFill>
                <a:latin typeface="Times New Roman" panose="02020603050405020304" pitchFamily="18" charset="0"/>
                <a:cs typeface="Times New Roman" panose="02020603050405020304" pitchFamily="18" charset="0"/>
              </a:rPr>
              <a:t>Производственная</a:t>
            </a:r>
          </a:p>
          <a:p>
            <a:r>
              <a:rPr lang="ru-RU" sz="2800" b="1" dirty="0" smtClean="0">
                <a:solidFill>
                  <a:schemeClr val="accent3">
                    <a:lumMod val="50000"/>
                  </a:schemeClr>
                </a:solidFill>
                <a:latin typeface="Times New Roman" panose="02020603050405020304" pitchFamily="18" charset="0"/>
                <a:cs typeface="Times New Roman" panose="02020603050405020304" pitchFamily="18" charset="0"/>
              </a:rPr>
              <a:t> сфера</a:t>
            </a:r>
            <a:endParaRPr lang="ru-RU" sz="28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48" name="TextBox 47"/>
          <p:cNvSpPr txBox="1"/>
          <p:nvPr/>
        </p:nvSpPr>
        <p:spPr>
          <a:xfrm>
            <a:off x="6358457" y="711670"/>
            <a:ext cx="2822055" cy="523220"/>
          </a:xfrm>
          <a:prstGeom prst="rect">
            <a:avLst/>
          </a:prstGeom>
          <a:noFill/>
        </p:spPr>
        <p:txBody>
          <a:bodyPr wrap="none" rtlCol="0">
            <a:spAutoFit/>
          </a:bodyPr>
          <a:lstStyle/>
          <a:p>
            <a:r>
              <a:rPr lang="ru-RU" sz="2800" b="1" dirty="0" smtClean="0">
                <a:solidFill>
                  <a:schemeClr val="accent2">
                    <a:lumMod val="75000"/>
                  </a:schemeClr>
                </a:solidFill>
                <a:latin typeface="Times New Roman" panose="02020603050405020304" pitchFamily="18" charset="0"/>
                <a:cs typeface="Times New Roman" panose="02020603050405020304" pitchFamily="18" charset="0"/>
              </a:rPr>
              <a:t>Прочие расходы</a:t>
            </a:r>
            <a:endParaRPr lang="ru-RU" sz="28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9" name="TextBox 48"/>
          <p:cNvSpPr txBox="1"/>
          <p:nvPr/>
        </p:nvSpPr>
        <p:spPr>
          <a:xfrm>
            <a:off x="2154783" y="2818383"/>
            <a:ext cx="1585690" cy="1077218"/>
          </a:xfrm>
          <a:prstGeom prst="rect">
            <a:avLst/>
          </a:prstGeom>
          <a:noFill/>
        </p:spPr>
        <p:txBody>
          <a:bodyPr wrap="none" rtlCol="0">
            <a:spAutoFit/>
          </a:bodyPr>
          <a:lstStyle/>
          <a:p>
            <a:pPr algn="ctr"/>
            <a:r>
              <a:rPr lang="ru-RU" sz="3200" b="1" dirty="0" smtClean="0">
                <a:latin typeface="Times New Roman" panose="02020603050405020304" pitchFamily="18" charset="0"/>
                <a:cs typeface="Times New Roman" panose="02020603050405020304" pitchFamily="18" charset="0"/>
              </a:rPr>
              <a:t>9 570</a:t>
            </a:r>
          </a:p>
          <a:p>
            <a:pPr algn="ctr"/>
            <a:r>
              <a:rPr lang="ru-RU" sz="3200" b="1" dirty="0" smtClean="0">
                <a:latin typeface="Times New Roman" panose="02020603050405020304" pitchFamily="18" charset="0"/>
                <a:cs typeface="Times New Roman" panose="02020603050405020304" pitchFamily="18" charset="0"/>
              </a:rPr>
              <a:t>(68,3%)</a:t>
            </a:r>
            <a:endParaRPr lang="ru-RU" sz="3200" b="1" dirty="0">
              <a:latin typeface="Times New Roman" panose="02020603050405020304" pitchFamily="18" charset="0"/>
              <a:cs typeface="Times New Roman" panose="02020603050405020304" pitchFamily="18" charset="0"/>
            </a:endParaRPr>
          </a:p>
        </p:txBody>
      </p:sp>
      <p:cxnSp>
        <p:nvCxnSpPr>
          <p:cNvPr id="20" name="Прямая соединительная линия 19"/>
          <p:cNvCxnSpPr/>
          <p:nvPr/>
        </p:nvCxnSpPr>
        <p:spPr>
          <a:xfrm>
            <a:off x="35496" y="1156865"/>
            <a:ext cx="2808312" cy="0"/>
          </a:xfrm>
          <a:prstGeom prst="line">
            <a:avLst/>
          </a:prstGeom>
          <a:ln w="444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35496" y="1156864"/>
            <a:ext cx="2016224" cy="956047"/>
          </a:xfrm>
          <a:prstGeom prst="straightConnector1">
            <a:avLst/>
          </a:prstGeom>
          <a:ln w="444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0" y="673532"/>
            <a:ext cx="3051345" cy="523220"/>
          </a:xfrm>
          <a:prstGeom prst="rect">
            <a:avLst/>
          </a:prstGeom>
          <a:noFill/>
        </p:spPr>
        <p:txBody>
          <a:bodyPr wrap="square" rtlCol="0">
            <a:spAutoFit/>
          </a:bodyPr>
          <a:lstStyle/>
          <a:p>
            <a:pPr algn="ctr"/>
            <a:r>
              <a:rPr lang="ru-RU" sz="2800" b="1" dirty="0" smtClean="0">
                <a:solidFill>
                  <a:schemeClr val="accent4">
                    <a:lumMod val="75000"/>
                  </a:schemeClr>
                </a:solidFill>
                <a:latin typeface="Times New Roman" panose="02020603050405020304" pitchFamily="18" charset="0"/>
                <a:cs typeface="Times New Roman" panose="02020603050405020304" pitchFamily="18" charset="0"/>
              </a:rPr>
              <a:t>Социальна сфера</a:t>
            </a:r>
            <a:endParaRPr lang="ru-RU" sz="2800" dirty="0">
              <a:solidFill>
                <a:schemeClr val="accent4">
                  <a:lumMod val="75000"/>
                </a:schemeClr>
              </a:solidFill>
            </a:endParaRPr>
          </a:p>
        </p:txBody>
      </p:sp>
      <p:pic>
        <p:nvPicPr>
          <p:cNvPr id="1027" name="Picture 3" descr="O:\Бюджетное управление\БЮДЖЕТ ДЛЯ ГРАЖДАН\Картинки к слайдам\К БЮДЖЕТУ\5klass.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59" y="1887981"/>
            <a:ext cx="1814757" cy="160606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7" descr="Как выбрать подрядчика - советы бывалых Строительный портал"/>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63236" y="2857245"/>
            <a:ext cx="1817276" cy="183866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quot;Вперед&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1029" y="2482693"/>
            <a:ext cx="1656184" cy="109032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9" descr="Асфальтирование, ремонт дорог Нижний Новгород"/>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1002" y="4020372"/>
            <a:ext cx="1710745" cy="136226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hares\Департамент финансов\Бюджетное управление\БЮДЖЕТ ДЛЯ ГРАЖДАН\Картинки к слайдам\К БЮДЖЕТУ\1607476ad167.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762" y="3534985"/>
            <a:ext cx="1493438" cy="1805820"/>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Прямая соединительная линия 33"/>
          <p:cNvCxnSpPr/>
          <p:nvPr/>
        </p:nvCxnSpPr>
        <p:spPr>
          <a:xfrm>
            <a:off x="5753288" y="6423319"/>
            <a:ext cx="3355216" cy="0"/>
          </a:xfrm>
          <a:prstGeom prst="line">
            <a:avLst/>
          </a:prstGeom>
          <a:ln w="444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flipV="1">
            <a:off x="5753286" y="5058662"/>
            <a:ext cx="347305" cy="1379104"/>
          </a:xfrm>
          <a:prstGeom prst="straightConnector1">
            <a:avLst/>
          </a:prstGeom>
          <a:ln w="444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6444564" y="1196752"/>
            <a:ext cx="2591932" cy="0"/>
          </a:xfrm>
          <a:prstGeom prst="line">
            <a:avLst/>
          </a:prstGeom>
          <a:ln w="444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flipH="1">
            <a:off x="6132480" y="1209996"/>
            <a:ext cx="340258" cy="677985"/>
          </a:xfrm>
          <a:prstGeom prst="straightConnector1">
            <a:avLst/>
          </a:prstGeom>
          <a:ln w="444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2" name="Picture 10" descr="http://www.watertownymca.org/images/Yimages/sportitems_clear.pn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7387" y="4995681"/>
            <a:ext cx="1238257" cy="1427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707884"/>
      </p:ext>
    </p:extLst>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Диаграмма 45"/>
          <p:cNvGraphicFramePr/>
          <p:nvPr>
            <p:extLst>
              <p:ext uri="{D42A27DB-BD31-4B8C-83A1-F6EECF244321}">
                <p14:modId xmlns:p14="http://schemas.microsoft.com/office/powerpoint/2010/main" val="4178168161"/>
              </p:ext>
            </p:extLst>
          </p:nvPr>
        </p:nvGraphicFramePr>
        <p:xfrm>
          <a:off x="4694813" y="3536825"/>
          <a:ext cx="5565819" cy="3780607"/>
        </p:xfrm>
        <a:graphic>
          <a:graphicData uri="http://schemas.openxmlformats.org/drawingml/2006/chart">
            <c:chart xmlns:c="http://schemas.openxmlformats.org/drawingml/2006/chart" xmlns:r="http://schemas.openxmlformats.org/officeDocument/2006/relationships" r:id="rId3"/>
          </a:graphicData>
        </a:graphic>
      </p:graphicFrame>
      <p:sp>
        <p:nvSpPr>
          <p:cNvPr id="47" name="TextBox 46"/>
          <p:cNvSpPr txBox="1"/>
          <p:nvPr/>
        </p:nvSpPr>
        <p:spPr>
          <a:xfrm>
            <a:off x="4307197" y="1195387"/>
            <a:ext cx="4705131" cy="2215991"/>
          </a:xfrm>
          <a:prstGeom prst="rect">
            <a:avLst/>
          </a:prstGeom>
          <a:noFill/>
        </p:spPr>
        <p:txBody>
          <a:bodyPr wrap="square" lIns="36000" tIns="0" rIns="36000" bIns="0" rtlCol="0">
            <a:spAutoFit/>
          </a:bodyPr>
          <a:lstStyle/>
          <a:p>
            <a:pPr algn="just"/>
            <a:r>
              <a:rPr lang="ru-RU" sz="2400" dirty="0" smtClean="0">
                <a:latin typeface="Times New Roman" panose="02020603050405020304" pitchFamily="18" charset="0"/>
                <a:cs typeface="Times New Roman" panose="02020603050405020304" pitchFamily="18" charset="0"/>
              </a:rPr>
              <a:t>Увеличение </a:t>
            </a:r>
            <a:r>
              <a:rPr lang="ru-RU" sz="2400" b="1" u="sng" dirty="0" smtClean="0">
                <a:latin typeface="Times New Roman" panose="02020603050405020304" pitchFamily="18" charset="0"/>
                <a:cs typeface="Times New Roman" panose="02020603050405020304" pitchFamily="18" charset="0"/>
              </a:rPr>
              <a:t>в </a:t>
            </a:r>
            <a:r>
              <a:rPr lang="ru-RU" sz="2400" b="1" u="sng" dirty="0">
                <a:latin typeface="Times New Roman" panose="02020603050405020304" pitchFamily="18" charset="0"/>
                <a:cs typeface="Times New Roman" panose="02020603050405020304" pitchFamily="18" charset="0"/>
              </a:rPr>
              <a:t>основном</a:t>
            </a:r>
            <a:r>
              <a:rPr lang="ru-RU" sz="2400" b="1"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связано с открытием:</a:t>
            </a:r>
          </a:p>
          <a:p>
            <a:pPr marL="342900" indent="-342900" algn="just">
              <a:buFontTx/>
              <a:buChar char="-"/>
            </a:pPr>
            <a:r>
              <a:rPr lang="ru-RU" sz="2400" dirty="0" smtClean="0">
                <a:latin typeface="Times New Roman" panose="02020603050405020304" pitchFamily="18" charset="0"/>
                <a:cs typeface="Times New Roman" panose="02020603050405020304" pitchFamily="18" charset="0"/>
              </a:rPr>
              <a:t>6 </a:t>
            </a:r>
            <a:r>
              <a:rPr lang="ru-RU" sz="2400" dirty="0">
                <a:latin typeface="Times New Roman" panose="02020603050405020304" pitchFamily="18" charset="0"/>
                <a:cs typeface="Times New Roman" panose="02020603050405020304" pitchFamily="18" charset="0"/>
              </a:rPr>
              <a:t>новых детских садов; </a:t>
            </a:r>
            <a:endParaRPr lang="ru-RU" sz="2400" dirty="0" smtClean="0">
              <a:latin typeface="Times New Roman" panose="02020603050405020304" pitchFamily="18" charset="0"/>
              <a:cs typeface="Times New Roman" panose="02020603050405020304" pitchFamily="18" charset="0"/>
            </a:endParaRPr>
          </a:p>
          <a:p>
            <a:pPr marL="342900" indent="-342900" algn="just">
              <a:buFontTx/>
              <a:buChar char="-"/>
            </a:pPr>
            <a:r>
              <a:rPr lang="ru-RU" sz="2400" dirty="0" smtClean="0">
                <a:latin typeface="Times New Roman" panose="02020603050405020304" pitchFamily="18" charset="0"/>
                <a:cs typeface="Times New Roman" panose="02020603050405020304" pitchFamily="18" charset="0"/>
              </a:rPr>
              <a:t>дополнительных </a:t>
            </a:r>
            <a:r>
              <a:rPr lang="ru-RU" sz="2400" dirty="0">
                <a:latin typeface="Times New Roman" panose="02020603050405020304" pitchFamily="18" charset="0"/>
                <a:cs typeface="Times New Roman" panose="02020603050405020304" pitchFamily="18" charset="0"/>
              </a:rPr>
              <a:t>окон в </a:t>
            </a:r>
            <a:r>
              <a:rPr lang="ru-RU" sz="2400" dirty="0" smtClean="0">
                <a:latin typeface="Times New Roman" panose="02020603050405020304" pitchFamily="18" charset="0"/>
                <a:cs typeface="Times New Roman" panose="02020603050405020304" pitchFamily="18" charset="0"/>
              </a:rPr>
              <a:t>МФЦ;</a:t>
            </a:r>
          </a:p>
          <a:p>
            <a:pPr marL="342900" indent="-342900" algn="just">
              <a:buFontTx/>
              <a:buChar char="-"/>
            </a:pPr>
            <a:r>
              <a:rPr lang="ru-RU" sz="2400" dirty="0" smtClean="0">
                <a:latin typeface="Times New Roman" panose="02020603050405020304" pitchFamily="18" charset="0"/>
                <a:cs typeface="Times New Roman" panose="02020603050405020304" pitchFamily="18" charset="0"/>
              </a:rPr>
              <a:t>дополнительных </a:t>
            </a:r>
            <a:r>
              <a:rPr lang="ru-RU" sz="2400" dirty="0">
                <a:latin typeface="Times New Roman" panose="02020603050405020304" pitchFamily="18" charset="0"/>
                <a:cs typeface="Times New Roman" panose="02020603050405020304" pitchFamily="18" charset="0"/>
              </a:rPr>
              <a:t>групп в </a:t>
            </a:r>
            <a:r>
              <a:rPr lang="ru-RU" sz="2400" dirty="0" smtClean="0">
                <a:latin typeface="Times New Roman" panose="02020603050405020304" pitchFamily="18" charset="0"/>
                <a:cs typeface="Times New Roman" panose="02020603050405020304" pitchFamily="18" charset="0"/>
              </a:rPr>
              <a:t>детских садах.</a:t>
            </a:r>
            <a:endParaRPr lang="ru-RU" sz="2400" dirty="0">
              <a:latin typeface="Times New Roman" panose="02020603050405020304" pitchFamily="18" charset="0"/>
              <a:cs typeface="Times New Roman" panose="02020603050405020304" pitchFamily="18" charset="0"/>
            </a:endParaRPr>
          </a:p>
        </p:txBody>
      </p:sp>
      <p:sp>
        <p:nvSpPr>
          <p:cNvPr id="65" name="TextBox 64"/>
          <p:cNvSpPr txBox="1"/>
          <p:nvPr/>
        </p:nvSpPr>
        <p:spPr>
          <a:xfrm>
            <a:off x="8126051" y="4339368"/>
            <a:ext cx="705642" cy="369332"/>
          </a:xfrm>
          <a:prstGeom prst="rect">
            <a:avLst/>
          </a:prstGeom>
          <a:noFill/>
        </p:spPr>
        <p:txBody>
          <a:bodyPr wrap="none" rtlCol="0">
            <a:spAutoFit/>
          </a:bodyPr>
          <a:lstStyle/>
          <a:p>
            <a:r>
              <a:rPr lang="ru-RU" b="1" dirty="0" smtClean="0">
                <a:latin typeface="Times New Roman" panose="02020603050405020304" pitchFamily="18" charset="0"/>
                <a:cs typeface="Times New Roman" panose="02020603050405020304" pitchFamily="18" charset="0"/>
              </a:rPr>
              <a:t>5 626</a:t>
            </a:r>
            <a:endParaRPr lang="ru-RU" b="1" dirty="0">
              <a:latin typeface="Times New Roman" panose="02020603050405020304" pitchFamily="18" charset="0"/>
              <a:cs typeface="Times New Roman" panose="02020603050405020304" pitchFamily="18" charset="0"/>
            </a:endParaRPr>
          </a:p>
        </p:txBody>
      </p:sp>
      <p:sp>
        <p:nvSpPr>
          <p:cNvPr id="67" name="TextBox 66"/>
          <p:cNvSpPr txBox="1"/>
          <p:nvPr/>
        </p:nvSpPr>
        <p:spPr>
          <a:xfrm>
            <a:off x="7380312" y="6178182"/>
            <a:ext cx="704039" cy="646331"/>
          </a:xfrm>
          <a:prstGeom prst="rect">
            <a:avLst/>
          </a:prstGeom>
          <a:noFill/>
        </p:spPr>
        <p:txBody>
          <a:bodyPr wrap="none" rtlCol="0">
            <a:spAutoFit/>
          </a:bodyPr>
          <a:lstStyle/>
          <a:p>
            <a:r>
              <a:rPr lang="ru-RU" b="1" dirty="0" smtClean="0">
                <a:latin typeface="Times New Roman" panose="02020603050405020304" pitchFamily="18" charset="0"/>
                <a:cs typeface="Times New Roman" panose="02020603050405020304" pitchFamily="18" charset="0"/>
              </a:rPr>
              <a:t>402,2</a:t>
            </a:r>
          </a:p>
          <a:p>
            <a:endParaRPr lang="ru-RU" b="1" dirty="0">
              <a:latin typeface="Times New Roman" panose="02020603050405020304" pitchFamily="18" charset="0"/>
              <a:cs typeface="Times New Roman" panose="02020603050405020304" pitchFamily="18" charset="0"/>
            </a:endParaRPr>
          </a:p>
        </p:txBody>
      </p:sp>
      <p:sp>
        <p:nvSpPr>
          <p:cNvPr id="68" name="TextBox 67"/>
          <p:cNvSpPr txBox="1"/>
          <p:nvPr/>
        </p:nvSpPr>
        <p:spPr>
          <a:xfrm>
            <a:off x="6948264" y="6327515"/>
            <a:ext cx="683722" cy="369332"/>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590</a:t>
            </a:r>
            <a:endParaRPr lang="ru-RU" b="1" dirty="0">
              <a:latin typeface="Times New Roman" panose="02020603050405020304" pitchFamily="18" charset="0"/>
              <a:cs typeface="Times New Roman" panose="02020603050405020304" pitchFamily="18" charset="0"/>
            </a:endParaRPr>
          </a:p>
        </p:txBody>
      </p:sp>
      <p:sp>
        <p:nvSpPr>
          <p:cNvPr id="69" name="TextBox 68"/>
          <p:cNvSpPr txBox="1"/>
          <p:nvPr/>
        </p:nvSpPr>
        <p:spPr>
          <a:xfrm>
            <a:off x="6588224" y="6381328"/>
            <a:ext cx="572020" cy="369332"/>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31</a:t>
            </a:r>
            <a:endParaRPr lang="ru-RU" b="1" dirty="0">
              <a:latin typeface="Times New Roman" panose="02020603050405020304" pitchFamily="18" charset="0"/>
              <a:cs typeface="Times New Roman" panose="02020603050405020304" pitchFamily="18" charset="0"/>
            </a:endParaRPr>
          </a:p>
        </p:txBody>
      </p:sp>
      <p:sp>
        <p:nvSpPr>
          <p:cNvPr id="70" name="TextBox 69"/>
          <p:cNvSpPr txBox="1"/>
          <p:nvPr/>
        </p:nvSpPr>
        <p:spPr>
          <a:xfrm>
            <a:off x="6300192" y="6327515"/>
            <a:ext cx="415498" cy="369332"/>
          </a:xfrm>
          <a:prstGeom prst="rect">
            <a:avLst/>
          </a:prstGeom>
          <a:noFill/>
        </p:spPr>
        <p:txBody>
          <a:bodyPr wrap="none" rtlCol="0">
            <a:spAutoFit/>
          </a:bodyPr>
          <a:lstStyle/>
          <a:p>
            <a:r>
              <a:rPr lang="ru-RU" b="1" dirty="0" smtClean="0">
                <a:latin typeface="Times New Roman" panose="02020603050405020304" pitchFamily="18" charset="0"/>
                <a:cs typeface="Times New Roman" panose="02020603050405020304" pitchFamily="18" charset="0"/>
              </a:rPr>
              <a:t>54</a:t>
            </a:r>
            <a:endParaRPr lang="ru-RU" b="1" dirty="0">
              <a:latin typeface="Times New Roman" panose="02020603050405020304" pitchFamily="18" charset="0"/>
              <a:cs typeface="Times New Roman" panose="02020603050405020304" pitchFamily="18" charset="0"/>
            </a:endParaRPr>
          </a:p>
        </p:txBody>
      </p:sp>
      <p:sp>
        <p:nvSpPr>
          <p:cNvPr id="79" name="Дуга 78"/>
          <p:cNvSpPr/>
          <p:nvPr/>
        </p:nvSpPr>
        <p:spPr>
          <a:xfrm flipH="1">
            <a:off x="4776678" y="4293096"/>
            <a:ext cx="3323714" cy="1732821"/>
          </a:xfrm>
          <a:prstGeom prst="arc">
            <a:avLst>
              <a:gd name="adj1" fmla="val 16130154"/>
              <a:gd name="adj2" fmla="val 5056287"/>
            </a:avLst>
          </a:prstGeom>
          <a:noFill/>
          <a:ln w="38100">
            <a:solidFill>
              <a:schemeClr val="accent1">
                <a:lumMod val="50000"/>
              </a:schemeClr>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ru-RU" dirty="0"/>
          </a:p>
        </p:txBody>
      </p:sp>
      <p:grpSp>
        <p:nvGrpSpPr>
          <p:cNvPr id="8" name="Группа 7"/>
          <p:cNvGrpSpPr/>
          <p:nvPr/>
        </p:nvGrpSpPr>
        <p:grpSpPr>
          <a:xfrm>
            <a:off x="381910" y="4540304"/>
            <a:ext cx="3278844" cy="1955725"/>
            <a:chOff x="4654619" y="4476021"/>
            <a:chExt cx="3278844" cy="1955725"/>
          </a:xfrm>
        </p:grpSpPr>
        <p:sp>
          <p:nvSpPr>
            <p:cNvPr id="58" name="TextBox 57"/>
            <p:cNvSpPr txBox="1"/>
            <p:nvPr/>
          </p:nvSpPr>
          <p:spPr>
            <a:xfrm>
              <a:off x="4925139" y="5778213"/>
              <a:ext cx="3008324" cy="338554"/>
            </a:xfrm>
            <a:prstGeom prst="rect">
              <a:avLst/>
            </a:prstGeom>
            <a:noFill/>
          </p:spPr>
          <p:txBody>
            <a:bodyPr wrap="none" rtlCol="0">
              <a:spAutoFit/>
            </a:bodyPr>
            <a:lstStyle/>
            <a:p>
              <a:r>
                <a:rPr lang="ru-RU" sz="1600" dirty="0" smtClean="0">
                  <a:latin typeface="Times New Roman" panose="02020603050405020304" pitchFamily="18" charset="0"/>
                  <a:cs typeface="Times New Roman" panose="02020603050405020304" pitchFamily="18" charset="0"/>
                </a:rPr>
                <a:t>Негосударственные учреждения</a:t>
              </a:r>
              <a:endParaRPr lang="ru-RU" sz="1600" dirty="0">
                <a:latin typeface="Times New Roman" panose="02020603050405020304" pitchFamily="18" charset="0"/>
                <a:cs typeface="Times New Roman" panose="02020603050405020304" pitchFamily="18" charset="0"/>
              </a:endParaRPr>
            </a:p>
          </p:txBody>
        </p:sp>
        <p:sp>
          <p:nvSpPr>
            <p:cNvPr id="52" name="TextBox 51"/>
            <p:cNvSpPr txBox="1"/>
            <p:nvPr/>
          </p:nvSpPr>
          <p:spPr>
            <a:xfrm>
              <a:off x="4925139" y="5463234"/>
              <a:ext cx="2219967" cy="338554"/>
            </a:xfrm>
            <a:prstGeom prst="rect">
              <a:avLst/>
            </a:prstGeom>
            <a:noFill/>
          </p:spPr>
          <p:txBody>
            <a:bodyPr wrap="none" rtlCol="0">
              <a:spAutoFit/>
            </a:bodyPr>
            <a:lstStyle/>
            <a:p>
              <a:r>
                <a:rPr lang="ru-RU" sz="1600" dirty="0" smtClean="0">
                  <a:latin typeface="Times New Roman" panose="02020603050405020304" pitchFamily="18" charset="0"/>
                  <a:cs typeface="Times New Roman" panose="02020603050405020304" pitchFamily="18" charset="0"/>
                </a:rPr>
                <a:t>Администрация города</a:t>
              </a:r>
              <a:endParaRPr lang="ru-RU" sz="1600" dirty="0">
                <a:latin typeface="Times New Roman" panose="02020603050405020304" pitchFamily="18" charset="0"/>
                <a:cs typeface="Times New Roman" panose="02020603050405020304" pitchFamily="18" charset="0"/>
              </a:endParaRPr>
            </a:p>
          </p:txBody>
        </p:sp>
        <p:sp>
          <p:nvSpPr>
            <p:cNvPr id="53" name="TextBox 52"/>
            <p:cNvSpPr txBox="1"/>
            <p:nvPr/>
          </p:nvSpPr>
          <p:spPr>
            <a:xfrm>
              <a:off x="4925139" y="4809780"/>
              <a:ext cx="2394695" cy="338554"/>
            </a:xfrm>
            <a:prstGeom prst="rect">
              <a:avLst/>
            </a:prstGeom>
            <a:noFill/>
          </p:spPr>
          <p:txBody>
            <a:bodyPr wrap="none" rtlCol="0">
              <a:spAutoFit/>
            </a:bodyPr>
            <a:lstStyle/>
            <a:p>
              <a:r>
                <a:rPr lang="ru-RU" sz="1600" dirty="0" smtClean="0">
                  <a:latin typeface="Times New Roman" panose="02020603050405020304" pitchFamily="18" charset="0"/>
                  <a:cs typeface="Times New Roman" panose="02020603050405020304" pitchFamily="18" charset="0"/>
                </a:rPr>
                <a:t>Автономные учреждения</a:t>
              </a:r>
              <a:endParaRPr lang="ru-RU" sz="1600" dirty="0">
                <a:latin typeface="Times New Roman" panose="02020603050405020304" pitchFamily="18" charset="0"/>
                <a:cs typeface="Times New Roman" panose="02020603050405020304" pitchFamily="18" charset="0"/>
              </a:endParaRPr>
            </a:p>
          </p:txBody>
        </p:sp>
        <p:sp>
          <p:nvSpPr>
            <p:cNvPr id="55" name="TextBox 54"/>
            <p:cNvSpPr txBox="1"/>
            <p:nvPr/>
          </p:nvSpPr>
          <p:spPr>
            <a:xfrm>
              <a:off x="4891571" y="4476021"/>
              <a:ext cx="2313134" cy="338554"/>
            </a:xfrm>
            <a:prstGeom prst="rect">
              <a:avLst/>
            </a:prstGeom>
            <a:noFill/>
          </p:spPr>
          <p:txBody>
            <a:bodyPr wrap="none" rtlCol="0">
              <a:spAutoFit/>
            </a:bodyPr>
            <a:lstStyle/>
            <a:p>
              <a:r>
                <a:rPr lang="ru-RU" sz="1600" dirty="0" smtClean="0">
                  <a:latin typeface="Times New Roman" panose="02020603050405020304" pitchFamily="18" charset="0"/>
                  <a:cs typeface="Times New Roman" panose="02020603050405020304" pitchFamily="18" charset="0"/>
                </a:rPr>
                <a:t>Бюджетные учреждения</a:t>
              </a:r>
              <a:endParaRPr lang="ru-RU" sz="1600" dirty="0">
                <a:latin typeface="Times New Roman" panose="02020603050405020304" pitchFamily="18" charset="0"/>
                <a:cs typeface="Times New Roman" panose="02020603050405020304" pitchFamily="18" charset="0"/>
              </a:endParaRPr>
            </a:p>
          </p:txBody>
        </p:sp>
        <p:sp>
          <p:nvSpPr>
            <p:cNvPr id="56" name="TextBox 55"/>
            <p:cNvSpPr txBox="1"/>
            <p:nvPr/>
          </p:nvSpPr>
          <p:spPr>
            <a:xfrm>
              <a:off x="4925139" y="5148255"/>
              <a:ext cx="2136034" cy="338554"/>
            </a:xfrm>
            <a:prstGeom prst="rect">
              <a:avLst/>
            </a:prstGeom>
            <a:noFill/>
          </p:spPr>
          <p:txBody>
            <a:bodyPr wrap="none" rtlCol="0">
              <a:spAutoFit/>
            </a:bodyPr>
            <a:lstStyle/>
            <a:p>
              <a:r>
                <a:rPr lang="ru-RU" sz="1600" dirty="0" smtClean="0">
                  <a:latin typeface="Times New Roman" panose="02020603050405020304" pitchFamily="18" charset="0"/>
                  <a:cs typeface="Times New Roman" panose="02020603050405020304" pitchFamily="18" charset="0"/>
                </a:rPr>
                <a:t>Казенные учреждения</a:t>
              </a:r>
              <a:endParaRPr lang="ru-RU" sz="1600" dirty="0">
                <a:latin typeface="Times New Roman" panose="02020603050405020304" pitchFamily="18" charset="0"/>
                <a:cs typeface="Times New Roman" panose="02020603050405020304" pitchFamily="18" charset="0"/>
              </a:endParaRPr>
            </a:p>
          </p:txBody>
        </p:sp>
        <p:sp>
          <p:nvSpPr>
            <p:cNvPr id="51" name="TextBox 50"/>
            <p:cNvSpPr txBox="1"/>
            <p:nvPr/>
          </p:nvSpPr>
          <p:spPr>
            <a:xfrm>
              <a:off x="4925139" y="6093192"/>
              <a:ext cx="1272400" cy="338554"/>
            </a:xfrm>
            <a:prstGeom prst="rect">
              <a:avLst/>
            </a:prstGeom>
            <a:noFill/>
          </p:spPr>
          <p:txBody>
            <a:bodyPr wrap="none" rtlCol="0">
              <a:spAutoFit/>
            </a:bodyPr>
            <a:lstStyle/>
            <a:p>
              <a:r>
                <a:rPr lang="ru-RU" sz="1600" dirty="0" smtClean="0">
                  <a:latin typeface="Times New Roman" panose="02020603050405020304" pitchFamily="18" charset="0"/>
                  <a:cs typeface="Times New Roman" panose="02020603050405020304" pitchFamily="18" charset="0"/>
                </a:rPr>
                <a:t>Дума города</a:t>
              </a:r>
              <a:endParaRPr lang="ru-RU" sz="1600" dirty="0">
                <a:latin typeface="Times New Roman" panose="02020603050405020304" pitchFamily="18" charset="0"/>
                <a:cs typeface="Times New Roman" panose="02020603050405020304" pitchFamily="18" charset="0"/>
              </a:endParaRPr>
            </a:p>
          </p:txBody>
        </p:sp>
        <p:sp>
          <p:nvSpPr>
            <p:cNvPr id="57" name="Прямоугольник 56"/>
            <p:cNvSpPr/>
            <p:nvPr/>
          </p:nvSpPr>
          <p:spPr>
            <a:xfrm>
              <a:off x="4654619" y="6199561"/>
              <a:ext cx="211287" cy="157490"/>
            </a:xfrm>
            <a:prstGeom prst="rect">
              <a:avLst/>
            </a:prstGeom>
            <a:solidFill>
              <a:srgbClr val="00B0F0"/>
            </a:solidFill>
            <a:ln>
              <a:solidFill>
                <a:srgbClr val="00B0F0"/>
              </a:solidFill>
            </a:ln>
            <a:scene3d>
              <a:camera prst="orthographicFront"/>
              <a:lightRig rig="threePt" dir="t"/>
            </a:scene3d>
            <a:sp3d prstMaterial="matte">
              <a:bevelT w="127000" h="127000"/>
              <a:bevelB w="127000" h="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4655732" y="5904454"/>
              <a:ext cx="211287" cy="157490"/>
            </a:xfrm>
            <a:prstGeom prst="rect">
              <a:avLst/>
            </a:prstGeom>
            <a:solidFill>
              <a:schemeClr val="accent6">
                <a:lumMod val="75000"/>
              </a:schemeClr>
            </a:solidFill>
            <a:ln>
              <a:solidFill>
                <a:schemeClr val="accent6">
                  <a:lumMod val="50000"/>
                </a:schemeClr>
              </a:solidFill>
            </a:ln>
            <a:scene3d>
              <a:camera prst="orthographicFront"/>
              <a:lightRig rig="threePt" dir="t"/>
            </a:scene3d>
            <a:sp3d prstMaterial="matte">
              <a:bevelT w="127000" h="127000"/>
              <a:bevelB w="127000" h="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Прямоугольник 58"/>
            <p:cNvSpPr/>
            <p:nvPr/>
          </p:nvSpPr>
          <p:spPr>
            <a:xfrm>
              <a:off x="4658221" y="5289049"/>
              <a:ext cx="211287" cy="157490"/>
            </a:xfrm>
            <a:prstGeom prst="rect">
              <a:avLst/>
            </a:prstGeom>
            <a:solidFill>
              <a:schemeClr val="accent3">
                <a:lumMod val="75000"/>
              </a:schemeClr>
            </a:solidFill>
            <a:ln>
              <a:solidFill>
                <a:schemeClr val="accent3">
                  <a:lumMod val="50000"/>
                </a:schemeClr>
              </a:solidFill>
            </a:ln>
            <a:scene3d>
              <a:camera prst="orthographicFront"/>
              <a:lightRig rig="threePt" dir="t"/>
            </a:scene3d>
            <a:sp3d prstMaterial="matte">
              <a:bevelT w="127000" h="127000"/>
              <a:bevelB w="127000" h="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ru-RU"/>
            </a:p>
          </p:txBody>
        </p:sp>
        <p:sp>
          <p:nvSpPr>
            <p:cNvPr id="60" name="Прямоугольник 59"/>
            <p:cNvSpPr/>
            <p:nvPr/>
          </p:nvSpPr>
          <p:spPr>
            <a:xfrm>
              <a:off x="4658222" y="4916149"/>
              <a:ext cx="211287" cy="157490"/>
            </a:xfrm>
            <a:prstGeom prst="rect">
              <a:avLst/>
            </a:prstGeom>
            <a:solidFill>
              <a:schemeClr val="accent2">
                <a:lumMod val="75000"/>
              </a:schemeClr>
            </a:solidFill>
            <a:ln>
              <a:solidFill>
                <a:schemeClr val="accent6">
                  <a:lumMod val="50000"/>
                </a:schemeClr>
              </a:solidFill>
            </a:ln>
            <a:scene3d>
              <a:camera prst="orthographicFront"/>
              <a:lightRig rig="threePt" dir="t"/>
            </a:scene3d>
            <a:sp3d prstMaterial="matte">
              <a:bevelT w="127000" h="127000"/>
              <a:bevelB w="127000" h="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ru-RU"/>
            </a:p>
          </p:txBody>
        </p:sp>
        <p:sp>
          <p:nvSpPr>
            <p:cNvPr id="61" name="Прямоугольник 60"/>
            <p:cNvSpPr/>
            <p:nvPr/>
          </p:nvSpPr>
          <p:spPr>
            <a:xfrm>
              <a:off x="4658222" y="4569472"/>
              <a:ext cx="211287" cy="157490"/>
            </a:xfrm>
            <a:prstGeom prst="rect">
              <a:avLst/>
            </a:prstGeom>
            <a:solidFill>
              <a:schemeClr val="accent1">
                <a:lumMod val="75000"/>
              </a:schemeClr>
            </a:solidFill>
            <a:ln>
              <a:solidFill>
                <a:schemeClr val="tx2">
                  <a:lumMod val="50000"/>
                </a:schemeClr>
              </a:solidFill>
            </a:ln>
            <a:scene3d>
              <a:camera prst="orthographicFront"/>
              <a:lightRig rig="threePt" dir="t"/>
            </a:scene3d>
            <a:sp3d prstMaterial="matte">
              <a:bevelT w="127000" h="127000"/>
              <a:bevelB w="127000" h="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ru-RU"/>
            </a:p>
          </p:txBody>
        </p:sp>
        <p:sp>
          <p:nvSpPr>
            <p:cNvPr id="31" name="Прямоугольник 30"/>
            <p:cNvSpPr/>
            <p:nvPr/>
          </p:nvSpPr>
          <p:spPr>
            <a:xfrm>
              <a:off x="4654619" y="5620828"/>
              <a:ext cx="212400" cy="158400"/>
            </a:xfrm>
            <a:prstGeom prst="rect">
              <a:avLst/>
            </a:prstGeom>
            <a:solidFill>
              <a:srgbClr val="7030A0"/>
            </a:solidFill>
            <a:ln>
              <a:solidFill>
                <a:schemeClr val="accent4">
                  <a:lumMod val="75000"/>
                </a:schemeClr>
              </a:solidFill>
            </a:ln>
            <a:scene3d>
              <a:camera prst="orthographicFront"/>
              <a:lightRig rig="threePt" dir="t"/>
            </a:scene3d>
            <a:sp3d prstMaterial="matte">
              <a:bevelT w="127000" h="127000"/>
              <a:bevelB w="127000" h="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ru-RU"/>
            </a:p>
          </p:txBody>
        </p:sp>
      </p:grpSp>
      <p:sp>
        <p:nvSpPr>
          <p:cNvPr id="4" name="TextBox 3"/>
          <p:cNvSpPr txBox="1"/>
          <p:nvPr/>
        </p:nvSpPr>
        <p:spPr>
          <a:xfrm>
            <a:off x="5077095" y="3554432"/>
            <a:ext cx="3540008" cy="738664"/>
          </a:xfrm>
          <a:prstGeom prst="rect">
            <a:avLst/>
          </a:prstGeom>
          <a:noFill/>
        </p:spPr>
        <p:txBody>
          <a:bodyPr wrap="none" rtlCol="0">
            <a:spAutoFit/>
          </a:bodyPr>
          <a:lstStyle/>
          <a:p>
            <a:r>
              <a:rPr lang="ru-RU" sz="2400" b="1" u="sng" dirty="0">
                <a:solidFill>
                  <a:srgbClr val="FF0000"/>
                </a:solidFill>
                <a:latin typeface="Times New Roman" panose="02020603050405020304" pitchFamily="18" charset="0"/>
                <a:cs typeface="Times New Roman" panose="02020603050405020304" pitchFamily="18" charset="0"/>
              </a:rPr>
              <a:t>2015 год – 13 809 </a:t>
            </a:r>
            <a:r>
              <a:rPr lang="ru-RU" sz="2400" b="1" u="sng" dirty="0" smtClean="0">
                <a:solidFill>
                  <a:srgbClr val="FF0000"/>
                </a:solidFill>
                <a:latin typeface="Times New Roman" panose="02020603050405020304" pitchFamily="18" charset="0"/>
                <a:cs typeface="Times New Roman" panose="02020603050405020304" pitchFamily="18" charset="0"/>
              </a:rPr>
              <a:t>единиц</a:t>
            </a:r>
            <a:endParaRPr lang="ru-RU" sz="1400" b="1" u="sng" dirty="0">
              <a:solidFill>
                <a:srgbClr val="FF0000"/>
              </a:solidFill>
              <a:latin typeface="Times New Roman" panose="02020603050405020304" pitchFamily="18" charset="0"/>
              <a:cs typeface="Times New Roman" panose="02020603050405020304" pitchFamily="18" charset="0"/>
            </a:endParaRPr>
          </a:p>
          <a:p>
            <a:endParaRPr lang="ru-RU" dirty="0"/>
          </a:p>
        </p:txBody>
      </p:sp>
      <p:sp>
        <p:nvSpPr>
          <p:cNvPr id="5" name="TextBox 4"/>
          <p:cNvSpPr txBox="1"/>
          <p:nvPr/>
        </p:nvSpPr>
        <p:spPr>
          <a:xfrm>
            <a:off x="4788024" y="4089950"/>
            <a:ext cx="877163" cy="646331"/>
          </a:xfrm>
          <a:prstGeom prst="rect">
            <a:avLst/>
          </a:prstGeom>
          <a:noFill/>
        </p:spPr>
        <p:txBody>
          <a:bodyPr wrap="none" rtlCol="0">
            <a:spAutoFit/>
          </a:bodyPr>
          <a:lstStyle/>
          <a:p>
            <a:r>
              <a:rPr lang="ru-RU" b="1" dirty="0">
                <a:latin typeface="Times New Roman" panose="02020603050405020304" pitchFamily="18" charset="0"/>
                <a:cs typeface="Times New Roman" panose="02020603050405020304" pitchFamily="18" charset="0"/>
              </a:rPr>
              <a:t>7 105,5</a:t>
            </a:r>
          </a:p>
          <a:p>
            <a:endParaRPr lang="ru-RU" dirty="0"/>
          </a:p>
        </p:txBody>
      </p:sp>
      <p:sp>
        <p:nvSpPr>
          <p:cNvPr id="2" name="Прямоугольник 1"/>
          <p:cNvSpPr/>
          <p:nvPr/>
        </p:nvSpPr>
        <p:spPr>
          <a:xfrm>
            <a:off x="4824182" y="634550"/>
            <a:ext cx="3821752" cy="523220"/>
          </a:xfrm>
          <a:prstGeom prst="rect">
            <a:avLst/>
          </a:prstGeom>
        </p:spPr>
        <p:txBody>
          <a:bodyPr wrap="none">
            <a:spAutoFit/>
          </a:bodyPr>
          <a:lstStyle/>
          <a:p>
            <a:r>
              <a:rPr lang="ru-RU" sz="2800" b="1" dirty="0" smtClean="0">
                <a:latin typeface="Times New Roman" panose="02020603050405020304" pitchFamily="18" charset="0"/>
                <a:cs typeface="Times New Roman" panose="02020603050405020304" pitchFamily="18" charset="0"/>
              </a:rPr>
              <a:t>Штатная численность</a:t>
            </a:r>
            <a:endParaRPr lang="ru-RU" sz="2800" b="1" dirty="0">
              <a:latin typeface="Times New Roman" panose="02020603050405020304" pitchFamily="18" charset="0"/>
              <a:cs typeface="Times New Roman" panose="02020603050405020304" pitchFamily="18" charset="0"/>
            </a:endParaRPr>
          </a:p>
        </p:txBody>
      </p:sp>
      <p:grpSp>
        <p:nvGrpSpPr>
          <p:cNvPr id="34" name="Группа 33"/>
          <p:cNvGrpSpPr/>
          <p:nvPr/>
        </p:nvGrpSpPr>
        <p:grpSpPr>
          <a:xfrm>
            <a:off x="0" y="-27384"/>
            <a:ext cx="9144000" cy="692696"/>
            <a:chOff x="-1809" y="-41800"/>
            <a:chExt cx="9145809" cy="1057360"/>
          </a:xfrm>
        </p:grpSpPr>
        <p:sp>
          <p:nvSpPr>
            <p:cNvPr id="35" name="Прямоугольник 34"/>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36"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TextBox 1"/>
          <p:cNvSpPr txBox="1"/>
          <p:nvPr/>
        </p:nvSpPr>
        <p:spPr>
          <a:xfrm>
            <a:off x="124621" y="620688"/>
            <a:ext cx="3600417" cy="56168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2400" b="1" u="sng" dirty="0" smtClean="0">
                <a:solidFill>
                  <a:srgbClr val="FF0000"/>
                </a:solidFill>
                <a:latin typeface="Times New Roman" panose="02020603050405020304" pitchFamily="18" charset="0"/>
                <a:cs typeface="Times New Roman" panose="02020603050405020304" pitchFamily="18" charset="0"/>
              </a:rPr>
              <a:t>2016 год – 14 359 единиц</a:t>
            </a:r>
            <a:endParaRPr lang="ru-RU" sz="1400" b="1" u="sng" dirty="0">
              <a:solidFill>
                <a:srgbClr val="FF0000"/>
              </a:solidFill>
              <a:latin typeface="Times New Roman" panose="02020603050405020304" pitchFamily="18" charset="0"/>
              <a:cs typeface="Times New Roman" panose="02020603050405020304" pitchFamily="18" charset="0"/>
            </a:endParaRPr>
          </a:p>
        </p:txBody>
      </p:sp>
      <p:graphicFrame>
        <p:nvGraphicFramePr>
          <p:cNvPr id="38" name="Диаграмма 37"/>
          <p:cNvGraphicFramePr/>
          <p:nvPr>
            <p:extLst>
              <p:ext uri="{D42A27DB-BD31-4B8C-83A1-F6EECF244321}">
                <p14:modId xmlns:p14="http://schemas.microsoft.com/office/powerpoint/2010/main" val="2792597649"/>
              </p:ext>
            </p:extLst>
          </p:nvPr>
        </p:nvGraphicFramePr>
        <p:xfrm>
          <a:off x="0" y="643737"/>
          <a:ext cx="5565819" cy="3780607"/>
        </p:xfrm>
        <a:graphic>
          <a:graphicData uri="http://schemas.openxmlformats.org/drawingml/2006/chart">
            <c:chart xmlns:c="http://schemas.openxmlformats.org/drawingml/2006/chart" xmlns:r="http://schemas.openxmlformats.org/officeDocument/2006/relationships" r:id="rId5"/>
          </a:graphicData>
        </a:graphic>
      </p:graphicFrame>
      <p:sp>
        <p:nvSpPr>
          <p:cNvPr id="39" name="TextBox 38"/>
          <p:cNvSpPr txBox="1"/>
          <p:nvPr/>
        </p:nvSpPr>
        <p:spPr>
          <a:xfrm>
            <a:off x="3408539" y="1423231"/>
            <a:ext cx="704039" cy="369332"/>
          </a:xfrm>
          <a:prstGeom prst="rect">
            <a:avLst/>
          </a:prstGeom>
          <a:noFill/>
        </p:spPr>
        <p:txBody>
          <a:bodyPr wrap="none" rtlCol="0">
            <a:spAutoFit/>
          </a:bodyPr>
          <a:lstStyle/>
          <a:p>
            <a:r>
              <a:rPr lang="ru-RU" b="1" dirty="0" smtClean="0">
                <a:latin typeface="Times New Roman" panose="02020603050405020304" pitchFamily="18" charset="0"/>
                <a:cs typeface="Times New Roman" panose="02020603050405020304" pitchFamily="18" charset="0"/>
              </a:rPr>
              <a:t>6 091</a:t>
            </a:r>
            <a:endParaRPr lang="ru-RU" b="1"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2662800" y="3262045"/>
            <a:ext cx="530915" cy="646331"/>
          </a:xfrm>
          <a:prstGeom prst="rect">
            <a:avLst/>
          </a:prstGeom>
          <a:noFill/>
        </p:spPr>
        <p:txBody>
          <a:bodyPr wrap="none" rtlCol="0">
            <a:spAutoFit/>
          </a:bodyPr>
          <a:lstStyle/>
          <a:p>
            <a:r>
              <a:rPr lang="ru-RU" b="1" dirty="0" smtClean="0">
                <a:latin typeface="Times New Roman" panose="02020603050405020304" pitchFamily="18" charset="0"/>
                <a:cs typeface="Times New Roman" panose="02020603050405020304" pitchFamily="18" charset="0"/>
              </a:rPr>
              <a:t>461</a:t>
            </a:r>
          </a:p>
          <a:p>
            <a:endParaRPr lang="ru-RU" b="1"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2230752" y="3411378"/>
            <a:ext cx="683722" cy="369332"/>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593</a:t>
            </a:r>
            <a:endParaRPr lang="ru-RU" b="1" dirty="0">
              <a:latin typeface="Times New Roman" panose="02020603050405020304" pitchFamily="18" charset="0"/>
              <a:cs typeface="Times New Roman" panose="02020603050405020304" pitchFamily="18" charset="0"/>
            </a:endParaRPr>
          </a:p>
        </p:txBody>
      </p:sp>
      <p:sp>
        <p:nvSpPr>
          <p:cNvPr id="42" name="TextBox 41"/>
          <p:cNvSpPr txBox="1"/>
          <p:nvPr/>
        </p:nvSpPr>
        <p:spPr>
          <a:xfrm>
            <a:off x="1870712" y="3465191"/>
            <a:ext cx="572020" cy="369332"/>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31</a:t>
            </a:r>
            <a:endParaRPr lang="ru-RU" b="1"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1582680" y="3411378"/>
            <a:ext cx="415498" cy="369332"/>
          </a:xfrm>
          <a:prstGeom prst="rect">
            <a:avLst/>
          </a:prstGeom>
          <a:noFill/>
        </p:spPr>
        <p:txBody>
          <a:bodyPr wrap="none" rtlCol="0">
            <a:spAutoFit/>
          </a:bodyPr>
          <a:lstStyle/>
          <a:p>
            <a:r>
              <a:rPr lang="ru-RU" b="1" dirty="0">
                <a:latin typeface="Times New Roman" panose="02020603050405020304" pitchFamily="18" charset="0"/>
                <a:cs typeface="Times New Roman" panose="02020603050405020304" pitchFamily="18" charset="0"/>
              </a:rPr>
              <a:t>6</a:t>
            </a:r>
            <a:r>
              <a:rPr lang="ru-RU" b="1" dirty="0" smtClean="0">
                <a:latin typeface="Times New Roman" panose="02020603050405020304" pitchFamily="18" charset="0"/>
                <a:cs typeface="Times New Roman" panose="02020603050405020304" pitchFamily="18" charset="0"/>
              </a:rPr>
              <a:t>4</a:t>
            </a:r>
            <a:endParaRPr lang="ru-RU"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70512" y="1173813"/>
            <a:ext cx="691279" cy="369332"/>
          </a:xfrm>
          <a:prstGeom prst="rect">
            <a:avLst/>
          </a:prstGeom>
          <a:noFill/>
        </p:spPr>
        <p:txBody>
          <a:bodyPr wrap="none" rtlCol="0">
            <a:spAutoFit/>
          </a:bodyPr>
          <a:lstStyle/>
          <a:p>
            <a:r>
              <a:rPr lang="ru-RU" b="1" dirty="0">
                <a:latin typeface="Times New Roman" panose="02020603050405020304" pitchFamily="18" charset="0"/>
                <a:cs typeface="Times New Roman" panose="02020603050405020304" pitchFamily="18" charset="0"/>
              </a:rPr>
              <a:t>7 </a:t>
            </a:r>
            <a:r>
              <a:rPr lang="ru-RU" b="1" dirty="0" smtClean="0">
                <a:latin typeface="Times New Roman" panose="02020603050405020304" pitchFamily="18" charset="0"/>
                <a:cs typeface="Times New Roman" panose="02020603050405020304" pitchFamily="18" charset="0"/>
              </a:rPr>
              <a:t>119</a:t>
            </a:r>
            <a:endParaRPr lang="ru-RU" dirty="0"/>
          </a:p>
        </p:txBody>
      </p:sp>
      <p:sp>
        <p:nvSpPr>
          <p:cNvPr id="48" name="Дуга 47"/>
          <p:cNvSpPr/>
          <p:nvPr/>
        </p:nvSpPr>
        <p:spPr>
          <a:xfrm flipH="1">
            <a:off x="96158" y="1423231"/>
            <a:ext cx="3323714" cy="1732821"/>
          </a:xfrm>
          <a:prstGeom prst="arc">
            <a:avLst>
              <a:gd name="adj1" fmla="val 16130154"/>
              <a:gd name="adj2" fmla="val 5056287"/>
            </a:avLst>
          </a:prstGeom>
          <a:noFill/>
          <a:ln w="38100">
            <a:solidFill>
              <a:schemeClr val="accent1">
                <a:lumMod val="50000"/>
              </a:schemeClr>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ru-RU" dirty="0"/>
          </a:p>
        </p:txBody>
      </p:sp>
    </p:spTree>
    <p:extLst>
      <p:ext uri="{BB962C8B-B14F-4D97-AF65-F5344CB8AC3E}">
        <p14:creationId xmlns:p14="http://schemas.microsoft.com/office/powerpoint/2010/main" val="1765665891"/>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548680"/>
            <a:ext cx="6624891" cy="400110"/>
          </a:xfrm>
          <a:prstGeom prst="rect">
            <a:avLst/>
          </a:prstGeom>
          <a:noFill/>
        </p:spPr>
        <p:txBody>
          <a:bodyPr wrap="none" rtlCol="0">
            <a:spAutoFit/>
          </a:bodyPr>
          <a:lstStyle/>
          <a:p>
            <a:r>
              <a:rPr lang="ru-RU" sz="2000" b="1" dirty="0" smtClean="0">
                <a:latin typeface="Times New Roman" panose="02020603050405020304" pitchFamily="18" charset="0"/>
                <a:cs typeface="Times New Roman" panose="02020603050405020304" pitchFamily="18" charset="0"/>
              </a:rPr>
              <a:t>Оплата труда работников муниципальных учреждений</a:t>
            </a:r>
            <a:endParaRPr lang="ru-RU" sz="2000" b="1" dirty="0">
              <a:latin typeface="Times New Roman" panose="02020603050405020304" pitchFamily="18" charset="0"/>
              <a:cs typeface="Times New Roman" panose="02020603050405020304" pitchFamily="18" charset="0"/>
            </a:endParaRPr>
          </a:p>
        </p:txBody>
      </p:sp>
      <p:graphicFrame>
        <p:nvGraphicFramePr>
          <p:cNvPr id="3" name="Диаграмма 2"/>
          <p:cNvGraphicFramePr/>
          <p:nvPr>
            <p:extLst>
              <p:ext uri="{D42A27DB-BD31-4B8C-83A1-F6EECF244321}">
                <p14:modId xmlns:p14="http://schemas.microsoft.com/office/powerpoint/2010/main" val="3003736401"/>
              </p:ext>
            </p:extLst>
          </p:nvPr>
        </p:nvGraphicFramePr>
        <p:xfrm>
          <a:off x="0" y="665312"/>
          <a:ext cx="4460510" cy="283569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220071" y="1124744"/>
            <a:ext cx="3484223" cy="1815882"/>
          </a:xfrm>
          <a:prstGeom prst="rect">
            <a:avLst/>
          </a:prstGeom>
          <a:noFill/>
        </p:spPr>
        <p:txBody>
          <a:bodyPr wrap="square" rtlCol="0">
            <a:spAutoFit/>
          </a:bodyPr>
          <a:lstStyle/>
          <a:p>
            <a:pPr algn="ctr"/>
            <a:r>
              <a:rPr lang="ru-RU" sz="2800" b="1" dirty="0" smtClean="0">
                <a:latin typeface="Times New Roman" panose="02020603050405020304" pitchFamily="18" charset="0"/>
                <a:cs typeface="Times New Roman" panose="02020603050405020304" pitchFamily="18" charset="0"/>
              </a:rPr>
              <a:t>Фонд оплаты труда с начислениями</a:t>
            </a:r>
          </a:p>
          <a:p>
            <a:pPr algn="ctr"/>
            <a:r>
              <a:rPr lang="ru-RU" sz="2800" b="1" dirty="0" smtClean="0">
                <a:solidFill>
                  <a:srgbClr val="FF0000"/>
                </a:solidFill>
                <a:latin typeface="Times New Roman" panose="02020603050405020304" pitchFamily="18" charset="0"/>
                <a:cs typeface="Times New Roman" panose="02020603050405020304" pitchFamily="18" charset="0"/>
              </a:rPr>
              <a:t>8 451 млн. руб.</a:t>
            </a:r>
          </a:p>
          <a:p>
            <a:pPr algn="ctr"/>
            <a:r>
              <a:rPr lang="ru-RU" sz="2800" b="1" dirty="0" smtClean="0">
                <a:latin typeface="Times New Roman" panose="02020603050405020304" pitchFamily="18" charset="0"/>
                <a:cs typeface="Times New Roman" panose="02020603050405020304" pitchFamily="18" charset="0"/>
              </a:rPr>
              <a:t>(более 60%)</a:t>
            </a:r>
          </a:p>
        </p:txBody>
      </p:sp>
      <p:sp>
        <p:nvSpPr>
          <p:cNvPr id="6" name="TextBox 5"/>
          <p:cNvSpPr txBox="1"/>
          <p:nvPr/>
        </p:nvSpPr>
        <p:spPr>
          <a:xfrm>
            <a:off x="107503" y="3211522"/>
            <a:ext cx="4455441" cy="923330"/>
          </a:xfrm>
          <a:prstGeom prst="rect">
            <a:avLst/>
          </a:prstGeom>
          <a:noFill/>
        </p:spPr>
        <p:txBody>
          <a:bodyPr wrap="square" rtlCol="0">
            <a:spAutoFit/>
          </a:bodyPr>
          <a:lstStyle/>
          <a:p>
            <a:pPr algn="just"/>
            <a:r>
              <a:rPr lang="ru-RU" b="1" dirty="0" smtClean="0">
                <a:latin typeface="Times New Roman" panose="02020603050405020304" pitchFamily="18" charset="0"/>
                <a:cs typeface="Times New Roman" panose="02020603050405020304" pitchFamily="18" charset="0"/>
              </a:rPr>
              <a:t>Среднемесячная заработная плата на 1 занятую ставку работников бюджетной сферы:</a:t>
            </a:r>
          </a:p>
        </p:txBody>
      </p:sp>
      <p:graphicFrame>
        <p:nvGraphicFramePr>
          <p:cNvPr id="9" name="Диаграмма 8"/>
          <p:cNvGraphicFramePr/>
          <p:nvPr>
            <p:extLst>
              <p:ext uri="{D42A27DB-BD31-4B8C-83A1-F6EECF244321}">
                <p14:modId xmlns:p14="http://schemas.microsoft.com/office/powerpoint/2010/main" val="3844972400"/>
              </p:ext>
            </p:extLst>
          </p:nvPr>
        </p:nvGraphicFramePr>
        <p:xfrm>
          <a:off x="107503" y="4086364"/>
          <a:ext cx="4248473" cy="272381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1014636" y="3964504"/>
            <a:ext cx="889987" cy="400110"/>
          </a:xfrm>
          <a:prstGeom prst="rect">
            <a:avLst/>
          </a:prstGeom>
          <a:noFill/>
        </p:spPr>
        <p:txBody>
          <a:bodyPr wrap="none" rtlCol="0">
            <a:spAutoFit/>
          </a:bodyPr>
          <a:lstStyle/>
          <a:p>
            <a:r>
              <a:rPr lang="ru-RU" sz="2000" b="1" dirty="0" smtClean="0">
                <a:latin typeface="Times New Roman" panose="02020603050405020304" pitchFamily="18" charset="0"/>
                <a:cs typeface="Times New Roman" panose="02020603050405020304" pitchFamily="18" charset="0"/>
              </a:rPr>
              <a:t>37 921</a:t>
            </a:r>
            <a:endParaRPr lang="ru-RU" sz="20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2558427" y="3888990"/>
            <a:ext cx="1031051" cy="461665"/>
          </a:xfrm>
          <a:prstGeom prst="rect">
            <a:avLst/>
          </a:prstGeom>
          <a:noFill/>
        </p:spPr>
        <p:txBody>
          <a:bodyPr wrap="none" rtlCol="0">
            <a:sp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37 969</a:t>
            </a:r>
            <a:endParaRPr lang="ru-RU" sz="2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9" name="Диаграмма 18"/>
          <p:cNvGraphicFramePr/>
          <p:nvPr>
            <p:extLst>
              <p:ext uri="{D42A27DB-BD31-4B8C-83A1-F6EECF244321}">
                <p14:modId xmlns:p14="http://schemas.microsoft.com/office/powerpoint/2010/main" val="3670350604"/>
              </p:ext>
            </p:extLst>
          </p:nvPr>
        </p:nvGraphicFramePr>
        <p:xfrm>
          <a:off x="5940152" y="3792584"/>
          <a:ext cx="2736304" cy="3196515"/>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p:cNvSpPr txBox="1"/>
          <p:nvPr/>
        </p:nvSpPr>
        <p:spPr>
          <a:xfrm>
            <a:off x="5004048" y="3211522"/>
            <a:ext cx="4139952" cy="923330"/>
          </a:xfrm>
          <a:prstGeom prst="rect">
            <a:avLst/>
          </a:prstGeom>
          <a:noFill/>
        </p:spPr>
        <p:txBody>
          <a:bodyPr wrap="square" rtlCol="0">
            <a:spAutoFit/>
          </a:bodyPr>
          <a:lstStyle/>
          <a:p>
            <a:pPr algn="just"/>
            <a:r>
              <a:rPr lang="ru-RU" b="1" dirty="0" smtClean="0">
                <a:latin typeface="Times New Roman" panose="02020603050405020304" pitchFamily="18" charset="0"/>
                <a:cs typeface="Times New Roman" panose="02020603050405020304" pitchFamily="18" charset="0"/>
              </a:rPr>
              <a:t>На реализацию Указов Президента Российской Федерации по оплате труда:</a:t>
            </a:r>
            <a:endParaRPr lang="ru-RU"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6588224" y="3861048"/>
            <a:ext cx="1684692" cy="400110"/>
          </a:xfrm>
          <a:prstGeom prst="rect">
            <a:avLst/>
          </a:prstGeom>
          <a:noFill/>
        </p:spPr>
        <p:txBody>
          <a:bodyPr wrap="none" rtlCol="0">
            <a:spAutoFit/>
          </a:bodyPr>
          <a:lstStyle/>
          <a:p>
            <a:r>
              <a:rPr lang="ru-RU" sz="2000" b="1" dirty="0" smtClean="0">
                <a:solidFill>
                  <a:srgbClr val="FF0000"/>
                </a:solidFill>
                <a:latin typeface="Times New Roman" panose="02020603050405020304" pitchFamily="18" charset="0"/>
                <a:cs typeface="Times New Roman" panose="02020603050405020304" pitchFamily="18" charset="0"/>
              </a:rPr>
              <a:t>128 млн. руб.</a:t>
            </a:r>
            <a:endParaRPr lang="ru-RU" sz="2000" b="1" dirty="0">
              <a:solidFill>
                <a:srgbClr val="FF0000"/>
              </a:solidFill>
              <a:latin typeface="Times New Roman" panose="02020603050405020304" pitchFamily="18" charset="0"/>
              <a:cs typeface="Times New Roman" panose="02020603050405020304" pitchFamily="18" charset="0"/>
            </a:endParaRPr>
          </a:p>
        </p:txBody>
      </p:sp>
      <p:grpSp>
        <p:nvGrpSpPr>
          <p:cNvPr id="27" name="Группа 26"/>
          <p:cNvGrpSpPr/>
          <p:nvPr/>
        </p:nvGrpSpPr>
        <p:grpSpPr>
          <a:xfrm>
            <a:off x="0" y="-27384"/>
            <a:ext cx="9144000" cy="692696"/>
            <a:chOff x="-1809" y="-41800"/>
            <a:chExt cx="9145809" cy="1057360"/>
          </a:xfrm>
        </p:grpSpPr>
        <p:sp>
          <p:nvSpPr>
            <p:cNvPr id="28" name="Прямоугольник 27"/>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29"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63648025"/>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a:graphicFrameLocks noChangeAspect="1"/>
          </p:cNvGraphicFramePr>
          <p:nvPr>
            <p:extLst>
              <p:ext uri="{D42A27DB-BD31-4B8C-83A1-F6EECF244321}">
                <p14:modId xmlns:p14="http://schemas.microsoft.com/office/powerpoint/2010/main" val="2864293424"/>
              </p:ext>
            </p:extLst>
          </p:nvPr>
        </p:nvGraphicFramePr>
        <p:xfrm>
          <a:off x="74318" y="1367641"/>
          <a:ext cx="4696315" cy="542722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504" y="1988840"/>
            <a:ext cx="4176464" cy="523220"/>
          </a:xfrm>
          <a:prstGeom prst="rect">
            <a:avLst/>
          </a:prstGeom>
          <a:noFill/>
        </p:spPr>
        <p:txBody>
          <a:bodyPr wrap="square" rtlCol="0">
            <a:spAutoFit/>
          </a:bodyPr>
          <a:lstStyle/>
          <a:p>
            <a:pPr algn="ctr"/>
            <a:r>
              <a:rPr lang="ru-RU" sz="2800" b="1" dirty="0" smtClean="0">
                <a:solidFill>
                  <a:schemeClr val="accent6">
                    <a:lumMod val="75000"/>
                  </a:schemeClr>
                </a:solidFill>
                <a:latin typeface="Times New Roman" panose="02020603050405020304" pitchFamily="18" charset="0"/>
                <a:cs typeface="Times New Roman" panose="02020603050405020304" pitchFamily="18" charset="0"/>
              </a:rPr>
              <a:t>7 492 млн. руб. (53,5%)</a:t>
            </a:r>
            <a:endParaRPr lang="ru-RU" sz="2800" dirty="0">
              <a:solidFill>
                <a:schemeClr val="accent6">
                  <a:lumMod val="75000"/>
                </a:schemeClr>
              </a:solidFill>
            </a:endParaRPr>
          </a:p>
        </p:txBody>
      </p:sp>
      <p:sp>
        <p:nvSpPr>
          <p:cNvPr id="8" name="Прямоугольник 7"/>
          <p:cNvSpPr/>
          <p:nvPr/>
        </p:nvSpPr>
        <p:spPr>
          <a:xfrm>
            <a:off x="1043608" y="476672"/>
            <a:ext cx="7668343" cy="707886"/>
          </a:xfrm>
          <a:prstGeom prst="rect">
            <a:avLst/>
          </a:prstGeom>
        </p:spPr>
        <p:txBody>
          <a:bodyPr wrap="square">
            <a:spAutoFit/>
          </a:bodyPr>
          <a:lstStyle/>
          <a:p>
            <a:pPr algn="ctr"/>
            <a:r>
              <a:rPr lang="ru-RU" sz="2000" b="1" dirty="0" smtClean="0">
                <a:latin typeface="Times New Roman" panose="02020603050405020304" pitchFamily="18" charset="0"/>
                <a:cs typeface="Times New Roman" panose="02020603050405020304" pitchFamily="18" charset="0"/>
              </a:rPr>
              <a:t>Программа "Развитие </a:t>
            </a:r>
            <a:r>
              <a:rPr lang="ru-RU" sz="2000" b="1" dirty="0">
                <a:latin typeface="Times New Roman" panose="02020603050405020304" pitchFamily="18" charset="0"/>
                <a:cs typeface="Times New Roman" panose="02020603050405020304" pitchFamily="18" charset="0"/>
              </a:rPr>
              <a:t>образования города </a:t>
            </a:r>
            <a:r>
              <a:rPr lang="ru-RU" sz="2000" b="1" dirty="0" smtClean="0">
                <a:latin typeface="Times New Roman" panose="02020603050405020304" pitchFamily="18" charset="0"/>
                <a:cs typeface="Times New Roman" panose="02020603050405020304" pitchFamily="18" charset="0"/>
              </a:rPr>
              <a:t>Нижневартовска</a:t>
            </a:r>
          </a:p>
          <a:p>
            <a:pPr algn="ctr"/>
            <a:r>
              <a:rPr lang="ru-RU" sz="2000" b="1" dirty="0" smtClean="0">
                <a:latin typeface="Times New Roman" panose="02020603050405020304" pitchFamily="18" charset="0"/>
                <a:cs typeface="Times New Roman" panose="02020603050405020304" pitchFamily="18" charset="0"/>
              </a:rPr>
              <a:t> на 2015-2020 годы</a:t>
            </a:r>
            <a:r>
              <a:rPr lang="ru-RU" sz="2000" b="1"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1026" name="Picture 2" descr="http://smilarda.gov.ua/media/k2/items/cache/16fb50ff776de4c5b59c949cb6203874_X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552" y="4128190"/>
            <a:ext cx="2171672" cy="1965106"/>
          </a:xfrm>
          <a:prstGeom prst="rect">
            <a:avLst/>
          </a:prstGeom>
          <a:solidFill>
            <a:schemeClr val="accent6">
              <a:lumMod val="75000"/>
            </a:scheme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611560" y="5877272"/>
            <a:ext cx="3600400" cy="954107"/>
          </a:xfrm>
          <a:prstGeom prst="rect">
            <a:avLst/>
          </a:prstGeom>
          <a:noFill/>
        </p:spPr>
        <p:txBody>
          <a:bodyPr wrap="square" rtlCol="0">
            <a:spAutoFit/>
          </a:bodyPr>
          <a:lstStyle/>
          <a:p>
            <a:pPr algn="ctr"/>
            <a:r>
              <a:rPr lang="ru-RU" sz="2800" b="1" dirty="0" smtClean="0">
                <a:latin typeface="Times New Roman" panose="02020603050405020304" pitchFamily="18" charset="0"/>
                <a:cs typeface="Times New Roman" panose="02020603050405020304" pitchFamily="18" charset="0"/>
              </a:rPr>
              <a:t>Расходы бюджета </a:t>
            </a:r>
          </a:p>
          <a:p>
            <a:pPr algn="ctr"/>
            <a:r>
              <a:rPr lang="ru-RU" sz="2800" b="1" dirty="0" smtClean="0">
                <a:latin typeface="Times New Roman" panose="02020603050405020304" pitchFamily="18" charset="0"/>
                <a:cs typeface="Times New Roman" panose="02020603050405020304" pitchFamily="18" charset="0"/>
              </a:rPr>
              <a:t>14 018 млн. руб.</a:t>
            </a:r>
            <a:endParaRPr lang="ru-RU" sz="28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636481" y="3861048"/>
            <a:ext cx="2483768" cy="2954655"/>
          </a:xfrm>
          <a:prstGeom prst="rect">
            <a:avLst/>
          </a:prstGeom>
          <a:noFill/>
        </p:spPr>
        <p:txBody>
          <a:bodyPr wrap="square" rtlCol="0">
            <a:spAutoFit/>
          </a:bodyPr>
          <a:lstStyle/>
          <a:p>
            <a:pPr>
              <a:buClr>
                <a:schemeClr val="accent5">
                  <a:lumMod val="75000"/>
                </a:schemeClr>
              </a:buClr>
            </a:pPr>
            <a:r>
              <a:rPr lang="ru-RU" sz="1600" dirty="0">
                <a:latin typeface="Times New Roman" panose="02020603050405020304" pitchFamily="18" charset="0"/>
                <a:cs typeface="Times New Roman" panose="02020603050405020304" pitchFamily="18" charset="0"/>
              </a:rPr>
              <a:t>Обеспечение двухразовым </a:t>
            </a:r>
            <a:r>
              <a:rPr lang="ru-RU" sz="1600" dirty="0" smtClean="0">
                <a:latin typeface="Times New Roman" panose="02020603050405020304" pitchFamily="18" charset="0"/>
                <a:cs typeface="Times New Roman" panose="02020603050405020304" pitchFamily="18" charset="0"/>
              </a:rPr>
              <a:t>питанием</a:t>
            </a:r>
          </a:p>
          <a:p>
            <a:pPr>
              <a:buClr>
                <a:schemeClr val="accent5">
                  <a:lumMod val="75000"/>
                </a:schemeClr>
              </a:buClr>
            </a:pPr>
            <a:r>
              <a:rPr lang="ru-RU" sz="1600" dirty="0" smtClean="0">
                <a:latin typeface="Times New Roman" panose="02020603050405020304" pitchFamily="18" charset="0"/>
                <a:cs typeface="Times New Roman" panose="02020603050405020304" pitchFamily="18" charset="0"/>
              </a:rPr>
              <a:t> 5092 обучающихся </a:t>
            </a:r>
            <a:r>
              <a:rPr lang="ru-RU" sz="1600" dirty="0">
                <a:latin typeface="Times New Roman" panose="02020603050405020304" pitchFamily="18" charset="0"/>
                <a:cs typeface="Times New Roman" panose="02020603050405020304" pitchFamily="18" charset="0"/>
              </a:rPr>
              <a:t>льготной </a:t>
            </a:r>
            <a:r>
              <a:rPr lang="ru-RU" sz="1600" dirty="0" smtClean="0">
                <a:latin typeface="Times New Roman" panose="02020603050405020304" pitchFamily="18" charset="0"/>
                <a:cs typeface="Times New Roman" panose="02020603050405020304" pitchFamily="18" charset="0"/>
              </a:rPr>
              <a:t>категории (</a:t>
            </a:r>
            <a:r>
              <a:rPr lang="ru-RU" sz="1600" dirty="0">
                <a:latin typeface="Times New Roman" panose="02020603050405020304" pitchFamily="18" charset="0"/>
                <a:cs typeface="Times New Roman" panose="02020603050405020304" pitchFamily="18" charset="0"/>
              </a:rPr>
              <a:t>завтраки и обеды) </a:t>
            </a:r>
            <a:r>
              <a:rPr lang="ru-RU" sz="1600" dirty="0" smtClean="0">
                <a:latin typeface="Times New Roman" panose="02020603050405020304" pitchFamily="18" charset="0"/>
                <a:cs typeface="Times New Roman" panose="02020603050405020304" pitchFamily="18" charset="0"/>
              </a:rPr>
              <a:t>из расчета 201,6 руб. в день</a:t>
            </a:r>
            <a:endParaRPr lang="ru-RU" sz="1600" dirty="0">
              <a:latin typeface="Times New Roman" panose="02020603050405020304" pitchFamily="18" charset="0"/>
              <a:cs typeface="Times New Roman" panose="02020603050405020304" pitchFamily="18" charset="0"/>
            </a:endParaRPr>
          </a:p>
          <a:p>
            <a:pPr>
              <a:spcBef>
                <a:spcPts val="1200"/>
              </a:spcBef>
              <a:buClr>
                <a:schemeClr val="accent5">
                  <a:lumMod val="75000"/>
                </a:schemeClr>
              </a:buClr>
            </a:pPr>
            <a:r>
              <a:rPr lang="ru-RU" sz="1600" dirty="0">
                <a:latin typeface="Times New Roman" panose="02020603050405020304" pitchFamily="18" charset="0"/>
                <a:cs typeface="Times New Roman" panose="02020603050405020304" pitchFamily="18" charset="0"/>
              </a:rPr>
              <a:t>Обеспечение разовым питанием </a:t>
            </a:r>
            <a:r>
              <a:rPr lang="ru-RU" sz="1600" dirty="0" smtClean="0">
                <a:latin typeface="Times New Roman" panose="02020603050405020304" pitchFamily="18" charset="0"/>
                <a:cs typeface="Times New Roman" panose="02020603050405020304" pitchFamily="18" charset="0"/>
              </a:rPr>
              <a:t>25028 </a:t>
            </a:r>
            <a:r>
              <a:rPr lang="ru-RU" sz="1600" dirty="0">
                <a:latin typeface="Times New Roman" panose="02020603050405020304" pitchFamily="18" charset="0"/>
                <a:cs typeface="Times New Roman" panose="02020603050405020304" pitchFamily="18" charset="0"/>
              </a:rPr>
              <a:t>обучающихся (завтраки) </a:t>
            </a:r>
            <a:r>
              <a:rPr lang="ru-RU" sz="1600" dirty="0" smtClean="0">
                <a:latin typeface="Times New Roman" panose="02020603050405020304" pitchFamily="18" charset="0"/>
                <a:cs typeface="Times New Roman" panose="02020603050405020304" pitchFamily="18" charset="0"/>
              </a:rPr>
              <a:t>из расчета 44,0 руб. в день.</a:t>
            </a:r>
            <a:endParaRPr lang="ru-RU" sz="1600" dirty="0"/>
          </a:p>
        </p:txBody>
      </p:sp>
      <p:grpSp>
        <p:nvGrpSpPr>
          <p:cNvPr id="6" name="Группа 13"/>
          <p:cNvGrpSpPr/>
          <p:nvPr/>
        </p:nvGrpSpPr>
        <p:grpSpPr>
          <a:xfrm>
            <a:off x="0" y="-27384"/>
            <a:ext cx="9144000" cy="692696"/>
            <a:chOff x="-1809" y="-41800"/>
            <a:chExt cx="9145809" cy="1057360"/>
          </a:xfrm>
        </p:grpSpPr>
        <p:sp>
          <p:nvSpPr>
            <p:cNvPr id="15" name="Прямоугольник 14"/>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17"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Прямая соединительная линия 13"/>
          <p:cNvCxnSpPr/>
          <p:nvPr/>
        </p:nvCxnSpPr>
        <p:spPr>
          <a:xfrm>
            <a:off x="251520" y="2456892"/>
            <a:ext cx="3888432" cy="36004"/>
          </a:xfrm>
          <a:prstGeom prst="line">
            <a:avLst/>
          </a:prstGeom>
          <a:ln w="444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251520" y="2456892"/>
            <a:ext cx="2304256" cy="1188132"/>
          </a:xfrm>
          <a:prstGeom prst="straightConnector1">
            <a:avLst/>
          </a:prstGeom>
          <a:ln w="444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405326" y="1268760"/>
            <a:ext cx="3662618" cy="540065"/>
          </a:xfrm>
          <a:prstGeom prst="rect">
            <a:avLst/>
          </a:prstGeom>
          <a:solidFill>
            <a:schemeClr val="bg1">
              <a:lumMod val="85000"/>
            </a:schemeClr>
          </a:solidFill>
          <a:ln>
            <a:noFill/>
          </a:ln>
          <a:scene3d>
            <a:camera prst="orthographicFront"/>
            <a:lightRig rig="threePt" dir="t"/>
          </a:scene3d>
          <a:sp3d>
            <a:bevel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Доля затрат на программу </a:t>
            </a:r>
          </a:p>
          <a:p>
            <a:pPr algn="ctr"/>
            <a:r>
              <a:rPr lang="ru-RU" sz="1600" b="1" dirty="0" smtClean="0">
                <a:solidFill>
                  <a:schemeClr val="tx1"/>
                </a:solidFill>
                <a:latin typeface="Times New Roman" panose="02020603050405020304" pitchFamily="18" charset="0"/>
                <a:cs typeface="Times New Roman" panose="02020603050405020304" pitchFamily="18" charset="0"/>
              </a:rPr>
              <a:t>в общем объеме расходов бюджета</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3" name="Picture 2" descr="http://bmtv.kz/media/k2/items/cache/140bf028321552b14068e2ac7d1455a2_Generi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6552" y="1274774"/>
            <a:ext cx="2160240" cy="1879306"/>
          </a:xfrm>
          <a:prstGeom prst="rect">
            <a:avLst/>
          </a:prstGeom>
          <a:solidFill>
            <a:schemeClr val="accent6">
              <a:lumMod val="75000"/>
            </a:scheme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6" name="TextBox 15"/>
          <p:cNvSpPr txBox="1"/>
          <p:nvPr/>
        </p:nvSpPr>
        <p:spPr>
          <a:xfrm>
            <a:off x="6660232" y="1106941"/>
            <a:ext cx="2376264" cy="2554545"/>
          </a:xfrm>
          <a:prstGeom prst="rect">
            <a:avLst/>
          </a:prstGeom>
          <a:noFill/>
        </p:spPr>
        <p:txBody>
          <a:bodyPr wrap="square" rtlCol="0" anchor="ctr">
            <a:spAutoFit/>
          </a:bodyPr>
          <a:lstStyle/>
          <a:p>
            <a:pPr indent="-452437">
              <a:buClr>
                <a:schemeClr val="accent5">
                  <a:lumMod val="75000"/>
                </a:schemeClr>
              </a:buClr>
            </a:pPr>
            <a:r>
              <a:rPr lang="ru-RU" sz="1600" dirty="0" smtClean="0">
                <a:latin typeface="Times New Roman" panose="02020603050405020304" pitchFamily="18" charset="0"/>
                <a:cs typeface="Times New Roman" panose="02020603050405020304" pitchFamily="18" charset="0"/>
              </a:rPr>
              <a:t>Реализация общеобразовательных программ в школах, в детских садах, организациях дополнительного образования и на содействие развитию образования – </a:t>
            </a:r>
            <a:r>
              <a:rPr lang="ru-RU" sz="1600" b="1" dirty="0" smtClean="0">
                <a:latin typeface="Times New Roman" panose="02020603050405020304" pitchFamily="18" charset="0"/>
                <a:cs typeface="Times New Roman" panose="02020603050405020304" pitchFamily="18" charset="0"/>
              </a:rPr>
              <a:t>7 152 млн. руб.</a:t>
            </a:r>
            <a:endParaRPr lang="ru-RU" sz="1600" b="1" dirty="0"/>
          </a:p>
        </p:txBody>
      </p:sp>
    </p:spTree>
    <p:extLst>
      <p:ext uri="{BB962C8B-B14F-4D97-AF65-F5344CB8AC3E}">
        <p14:creationId xmlns:p14="http://schemas.microsoft.com/office/powerpoint/2010/main" val="992559525"/>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51520" y="476673"/>
            <a:ext cx="8892480" cy="707886"/>
          </a:xfrm>
          <a:prstGeom prst="rect">
            <a:avLst/>
          </a:prstGeom>
        </p:spPr>
        <p:txBody>
          <a:bodyPr wrap="square">
            <a:spAutoFit/>
          </a:bodyPr>
          <a:lstStyle/>
          <a:p>
            <a:pPr algn="ctr"/>
            <a:r>
              <a:rPr lang="ru-RU" sz="2000" b="1" dirty="0" smtClean="0">
                <a:latin typeface="Times New Roman" panose="02020603050405020304" pitchFamily="18" charset="0"/>
                <a:cs typeface="Times New Roman" panose="02020603050405020304" pitchFamily="18" charset="0"/>
              </a:rPr>
              <a:t>Программа "Социальная </a:t>
            </a:r>
            <a:r>
              <a:rPr lang="ru-RU" sz="2000" b="1" dirty="0">
                <a:latin typeface="Times New Roman" panose="02020603050405020304" pitchFamily="18" charset="0"/>
                <a:cs typeface="Times New Roman" panose="02020603050405020304" pitchFamily="18" charset="0"/>
              </a:rPr>
              <a:t>поддержка и социальная помощь  для отдельных категорий граждан в городе Нижневартовске на </a:t>
            </a:r>
            <a:r>
              <a:rPr lang="ru-RU" sz="2000" b="1" dirty="0" smtClean="0">
                <a:latin typeface="Times New Roman" panose="02020603050405020304" pitchFamily="18" charset="0"/>
                <a:cs typeface="Times New Roman" panose="02020603050405020304" pitchFamily="18" charset="0"/>
              </a:rPr>
              <a:t>2016-2020годы</a:t>
            </a:r>
            <a:r>
              <a:rPr lang="ru-RU" sz="2000" dirty="0">
                <a:latin typeface="Times New Roman" panose="02020603050405020304" pitchFamily="18" charset="0"/>
                <a:cs typeface="Times New Roman" panose="02020603050405020304" pitchFamily="18" charset="0"/>
              </a:rPr>
              <a:t>"</a:t>
            </a:r>
          </a:p>
        </p:txBody>
      </p:sp>
      <p:sp>
        <p:nvSpPr>
          <p:cNvPr id="14" name="TextBox 13"/>
          <p:cNvSpPr txBox="1"/>
          <p:nvPr/>
        </p:nvSpPr>
        <p:spPr>
          <a:xfrm>
            <a:off x="5344163" y="3122964"/>
            <a:ext cx="3779912" cy="830997"/>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Поддержка детям-сиротам и детям, оставшимся без попечения </a:t>
            </a:r>
            <a:r>
              <a:rPr lang="ru-RU" sz="1600" dirty="0" smtClean="0">
                <a:latin typeface="Times New Roman" panose="02020603050405020304" pitchFamily="18" charset="0"/>
                <a:cs typeface="Times New Roman" panose="02020603050405020304" pitchFamily="18" charset="0"/>
              </a:rPr>
              <a:t>родителей – </a:t>
            </a:r>
            <a:r>
              <a:rPr lang="ru-RU" sz="1600" b="1" dirty="0" smtClean="0">
                <a:latin typeface="Times New Roman" panose="02020603050405020304" pitchFamily="18" charset="0"/>
                <a:cs typeface="Times New Roman" panose="02020603050405020304" pitchFamily="18" charset="0"/>
              </a:rPr>
              <a:t>78 млн. руб.</a:t>
            </a:r>
            <a:endParaRPr lang="ru-RU" sz="16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3933002" y="4122494"/>
            <a:ext cx="3564000" cy="830997"/>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41 ребенку-сироте и детям, оставшимся без попечения  родителей - жилые помещения – </a:t>
            </a:r>
            <a:r>
              <a:rPr lang="ru-RU" sz="1600" b="1" dirty="0" smtClean="0">
                <a:latin typeface="Times New Roman" panose="02020603050405020304" pitchFamily="18" charset="0"/>
                <a:cs typeface="Times New Roman" panose="02020603050405020304" pitchFamily="18" charset="0"/>
              </a:rPr>
              <a:t>70 млн. руб</a:t>
            </a:r>
            <a:r>
              <a:rPr lang="ru-RU" sz="1600" dirty="0" smtClean="0">
                <a:latin typeface="Times New Roman" panose="02020603050405020304" pitchFamily="18" charset="0"/>
                <a:cs typeface="Times New Roman" panose="02020603050405020304" pitchFamily="18" charset="0"/>
              </a:rPr>
              <a:t>.</a:t>
            </a:r>
            <a:endParaRPr lang="ru-RU" sz="1600" b="1" dirty="0">
              <a:latin typeface="Times New Roman" panose="02020603050405020304" pitchFamily="18" charset="0"/>
              <a:cs typeface="Times New Roman" panose="02020603050405020304" pitchFamily="18" charset="0"/>
            </a:endParaRPr>
          </a:p>
        </p:txBody>
      </p:sp>
      <p:pic>
        <p:nvPicPr>
          <p:cNvPr id="18" name="Picture 4" descr="https://encrypted-tbn2.gstatic.com/images?q=tbn:ANd9GcRLZDZ1uupH-22ucoQF97kKKUdy39KBR_mjNDaim6xFwC-8etFu">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5848" y="4077072"/>
            <a:ext cx="1224136" cy="812335"/>
          </a:xfrm>
          <a:prstGeom prst="rect">
            <a:avLst/>
          </a:prstGeom>
          <a:solidFill>
            <a:schemeClr val="tx2">
              <a:lumMod val="60000"/>
              <a:lumOff val="40000"/>
            </a:schemeClr>
          </a:solidFill>
          <a:ln w="88900" cap="sq">
            <a:solidFill>
              <a:schemeClr val="tx2">
                <a:lumMod val="60000"/>
                <a:lumOff val="40000"/>
              </a:schemeClr>
            </a:solidFill>
            <a:prstDash val="solid"/>
            <a:miter lim="800000"/>
          </a:ln>
          <a:effectLst>
            <a:outerShdw blurRad="50800" dist="38100" dir="2700000" algn="tl" rotWithShape="0">
              <a:schemeClr val="bg1">
                <a:alpha val="43000"/>
              </a:schemeClr>
            </a:outerShdw>
          </a:effectLst>
          <a:extLst/>
        </p:spPr>
      </p:pic>
      <p:pic>
        <p:nvPicPr>
          <p:cNvPr id="19" name="Picture 6" descr="https://encrypted-tbn3.gstatic.com/images?q=tbn:ANd9GcQRYNkCy9hZpz65ks01VfRin0g8uVi7pDTv1Q3ugkmy4HvWWrAB">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1308" y="3105530"/>
            <a:ext cx="1318520" cy="865866"/>
          </a:xfrm>
          <a:prstGeom prst="rect">
            <a:avLst/>
          </a:prstGeom>
          <a:solidFill>
            <a:schemeClr val="tx2">
              <a:lumMod val="60000"/>
              <a:lumOff val="40000"/>
            </a:schemeClr>
          </a:solidFill>
          <a:ln w="88900" cap="sq">
            <a:solidFill>
              <a:schemeClr val="tx2">
                <a:lumMod val="60000"/>
                <a:lumOff val="40000"/>
              </a:schemeClr>
            </a:solidFill>
            <a:prstDash val="solid"/>
            <a:miter lim="800000"/>
          </a:ln>
          <a:effectLst>
            <a:outerShdw blurRad="50800" dist="38100" dir="2700000" algn="tl" rotWithShape="0">
              <a:schemeClr val="bg1">
                <a:alpha val="43000"/>
              </a:schemeClr>
            </a:outerShdw>
          </a:effectLst>
          <a:extLst/>
        </p:spPr>
      </p:pic>
      <p:sp>
        <p:nvSpPr>
          <p:cNvPr id="21" name="TextBox 20"/>
          <p:cNvSpPr txBox="1"/>
          <p:nvPr/>
        </p:nvSpPr>
        <p:spPr>
          <a:xfrm>
            <a:off x="3933002" y="5949280"/>
            <a:ext cx="3564000" cy="830997"/>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Единовременная выплата на приобретение или строительство жилья ветеранам ВОВ </a:t>
            </a:r>
            <a:r>
              <a:rPr lang="ru-RU" sz="1600" b="1" dirty="0" smtClean="0">
                <a:latin typeface="Times New Roman" panose="02020603050405020304" pitchFamily="18" charset="0"/>
                <a:cs typeface="Times New Roman" panose="02020603050405020304" pitchFamily="18" charset="0"/>
              </a:rPr>
              <a:t>– 1,9 млн. руб.</a:t>
            </a:r>
            <a:endParaRPr lang="ru-RU" sz="1600"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3961548" y="2178442"/>
            <a:ext cx="3563888" cy="830997"/>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Гражданам, оказавшимся в трудной или критической жизненной ситуации –  </a:t>
            </a:r>
            <a:r>
              <a:rPr lang="ru-RU" sz="1600" b="1" dirty="0" smtClean="0">
                <a:latin typeface="Times New Roman" panose="02020603050405020304" pitchFamily="18" charset="0"/>
                <a:cs typeface="Times New Roman" panose="02020603050405020304" pitchFamily="18" charset="0"/>
              </a:rPr>
              <a:t>3,00 млн. руб</a:t>
            </a:r>
            <a:r>
              <a:rPr lang="ru-RU" sz="1600" dirty="0" smtClean="0">
                <a:latin typeface="Times New Roman" panose="02020603050405020304" pitchFamily="18" charset="0"/>
                <a:cs typeface="Times New Roman" panose="02020603050405020304" pitchFamily="18" charset="0"/>
              </a:rPr>
              <a:t>.</a:t>
            </a:r>
            <a:endParaRPr lang="ru-RU" sz="1600" b="1" dirty="0">
              <a:latin typeface="Times New Roman" panose="02020603050405020304" pitchFamily="18" charset="0"/>
              <a:cs typeface="Times New Roman" panose="02020603050405020304" pitchFamily="18" charset="0"/>
            </a:endParaRPr>
          </a:p>
        </p:txBody>
      </p:sp>
      <p:pic>
        <p:nvPicPr>
          <p:cNvPr id="24" name="Picture 18" descr="Неработающие пенсионеры из НАО получат бесплатное лечение в Комплексном центре соцобслуживания "/>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95936" y="1266990"/>
            <a:ext cx="1368152" cy="793858"/>
          </a:xfrm>
          <a:prstGeom prst="rect">
            <a:avLst/>
          </a:prstGeom>
          <a:solidFill>
            <a:schemeClr val="tx2">
              <a:lumMod val="60000"/>
              <a:lumOff val="40000"/>
            </a:schemeClr>
          </a:solidFill>
          <a:ln w="88900" cap="sq">
            <a:solidFill>
              <a:schemeClr val="tx2">
                <a:lumMod val="60000"/>
                <a:lumOff val="40000"/>
              </a:schemeClr>
            </a:solidFill>
            <a:prstDash val="solid"/>
            <a:miter lim="800000"/>
          </a:ln>
          <a:effectLst>
            <a:outerShdw blurRad="50800" dist="38100" dir="2700000" algn="tl" rotWithShape="0">
              <a:schemeClr val="bg1">
                <a:alpha val="43000"/>
              </a:schemeClr>
            </a:outerShdw>
          </a:effectLst>
          <a:extLst/>
        </p:spPr>
      </p:pic>
      <p:sp>
        <p:nvSpPr>
          <p:cNvPr id="25" name="TextBox 24"/>
          <p:cNvSpPr txBox="1"/>
          <p:nvPr/>
        </p:nvSpPr>
        <p:spPr>
          <a:xfrm>
            <a:off x="5436096" y="1124744"/>
            <a:ext cx="3707904" cy="1077218"/>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Единовременные выплаты неработающим пенсионерам и ветеранам Великой Отечественной войны – </a:t>
            </a:r>
            <a:r>
              <a:rPr lang="ru-RU" sz="1600" b="1" dirty="0" smtClean="0">
                <a:latin typeface="Times New Roman" panose="02020603050405020304" pitchFamily="18" charset="0"/>
                <a:cs typeface="Times New Roman" panose="02020603050405020304" pitchFamily="18" charset="0"/>
              </a:rPr>
              <a:t>66 млн. руб.</a:t>
            </a:r>
            <a:endParaRPr lang="ru-RU" sz="1600" b="1" dirty="0">
              <a:latin typeface="Times New Roman" panose="02020603050405020304" pitchFamily="18" charset="0"/>
              <a:cs typeface="Times New Roman" panose="02020603050405020304" pitchFamily="18" charset="0"/>
            </a:endParaRPr>
          </a:p>
        </p:txBody>
      </p:sp>
      <p:graphicFrame>
        <p:nvGraphicFramePr>
          <p:cNvPr id="31" name="Диаграмма 30"/>
          <p:cNvGraphicFramePr>
            <a:graphicFrameLocks noChangeAspect="1"/>
          </p:cNvGraphicFramePr>
          <p:nvPr>
            <p:extLst>
              <p:ext uri="{D42A27DB-BD31-4B8C-83A1-F6EECF244321}">
                <p14:modId xmlns:p14="http://schemas.microsoft.com/office/powerpoint/2010/main" val="1304727224"/>
              </p:ext>
            </p:extLst>
          </p:nvPr>
        </p:nvGraphicFramePr>
        <p:xfrm>
          <a:off x="-324544" y="1600176"/>
          <a:ext cx="4788024" cy="5861272"/>
        </p:xfrm>
        <a:graphic>
          <a:graphicData uri="http://schemas.openxmlformats.org/drawingml/2006/chart">
            <c:chart xmlns:c="http://schemas.openxmlformats.org/drawingml/2006/chart" xmlns:r="http://schemas.openxmlformats.org/officeDocument/2006/relationships" r:id="rId8"/>
          </a:graphicData>
        </a:graphic>
      </p:graphicFrame>
      <p:pic>
        <p:nvPicPr>
          <p:cNvPr id="2052" name="Picture 4" descr="http://www.edu.rgsu.net/netcat_files/userfiles/Press-sluzhba/16.01.2014./Podary-rebenku-zjizn/22_b.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82587" y="5096056"/>
            <a:ext cx="1377942" cy="792088"/>
          </a:xfrm>
          <a:prstGeom prst="rect">
            <a:avLst/>
          </a:prstGeom>
          <a:solidFill>
            <a:schemeClr val="tx2">
              <a:lumMod val="60000"/>
              <a:lumOff val="40000"/>
            </a:schemeClr>
          </a:solidFill>
          <a:ln w="88900" cap="sq">
            <a:solidFill>
              <a:schemeClr val="tx2">
                <a:lumMod val="60000"/>
                <a:lumOff val="40000"/>
              </a:schemeClr>
            </a:solidFill>
            <a:prstDash val="solid"/>
            <a:miter lim="800000"/>
          </a:ln>
          <a:effectLst>
            <a:outerShdw blurRad="50800" dist="38100" dir="2700000" algn="tl" rotWithShape="0">
              <a:srgbClr val="000000">
                <a:alpha val="43000"/>
              </a:srgbClr>
            </a:outerShdw>
          </a:effectLst>
          <a:extLst/>
        </p:spPr>
      </p:pic>
      <p:sp>
        <p:nvSpPr>
          <p:cNvPr id="36" name="TextBox 35"/>
          <p:cNvSpPr txBox="1"/>
          <p:nvPr/>
        </p:nvSpPr>
        <p:spPr>
          <a:xfrm>
            <a:off x="5436096" y="4953491"/>
            <a:ext cx="3563888" cy="1077218"/>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12 ветеранам боевых действий, инвалидам и семей, имеющих детей инвалидов – предоставить субсидии – </a:t>
            </a:r>
            <a:r>
              <a:rPr lang="ru-RU" sz="1600" b="1" dirty="0" smtClean="0">
                <a:latin typeface="Times New Roman" panose="02020603050405020304" pitchFamily="18" charset="0"/>
                <a:cs typeface="Times New Roman" panose="02020603050405020304" pitchFamily="18" charset="0"/>
              </a:rPr>
              <a:t>9 млн. руб</a:t>
            </a:r>
            <a:r>
              <a:rPr lang="ru-RU" sz="1600" dirty="0" smtClean="0">
                <a:latin typeface="Times New Roman" panose="02020603050405020304" pitchFamily="18" charset="0"/>
                <a:cs typeface="Times New Roman" panose="02020603050405020304" pitchFamily="18" charset="0"/>
              </a:rPr>
              <a:t>.</a:t>
            </a:r>
            <a:endParaRPr lang="ru-RU" sz="1600" b="1" dirty="0">
              <a:latin typeface="Times New Roman" panose="02020603050405020304" pitchFamily="18" charset="0"/>
              <a:cs typeface="Times New Roman" panose="02020603050405020304" pitchFamily="18" charset="0"/>
            </a:endParaRPr>
          </a:p>
        </p:txBody>
      </p:sp>
      <p:pic>
        <p:nvPicPr>
          <p:cNvPr id="37" name="Picture 14" descr="Калининградских ветеранов боевых действий нужно обследовать чаще"/>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98973" y="6030709"/>
            <a:ext cx="1135164" cy="702000"/>
          </a:xfrm>
          <a:prstGeom prst="rect">
            <a:avLst/>
          </a:prstGeom>
          <a:solidFill>
            <a:schemeClr val="tx2">
              <a:lumMod val="60000"/>
              <a:lumOff val="40000"/>
            </a:schemeClr>
          </a:solidFill>
          <a:ln w="88900" cap="sq">
            <a:solidFill>
              <a:schemeClr val="tx2">
                <a:lumMod val="60000"/>
                <a:lumOff val="40000"/>
              </a:schemeClr>
            </a:solidFill>
            <a:prstDash val="solid"/>
            <a:miter lim="800000"/>
          </a:ln>
          <a:effectLst>
            <a:outerShdw blurRad="50800" dist="38100" dir="2700000" algn="tl" rotWithShape="0">
              <a:schemeClr val="bg1">
                <a:alpha val="43000"/>
              </a:schemeClr>
            </a:outerShdw>
          </a:effectLst>
          <a:extLst/>
        </p:spPr>
      </p:pic>
      <p:grpSp>
        <p:nvGrpSpPr>
          <p:cNvPr id="35" name="Группа 34"/>
          <p:cNvGrpSpPr/>
          <p:nvPr/>
        </p:nvGrpSpPr>
        <p:grpSpPr>
          <a:xfrm>
            <a:off x="0" y="-27384"/>
            <a:ext cx="9144000" cy="692696"/>
            <a:chOff x="-1809" y="-41800"/>
            <a:chExt cx="9145809" cy="1057360"/>
          </a:xfrm>
        </p:grpSpPr>
        <p:sp>
          <p:nvSpPr>
            <p:cNvPr id="38" name="Прямоугольник 37"/>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39" name="Picture 1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TextBox 39"/>
          <p:cNvSpPr txBox="1"/>
          <p:nvPr/>
        </p:nvSpPr>
        <p:spPr>
          <a:xfrm>
            <a:off x="395536" y="5904656"/>
            <a:ext cx="3600400" cy="954107"/>
          </a:xfrm>
          <a:prstGeom prst="rect">
            <a:avLst/>
          </a:prstGeom>
          <a:noFill/>
        </p:spPr>
        <p:txBody>
          <a:bodyPr wrap="square" rtlCol="0">
            <a:spAutoFit/>
          </a:bodyPr>
          <a:lstStyle/>
          <a:p>
            <a:pPr algn="ctr"/>
            <a:r>
              <a:rPr lang="ru-RU" sz="2800" b="1" dirty="0" smtClean="0">
                <a:latin typeface="Times New Roman" panose="02020603050405020304" pitchFamily="18" charset="0"/>
                <a:cs typeface="Times New Roman" panose="02020603050405020304" pitchFamily="18" charset="0"/>
              </a:rPr>
              <a:t>Расходы бюджета </a:t>
            </a:r>
          </a:p>
          <a:p>
            <a:pPr algn="ctr"/>
            <a:r>
              <a:rPr lang="ru-RU" sz="2800" b="1" dirty="0" smtClean="0">
                <a:latin typeface="Times New Roman" panose="02020603050405020304" pitchFamily="18" charset="0"/>
                <a:cs typeface="Times New Roman" panose="02020603050405020304" pitchFamily="18" charset="0"/>
              </a:rPr>
              <a:t>14 018 млн. руб.</a:t>
            </a:r>
            <a:endParaRPr lang="ru-RU" sz="2800" b="1"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199078" y="1916832"/>
            <a:ext cx="3600400" cy="523220"/>
          </a:xfrm>
          <a:prstGeom prst="rect">
            <a:avLst/>
          </a:prstGeom>
          <a:noFill/>
        </p:spPr>
        <p:txBody>
          <a:bodyPr wrap="square" rtlCol="0">
            <a:spAutoFit/>
          </a:bodyPr>
          <a:lstStyle/>
          <a:p>
            <a:pPr algn="ctr"/>
            <a:r>
              <a:rPr lang="ru-RU" sz="2800" b="1" dirty="0" smtClean="0">
                <a:solidFill>
                  <a:schemeClr val="accent1">
                    <a:lumMod val="50000"/>
                  </a:schemeClr>
                </a:solidFill>
                <a:latin typeface="Times New Roman" panose="02020603050405020304" pitchFamily="18" charset="0"/>
                <a:cs typeface="Times New Roman" panose="02020603050405020304" pitchFamily="18" charset="0"/>
              </a:rPr>
              <a:t>228млн. руб. (2%)</a:t>
            </a:r>
            <a:endParaRPr lang="ru-RU" sz="2800" dirty="0">
              <a:solidFill>
                <a:schemeClr val="accent1">
                  <a:lumMod val="50000"/>
                </a:schemeClr>
              </a:solidFill>
            </a:endParaRPr>
          </a:p>
        </p:txBody>
      </p:sp>
      <p:cxnSp>
        <p:nvCxnSpPr>
          <p:cNvPr id="42" name="Прямая соединительная линия 41"/>
          <p:cNvCxnSpPr/>
          <p:nvPr/>
        </p:nvCxnSpPr>
        <p:spPr>
          <a:xfrm>
            <a:off x="251520" y="2420888"/>
            <a:ext cx="3456384" cy="0"/>
          </a:xfrm>
          <a:prstGeom prst="line">
            <a:avLst/>
          </a:prstGeom>
          <a:ln w="444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a:off x="306000" y="2420888"/>
            <a:ext cx="2681824" cy="1080120"/>
          </a:xfrm>
          <a:prstGeom prst="straightConnector1">
            <a:avLst/>
          </a:prstGeom>
          <a:ln w="444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Прямоугольник 25"/>
          <p:cNvSpPr/>
          <p:nvPr/>
        </p:nvSpPr>
        <p:spPr>
          <a:xfrm>
            <a:off x="110307" y="1312007"/>
            <a:ext cx="3662618" cy="540065"/>
          </a:xfrm>
          <a:prstGeom prst="rect">
            <a:avLst/>
          </a:prstGeom>
          <a:solidFill>
            <a:schemeClr val="bg1">
              <a:lumMod val="85000"/>
            </a:schemeClr>
          </a:solidFill>
          <a:ln>
            <a:noFill/>
          </a:ln>
          <a:scene3d>
            <a:camera prst="orthographicFront"/>
            <a:lightRig rig="threePt" dir="t"/>
          </a:scene3d>
          <a:sp3d>
            <a:bevel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Доля затрат на программу </a:t>
            </a:r>
          </a:p>
          <a:p>
            <a:pPr algn="ctr"/>
            <a:r>
              <a:rPr lang="ru-RU" sz="1600" b="1" dirty="0" smtClean="0">
                <a:solidFill>
                  <a:schemeClr val="tx1"/>
                </a:solidFill>
                <a:latin typeface="Times New Roman" panose="02020603050405020304" pitchFamily="18" charset="0"/>
                <a:cs typeface="Times New Roman" panose="02020603050405020304" pitchFamily="18" charset="0"/>
              </a:rPr>
              <a:t>в общем объеме расходов бюджета</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player.myshared.ru/352293/data/images/img8.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68344" y="2204864"/>
            <a:ext cx="1331640" cy="747761"/>
          </a:xfrm>
          <a:prstGeom prst="rect">
            <a:avLst/>
          </a:prstGeom>
          <a:solidFill>
            <a:schemeClr val="tx2">
              <a:lumMod val="60000"/>
              <a:lumOff val="40000"/>
            </a:schemeClr>
          </a:solidFill>
          <a:ln w="88900" cap="sq">
            <a:solidFill>
              <a:schemeClr val="tx2">
                <a:lumMod val="60000"/>
                <a:lumOff val="40000"/>
              </a:schemeClr>
            </a:solidFill>
            <a:prstDash val="solid"/>
            <a:miter lim="800000"/>
          </a:ln>
          <a:effectLst/>
          <a:extLst/>
        </p:spPr>
      </p:pic>
    </p:spTree>
    <p:extLst>
      <p:ext uri="{BB962C8B-B14F-4D97-AF65-F5344CB8AC3E}">
        <p14:creationId xmlns:p14="http://schemas.microsoft.com/office/powerpoint/2010/main" val="1694675595"/>
      </p:ext>
    </p:extLst>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31032" y="476672"/>
            <a:ext cx="8712968" cy="707886"/>
          </a:xfrm>
          <a:prstGeom prst="rect">
            <a:avLst/>
          </a:prstGeom>
        </p:spPr>
        <p:txBody>
          <a:bodyPr wrap="square">
            <a:spAutoFit/>
          </a:bodyPr>
          <a:lstStyle/>
          <a:p>
            <a:pPr algn="ctr"/>
            <a:r>
              <a:rPr lang="ru-RU" sz="2000" b="1" dirty="0" smtClean="0">
                <a:latin typeface="Times New Roman" panose="02020603050405020304" pitchFamily="18" charset="0"/>
                <a:cs typeface="Times New Roman" panose="02020603050405020304" pitchFamily="18" charset="0"/>
              </a:rPr>
              <a:t>Программа "Развитие </a:t>
            </a:r>
            <a:r>
              <a:rPr lang="ru-RU" sz="2000" b="1" dirty="0">
                <a:latin typeface="Times New Roman" panose="02020603050405020304" pitchFamily="18" charset="0"/>
                <a:cs typeface="Times New Roman" panose="02020603050405020304" pitchFamily="18" charset="0"/>
              </a:rPr>
              <a:t>культуры и туризма города Нижневартовска </a:t>
            </a:r>
            <a:endParaRPr lang="ru-RU" sz="2000" b="1" dirty="0" smtClean="0">
              <a:latin typeface="Times New Roman" panose="02020603050405020304" pitchFamily="18" charset="0"/>
              <a:cs typeface="Times New Roman" panose="02020603050405020304" pitchFamily="18" charset="0"/>
            </a:endParaRPr>
          </a:p>
          <a:p>
            <a:pPr algn="ctr"/>
            <a:r>
              <a:rPr lang="ru-RU" sz="2000" b="1" dirty="0" smtClean="0">
                <a:latin typeface="Times New Roman" panose="02020603050405020304" pitchFamily="18" charset="0"/>
                <a:cs typeface="Times New Roman" panose="02020603050405020304" pitchFamily="18" charset="0"/>
              </a:rPr>
              <a:t>на </a:t>
            </a:r>
            <a:r>
              <a:rPr lang="ru-RU" sz="2000" b="1" dirty="0">
                <a:latin typeface="Times New Roman" panose="02020603050405020304" pitchFamily="18" charset="0"/>
                <a:cs typeface="Times New Roman" panose="02020603050405020304" pitchFamily="18" charset="0"/>
              </a:rPr>
              <a:t>2014-2020 </a:t>
            </a:r>
            <a:r>
              <a:rPr lang="ru-RU" sz="2000" b="1" dirty="0" smtClean="0">
                <a:latin typeface="Times New Roman" panose="02020603050405020304" pitchFamily="18" charset="0"/>
                <a:cs typeface="Times New Roman" panose="02020603050405020304" pitchFamily="18" charset="0"/>
              </a:rPr>
              <a:t>годы"</a:t>
            </a:r>
            <a:endParaRPr lang="ru-RU" sz="2000" dirty="0">
              <a:latin typeface="Times New Roman" panose="02020603050405020304" pitchFamily="18" charset="0"/>
              <a:cs typeface="Times New Roman" panose="02020603050405020304" pitchFamily="18" charset="0"/>
            </a:endParaRPr>
          </a:p>
        </p:txBody>
      </p:sp>
      <p:graphicFrame>
        <p:nvGraphicFramePr>
          <p:cNvPr id="25" name="Диаграмма 24"/>
          <p:cNvGraphicFramePr>
            <a:graphicFrameLocks noChangeAspect="1"/>
          </p:cNvGraphicFramePr>
          <p:nvPr>
            <p:extLst>
              <p:ext uri="{D42A27DB-BD31-4B8C-83A1-F6EECF244321}">
                <p14:modId xmlns:p14="http://schemas.microsoft.com/office/powerpoint/2010/main" val="375787532"/>
              </p:ext>
            </p:extLst>
          </p:nvPr>
        </p:nvGraphicFramePr>
        <p:xfrm>
          <a:off x="198125" y="665312"/>
          <a:ext cx="4572508" cy="5707244"/>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Группа 14"/>
          <p:cNvGrpSpPr/>
          <p:nvPr/>
        </p:nvGrpSpPr>
        <p:grpSpPr>
          <a:xfrm>
            <a:off x="0" y="-27384"/>
            <a:ext cx="9144000" cy="692696"/>
            <a:chOff x="-1809" y="-41800"/>
            <a:chExt cx="9145809" cy="1057360"/>
          </a:xfrm>
        </p:grpSpPr>
        <p:sp>
          <p:nvSpPr>
            <p:cNvPr id="17" name="Прямоугольник 16"/>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27"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TextBox 28"/>
          <p:cNvSpPr txBox="1"/>
          <p:nvPr/>
        </p:nvSpPr>
        <p:spPr>
          <a:xfrm>
            <a:off x="467544" y="1897668"/>
            <a:ext cx="3735288" cy="523220"/>
          </a:xfrm>
          <a:prstGeom prst="rect">
            <a:avLst/>
          </a:prstGeom>
          <a:noFill/>
        </p:spPr>
        <p:txBody>
          <a:bodyPr wrap="square" rtlCol="0">
            <a:spAutoFit/>
          </a:bodyPr>
          <a:lstStyle/>
          <a:p>
            <a:pPr algn="ctr"/>
            <a:r>
              <a:rPr lang="ru-RU" sz="2800" b="1" dirty="0" smtClean="0">
                <a:solidFill>
                  <a:srgbClr val="C09200"/>
                </a:solidFill>
                <a:latin typeface="Times New Roman" panose="02020603050405020304" pitchFamily="18" charset="0"/>
                <a:cs typeface="Times New Roman" panose="02020603050405020304" pitchFamily="18" charset="0"/>
              </a:rPr>
              <a:t>670 млн. руб. (4,8%)</a:t>
            </a:r>
            <a:endParaRPr lang="ru-RU" sz="2800" dirty="0">
              <a:solidFill>
                <a:srgbClr val="C09200"/>
              </a:solidFill>
            </a:endParaRPr>
          </a:p>
        </p:txBody>
      </p:sp>
      <p:cxnSp>
        <p:nvCxnSpPr>
          <p:cNvPr id="30" name="Прямая соединительная линия 29"/>
          <p:cNvCxnSpPr/>
          <p:nvPr/>
        </p:nvCxnSpPr>
        <p:spPr>
          <a:xfrm>
            <a:off x="638416" y="2348880"/>
            <a:ext cx="3275722" cy="0"/>
          </a:xfrm>
          <a:prstGeom prst="line">
            <a:avLst/>
          </a:prstGeom>
          <a:ln w="44450">
            <a:solidFill>
              <a:srgbClr val="C09200"/>
            </a:solidFill>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638416" y="2348880"/>
            <a:ext cx="2168880" cy="478596"/>
          </a:xfrm>
          <a:prstGeom prst="straightConnector1">
            <a:avLst/>
          </a:prstGeom>
          <a:ln w="44450">
            <a:solidFill>
              <a:srgbClr val="C09200"/>
            </a:solidFill>
            <a:tailEnd type="arrow"/>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251520" y="1268760"/>
            <a:ext cx="3662618" cy="540065"/>
          </a:xfrm>
          <a:prstGeom prst="rect">
            <a:avLst/>
          </a:prstGeom>
          <a:solidFill>
            <a:schemeClr val="bg1">
              <a:lumMod val="85000"/>
            </a:schemeClr>
          </a:solidFill>
          <a:ln>
            <a:noFill/>
          </a:ln>
          <a:scene3d>
            <a:camera prst="orthographicFront"/>
            <a:lightRig rig="threePt" dir="t"/>
          </a:scene3d>
          <a:sp3d>
            <a:bevel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Доля затрат на программу </a:t>
            </a:r>
          </a:p>
          <a:p>
            <a:pPr algn="ctr"/>
            <a:r>
              <a:rPr lang="ru-RU" sz="1600" b="1" dirty="0" smtClean="0">
                <a:solidFill>
                  <a:schemeClr val="tx1"/>
                </a:solidFill>
                <a:latin typeface="Times New Roman" panose="02020603050405020304" pitchFamily="18" charset="0"/>
                <a:cs typeface="Times New Roman" panose="02020603050405020304" pitchFamily="18" charset="0"/>
              </a:rPr>
              <a:t>в общем объеме расходов бюджета</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16" name="Диаграмма 15"/>
          <p:cNvGraphicFramePr/>
          <p:nvPr>
            <p:extLst>
              <p:ext uri="{D42A27DB-BD31-4B8C-83A1-F6EECF244321}">
                <p14:modId xmlns:p14="http://schemas.microsoft.com/office/powerpoint/2010/main" val="3234711117"/>
              </p:ext>
            </p:extLst>
          </p:nvPr>
        </p:nvGraphicFramePr>
        <p:xfrm>
          <a:off x="4594582" y="1475568"/>
          <a:ext cx="4392488" cy="3690407"/>
        </p:xfrm>
        <a:graphic>
          <a:graphicData uri="http://schemas.openxmlformats.org/drawingml/2006/chart">
            <c:chart xmlns:c="http://schemas.openxmlformats.org/drawingml/2006/chart" xmlns:r="http://schemas.openxmlformats.org/officeDocument/2006/relationships" r:id="rId5"/>
          </a:graphicData>
        </a:graphic>
      </p:graphicFrame>
      <p:sp>
        <p:nvSpPr>
          <p:cNvPr id="19" name="Прямоугольник 18"/>
          <p:cNvSpPr/>
          <p:nvPr/>
        </p:nvSpPr>
        <p:spPr>
          <a:xfrm>
            <a:off x="5229862" y="1284434"/>
            <a:ext cx="3662618" cy="540065"/>
          </a:xfrm>
          <a:prstGeom prst="rect">
            <a:avLst/>
          </a:prstGeom>
          <a:solidFill>
            <a:schemeClr val="bg1">
              <a:lumMod val="85000"/>
            </a:schemeClr>
          </a:solidFill>
          <a:ln>
            <a:noFill/>
          </a:ln>
          <a:scene3d>
            <a:camera prst="orthographicFront"/>
            <a:lightRig rig="threePt" dir="t"/>
          </a:scene3d>
          <a:sp3d>
            <a:bevel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Times New Roman" panose="02020603050405020304" pitchFamily="18" charset="0"/>
                <a:cs typeface="Times New Roman" panose="02020603050405020304" pitchFamily="18" charset="0"/>
              </a:rPr>
              <a:t>Структура расходов в разрезе источников финансирования</a:t>
            </a:r>
          </a:p>
        </p:txBody>
      </p:sp>
      <p:sp>
        <p:nvSpPr>
          <p:cNvPr id="20" name="TextBox 19"/>
          <p:cNvSpPr txBox="1"/>
          <p:nvPr/>
        </p:nvSpPr>
        <p:spPr>
          <a:xfrm>
            <a:off x="149232" y="4725144"/>
            <a:ext cx="5237716" cy="369332"/>
          </a:xfrm>
          <a:prstGeom prst="rect">
            <a:avLst/>
          </a:prstGeom>
          <a:noFill/>
        </p:spPr>
        <p:txBody>
          <a:bodyPr wrap="none" rtlCol="0">
            <a:spAutoFit/>
          </a:bodyPr>
          <a:lstStyle/>
          <a:p>
            <a:r>
              <a:rPr lang="ru-RU" b="1" dirty="0" smtClean="0">
                <a:latin typeface="Times New Roman" panose="02020603050405020304" pitchFamily="18" charset="0"/>
                <a:cs typeface="Times New Roman" panose="02020603050405020304" pitchFamily="18" charset="0"/>
              </a:rPr>
              <a:t>Направление расходования средств программы</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graphicFrame>
        <p:nvGraphicFramePr>
          <p:cNvPr id="21" name="Таблица 20"/>
          <p:cNvGraphicFramePr>
            <a:graphicFrameLocks noGrp="1"/>
          </p:cNvGraphicFramePr>
          <p:nvPr>
            <p:extLst>
              <p:ext uri="{D42A27DB-BD31-4B8C-83A1-F6EECF244321}">
                <p14:modId xmlns:p14="http://schemas.microsoft.com/office/powerpoint/2010/main" val="1987640652"/>
              </p:ext>
            </p:extLst>
          </p:nvPr>
        </p:nvGraphicFramePr>
        <p:xfrm>
          <a:off x="149232" y="5085184"/>
          <a:ext cx="8887264" cy="1706880"/>
        </p:xfrm>
        <a:graphic>
          <a:graphicData uri="http://schemas.openxmlformats.org/drawingml/2006/table">
            <a:tbl>
              <a:tblPr firstRow="1" firstCol="1" bandRow="1">
                <a:tableStyleId>{00A15C55-8517-42AA-B614-E9B94910E393}</a:tableStyleId>
              </a:tblPr>
              <a:tblGrid>
                <a:gridCol w="6885704"/>
                <a:gridCol w="1284655"/>
                <a:gridCol w="716905"/>
              </a:tblGrid>
              <a:tr h="174000">
                <a:tc>
                  <a:txBody>
                    <a:bodyPr/>
                    <a:lstStyle/>
                    <a:p>
                      <a:pPr algn="ctr">
                        <a:lnSpc>
                          <a:spcPct val="100000"/>
                        </a:lnSpc>
                        <a:spcAft>
                          <a:spcPts val="0"/>
                        </a:spcAft>
                      </a:pPr>
                      <a:r>
                        <a:rPr lang="ru-RU" sz="1600" b="1" dirty="0">
                          <a:solidFill>
                            <a:schemeClr val="tx1"/>
                          </a:solidFill>
                          <a:effectLst/>
                          <a:latin typeface="Times New Roman" panose="02020603050405020304" pitchFamily="18" charset="0"/>
                          <a:cs typeface="Times New Roman" panose="02020603050405020304" pitchFamily="18" charset="0"/>
                        </a:rPr>
                        <a:t>Наименование</a:t>
                      </a:r>
                      <a:endParaRPr lang="ru-RU" sz="16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6657" marR="666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algn="ctr">
                        <a:lnSpc>
                          <a:spcPct val="100000"/>
                        </a:lnSpc>
                        <a:spcAft>
                          <a:spcPts val="0"/>
                        </a:spcAft>
                      </a:pPr>
                      <a:r>
                        <a:rPr lang="ru-RU" sz="1600" b="1" dirty="0" smtClean="0">
                          <a:solidFill>
                            <a:schemeClr val="tx1"/>
                          </a:solidFill>
                          <a:effectLst/>
                          <a:latin typeface="Times New Roman" panose="02020603050405020304" pitchFamily="18" charset="0"/>
                          <a:cs typeface="Times New Roman" panose="02020603050405020304" pitchFamily="18" charset="0"/>
                        </a:rPr>
                        <a:t>млн. руб.</a:t>
                      </a:r>
                      <a:endParaRPr lang="ru-RU" sz="16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6657" marR="666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algn="ctr">
                        <a:lnSpc>
                          <a:spcPct val="100000"/>
                        </a:lnSpc>
                        <a:spcAft>
                          <a:spcPts val="0"/>
                        </a:spcAft>
                      </a:pPr>
                      <a:r>
                        <a:rPr lang="ru-RU" sz="1600" b="1" dirty="0" smtClean="0">
                          <a:solidFill>
                            <a:schemeClr val="tx1"/>
                          </a:solidFill>
                          <a:effectLst/>
                          <a:latin typeface="Times New Roman" panose="02020603050405020304" pitchFamily="18" charset="0"/>
                          <a:cs typeface="Times New Roman" panose="02020603050405020304" pitchFamily="18" charset="0"/>
                        </a:rPr>
                        <a:t>%</a:t>
                      </a:r>
                      <a:endParaRPr lang="ru-RU" sz="16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6657" marR="666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r>
              <a:tr h="174000">
                <a:tc>
                  <a:txBody>
                    <a:bodyPr/>
                    <a:lstStyle/>
                    <a:p>
                      <a:pPr lvl="0">
                        <a:lnSpc>
                          <a:spcPct val="100000"/>
                        </a:lnSpc>
                        <a:spcAft>
                          <a:spcPts val="0"/>
                        </a:spcAft>
                      </a:pPr>
                      <a:r>
                        <a:rPr lang="ru-RU" sz="1600" b="0" dirty="0" smtClean="0">
                          <a:solidFill>
                            <a:schemeClr val="tx1"/>
                          </a:solidFill>
                          <a:latin typeface="Times New Roman" panose="02020603050405020304" pitchFamily="18" charset="0"/>
                          <a:cs typeface="Times New Roman" panose="02020603050405020304" pitchFamily="18" charset="0"/>
                        </a:rPr>
                        <a:t>Реализация дополнительного образования в детских музыкальных школах и школах искусств</a:t>
                      </a:r>
                      <a:endParaRPr lang="ru-RU" sz="1600" b="0" dirty="0">
                        <a:solidFill>
                          <a:schemeClr val="tx1"/>
                        </a:solidFill>
                        <a:latin typeface="Times New Roman" panose="02020603050405020304" pitchFamily="18"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253,42</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37,8</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4000">
                <a:tc>
                  <a:txBody>
                    <a:bodyPr/>
                    <a:lstStyle/>
                    <a:p>
                      <a:pPr lvl="0"/>
                      <a:r>
                        <a:rPr lang="ru-RU" sz="1600" b="0" dirty="0" smtClean="0">
                          <a:solidFill>
                            <a:schemeClr val="tx1"/>
                          </a:solidFill>
                          <a:latin typeface="Times New Roman" panose="02020603050405020304" pitchFamily="18" charset="0"/>
                          <a:cs typeface="Times New Roman" panose="02020603050405020304" pitchFamily="18" charset="0"/>
                        </a:rPr>
                        <a:t>Обеспечение жителей городского округа услугами организаций культуры</a:t>
                      </a:r>
                      <a:endParaRPr lang="ru-RU" sz="1600" b="0" dirty="0">
                        <a:solidFill>
                          <a:schemeClr val="tx1"/>
                        </a:solidFill>
                        <a:latin typeface="Times New Roman" panose="02020603050405020304" pitchFamily="18"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00000"/>
                        </a:lnSpc>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242,05</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00000"/>
                        </a:lnSpc>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36,1</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174000">
                <a:tc>
                  <a:txBody>
                    <a:bodyPr/>
                    <a:lstStyle/>
                    <a:p>
                      <a:pPr lvl="0">
                        <a:lnSpc>
                          <a:spcPct val="100000"/>
                        </a:lnSpc>
                        <a:spcAft>
                          <a:spcPts val="0"/>
                        </a:spcAft>
                      </a:pPr>
                      <a:r>
                        <a:rPr lang="ru-RU" sz="1600" b="0" baseline="0" dirty="0" smtClean="0">
                          <a:solidFill>
                            <a:schemeClr val="tx1"/>
                          </a:solidFill>
                          <a:latin typeface="Times New Roman" panose="02020603050405020304" pitchFamily="18" charset="0"/>
                          <a:cs typeface="Times New Roman" panose="02020603050405020304" pitchFamily="18" charset="0"/>
                        </a:rPr>
                        <a:t>Организация библиотечного обслуживания населения</a:t>
                      </a:r>
                      <a:endParaRPr lang="ru-RU" sz="1600" b="0" dirty="0">
                        <a:solidFill>
                          <a:schemeClr val="tx1"/>
                        </a:solidFill>
                        <a:latin typeface="Times New Roman" panose="02020603050405020304" pitchFamily="18"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145,28</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21,7</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4000">
                <a:tc>
                  <a:txBody>
                    <a:bodyPr/>
                    <a:lstStyle/>
                    <a:p>
                      <a:pPr lvl="0">
                        <a:lnSpc>
                          <a:spcPct val="100000"/>
                        </a:lnSpc>
                        <a:spcAft>
                          <a:spcPts val="0"/>
                        </a:spcAft>
                      </a:pPr>
                      <a:r>
                        <a:rPr lang="ru-RU" sz="1600" b="0" dirty="0" smtClean="0">
                          <a:solidFill>
                            <a:schemeClr val="tx1"/>
                          </a:solidFill>
                          <a:latin typeface="Times New Roman" panose="02020603050405020304" pitchFamily="18" charset="0"/>
                          <a:cs typeface="Times New Roman" panose="02020603050405020304" pitchFamily="18" charset="0"/>
                        </a:rPr>
                        <a:t>Развитие музейного дела</a:t>
                      </a:r>
                      <a:endParaRPr lang="ru-RU" sz="1600" b="0" baseline="0" dirty="0">
                        <a:solidFill>
                          <a:schemeClr val="tx1"/>
                        </a:solidFill>
                        <a:latin typeface="Times New Roman" panose="02020603050405020304" pitchFamily="18"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00000"/>
                        </a:lnSpc>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28,60</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00000"/>
                        </a:lnSpc>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4,3</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17400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latin typeface="Times New Roman" panose="02020603050405020304" pitchFamily="18" charset="0"/>
                          <a:cs typeface="Times New Roman" panose="02020603050405020304" pitchFamily="18" charset="0"/>
                        </a:rPr>
                        <a:t>Туризм</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0,64</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0,1</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462892015"/>
      </p:ext>
    </p:extLst>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Диаграмма 16"/>
          <p:cNvGraphicFramePr>
            <a:graphicFrameLocks noChangeAspect="1"/>
          </p:cNvGraphicFramePr>
          <p:nvPr>
            <p:extLst>
              <p:ext uri="{D42A27DB-BD31-4B8C-83A1-F6EECF244321}">
                <p14:modId xmlns:p14="http://schemas.microsoft.com/office/powerpoint/2010/main" val="3062294821"/>
              </p:ext>
            </p:extLst>
          </p:nvPr>
        </p:nvGraphicFramePr>
        <p:xfrm>
          <a:off x="-1" y="790893"/>
          <a:ext cx="4770633" cy="5627791"/>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a:xfrm>
            <a:off x="251520" y="476672"/>
            <a:ext cx="8712968" cy="707886"/>
          </a:xfrm>
          <a:prstGeom prst="rect">
            <a:avLst/>
          </a:prstGeom>
        </p:spPr>
        <p:txBody>
          <a:bodyPr wrap="square">
            <a:spAutoFit/>
          </a:bodyPr>
          <a:lstStyle/>
          <a:p>
            <a:pPr algn="ctr"/>
            <a:r>
              <a:rPr lang="ru-RU" sz="2000" b="1" dirty="0" smtClean="0">
                <a:latin typeface="Times New Roman" panose="02020603050405020304" pitchFamily="18" charset="0"/>
                <a:cs typeface="Times New Roman" panose="02020603050405020304" pitchFamily="18" charset="0"/>
              </a:rPr>
              <a:t>Программа "Развитие физической культуры и массового спорта в</a:t>
            </a:r>
          </a:p>
          <a:p>
            <a:pPr algn="ctr"/>
            <a:r>
              <a:rPr lang="ru-RU" sz="2000" b="1" dirty="0" smtClean="0">
                <a:latin typeface="Times New Roman" panose="02020603050405020304" pitchFamily="18" charset="0"/>
                <a:cs typeface="Times New Roman" panose="02020603050405020304" pitchFamily="18" charset="0"/>
              </a:rPr>
              <a:t> городе Нижневартовске на 2014-2020 годы"</a:t>
            </a:r>
            <a:endParaRPr lang="ru-RU" sz="2000" dirty="0">
              <a:latin typeface="Times New Roman" panose="02020603050405020304" pitchFamily="18" charset="0"/>
              <a:cs typeface="Times New Roman" panose="02020603050405020304" pitchFamily="18" charset="0"/>
            </a:endParaRPr>
          </a:p>
        </p:txBody>
      </p:sp>
      <p:grpSp>
        <p:nvGrpSpPr>
          <p:cNvPr id="14" name="Группа 13"/>
          <p:cNvGrpSpPr/>
          <p:nvPr/>
        </p:nvGrpSpPr>
        <p:grpSpPr>
          <a:xfrm>
            <a:off x="0" y="-27384"/>
            <a:ext cx="9144000" cy="692696"/>
            <a:chOff x="-1809" y="-41800"/>
            <a:chExt cx="9145809" cy="1057360"/>
          </a:xfrm>
        </p:grpSpPr>
        <p:sp>
          <p:nvSpPr>
            <p:cNvPr id="15" name="Прямоугольник 14"/>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16"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Box 18"/>
          <p:cNvSpPr txBox="1"/>
          <p:nvPr/>
        </p:nvSpPr>
        <p:spPr>
          <a:xfrm>
            <a:off x="107504" y="1828824"/>
            <a:ext cx="4176464" cy="523220"/>
          </a:xfrm>
          <a:prstGeom prst="rect">
            <a:avLst/>
          </a:prstGeom>
          <a:noFill/>
        </p:spPr>
        <p:txBody>
          <a:bodyPr wrap="square" rtlCol="0">
            <a:spAutoFit/>
          </a:bodyPr>
          <a:lstStyle/>
          <a:p>
            <a:pPr algn="ctr"/>
            <a:r>
              <a:rPr lang="ru-RU" sz="2800" b="1" dirty="0" smtClean="0">
                <a:solidFill>
                  <a:schemeClr val="tx2">
                    <a:lumMod val="75000"/>
                  </a:schemeClr>
                </a:solidFill>
                <a:latin typeface="Times New Roman" panose="02020603050405020304" pitchFamily="18" charset="0"/>
                <a:cs typeface="Times New Roman" panose="02020603050405020304" pitchFamily="18" charset="0"/>
              </a:rPr>
              <a:t>669 млн. руб. (4,8%)</a:t>
            </a:r>
            <a:endParaRPr lang="ru-RU" sz="2800" dirty="0">
              <a:solidFill>
                <a:schemeClr val="tx2">
                  <a:lumMod val="75000"/>
                </a:schemeClr>
              </a:solidFill>
            </a:endParaRPr>
          </a:p>
        </p:txBody>
      </p:sp>
      <p:cxnSp>
        <p:nvCxnSpPr>
          <p:cNvPr id="20" name="Прямая соединительная линия 19"/>
          <p:cNvCxnSpPr/>
          <p:nvPr/>
        </p:nvCxnSpPr>
        <p:spPr>
          <a:xfrm>
            <a:off x="251520" y="2294945"/>
            <a:ext cx="3662618" cy="0"/>
          </a:xfrm>
          <a:prstGeom prst="line">
            <a:avLst/>
          </a:prstGeom>
          <a:ln w="444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306000" y="2294945"/>
            <a:ext cx="2420362" cy="629999"/>
          </a:xfrm>
          <a:prstGeom prst="straightConnector1">
            <a:avLst/>
          </a:prstGeom>
          <a:ln w="444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251520" y="1268760"/>
            <a:ext cx="3662618" cy="540065"/>
          </a:xfrm>
          <a:prstGeom prst="rect">
            <a:avLst/>
          </a:prstGeom>
          <a:solidFill>
            <a:schemeClr val="bg1">
              <a:lumMod val="85000"/>
            </a:schemeClr>
          </a:solidFill>
          <a:ln>
            <a:noFill/>
          </a:ln>
          <a:scene3d>
            <a:camera prst="orthographicFront"/>
            <a:lightRig rig="threePt" dir="t"/>
          </a:scene3d>
          <a:sp3d>
            <a:bevel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Доля затрат на программу </a:t>
            </a:r>
          </a:p>
          <a:p>
            <a:pPr algn="ctr"/>
            <a:r>
              <a:rPr lang="ru-RU" sz="1600" b="1" dirty="0" smtClean="0">
                <a:solidFill>
                  <a:schemeClr val="tx1"/>
                </a:solidFill>
                <a:latin typeface="Times New Roman" panose="02020603050405020304" pitchFamily="18" charset="0"/>
                <a:cs typeface="Times New Roman" panose="02020603050405020304" pitchFamily="18" charset="0"/>
              </a:rPr>
              <a:t>в общем объеме расходов бюджета</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07504" y="5085184"/>
            <a:ext cx="5237716" cy="369332"/>
          </a:xfrm>
          <a:prstGeom prst="rect">
            <a:avLst/>
          </a:prstGeom>
          <a:noFill/>
        </p:spPr>
        <p:txBody>
          <a:bodyPr wrap="none" rtlCol="0">
            <a:spAutoFit/>
          </a:bodyPr>
          <a:lstStyle/>
          <a:p>
            <a:r>
              <a:rPr lang="ru-RU" b="1" dirty="0" smtClean="0">
                <a:latin typeface="Times New Roman" panose="02020603050405020304" pitchFamily="18" charset="0"/>
                <a:cs typeface="Times New Roman" panose="02020603050405020304" pitchFamily="18" charset="0"/>
              </a:rPr>
              <a:t>Направление расходования средств программы</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graphicFrame>
        <p:nvGraphicFramePr>
          <p:cNvPr id="23" name="Таблица 22"/>
          <p:cNvGraphicFramePr>
            <a:graphicFrameLocks noGrp="1"/>
          </p:cNvGraphicFramePr>
          <p:nvPr>
            <p:extLst>
              <p:ext uri="{D42A27DB-BD31-4B8C-83A1-F6EECF244321}">
                <p14:modId xmlns:p14="http://schemas.microsoft.com/office/powerpoint/2010/main" val="2473896280"/>
              </p:ext>
            </p:extLst>
          </p:nvPr>
        </p:nvGraphicFramePr>
        <p:xfrm>
          <a:off x="107504" y="5517232"/>
          <a:ext cx="8928992" cy="1219200"/>
        </p:xfrm>
        <a:graphic>
          <a:graphicData uri="http://schemas.openxmlformats.org/drawingml/2006/table">
            <a:tbl>
              <a:tblPr firstRow="1" firstCol="1" bandRow="1">
                <a:tableStyleId>{00A15C55-8517-42AA-B614-E9B94910E393}</a:tableStyleId>
              </a:tblPr>
              <a:tblGrid>
                <a:gridCol w="6918034"/>
                <a:gridCol w="1290687"/>
                <a:gridCol w="720271"/>
              </a:tblGrid>
              <a:tr h="180000">
                <a:tc>
                  <a:txBody>
                    <a:bodyPr/>
                    <a:lstStyle/>
                    <a:p>
                      <a:pPr algn="ctr">
                        <a:lnSpc>
                          <a:spcPct val="100000"/>
                        </a:lnSpc>
                        <a:spcAft>
                          <a:spcPts val="0"/>
                        </a:spcAft>
                      </a:pPr>
                      <a:r>
                        <a:rPr lang="ru-RU" sz="1600" b="0" dirty="0">
                          <a:solidFill>
                            <a:schemeClr val="tx1"/>
                          </a:solidFill>
                          <a:effectLst/>
                          <a:latin typeface="Times New Roman" panose="02020603050405020304" pitchFamily="18" charset="0"/>
                          <a:cs typeface="Times New Roman" panose="02020603050405020304" pitchFamily="18" charset="0"/>
                        </a:rPr>
                        <a:t>Наименование</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6657" marR="666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0000"/>
                        </a:lnSpc>
                        <a:spcAft>
                          <a:spcPts val="0"/>
                        </a:spcAft>
                      </a:pPr>
                      <a:r>
                        <a:rPr lang="ru-RU" sz="1600" b="0" dirty="0" smtClean="0">
                          <a:solidFill>
                            <a:schemeClr val="tx1"/>
                          </a:solidFill>
                          <a:effectLst/>
                          <a:latin typeface="Times New Roman" panose="02020603050405020304" pitchFamily="18" charset="0"/>
                          <a:cs typeface="Times New Roman" panose="02020603050405020304" pitchFamily="18" charset="0"/>
                        </a:rPr>
                        <a:t>млн. руб.</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6657" marR="666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0000"/>
                        </a:lnSpc>
                        <a:spcAft>
                          <a:spcPts val="0"/>
                        </a:spcAft>
                      </a:pPr>
                      <a:r>
                        <a:rPr lang="ru-RU" sz="1600" b="0" dirty="0" smtClean="0">
                          <a:solidFill>
                            <a:schemeClr val="tx1"/>
                          </a:solidFill>
                          <a:effectLst/>
                          <a:latin typeface="Times New Roman" panose="02020603050405020304" pitchFamily="18" charset="0"/>
                          <a:cs typeface="Times New Roman" panose="02020603050405020304" pitchFamily="18" charset="0"/>
                        </a:rPr>
                        <a:t>%</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6657" marR="666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60000">
                <a:tc>
                  <a:txBody>
                    <a:bodyPr/>
                    <a:lstStyle/>
                    <a:p>
                      <a:pPr lvl="0" algn="just">
                        <a:lnSpc>
                          <a:spcPct val="100000"/>
                        </a:lnSpc>
                        <a:spcAft>
                          <a:spcPts val="0"/>
                        </a:spcAft>
                      </a:pPr>
                      <a:r>
                        <a:rPr lang="ru-RU" sz="1600" b="0" dirty="0" smtClean="0">
                          <a:solidFill>
                            <a:schemeClr val="tx1"/>
                          </a:solidFill>
                          <a:latin typeface="Times New Roman" panose="02020603050405020304" pitchFamily="18" charset="0"/>
                          <a:cs typeface="Times New Roman" panose="02020603050405020304" pitchFamily="18" charset="0"/>
                        </a:rPr>
                        <a:t>Создание условий, ориентирующих граждан на здоровый образ жизни, в том</a:t>
                      </a:r>
                      <a:r>
                        <a:rPr lang="ru-RU" sz="1600" b="0" baseline="0" dirty="0" smtClean="0">
                          <a:solidFill>
                            <a:schemeClr val="tx1"/>
                          </a:solidFill>
                          <a:latin typeface="Times New Roman" panose="02020603050405020304" pitchFamily="18" charset="0"/>
                          <a:cs typeface="Times New Roman" panose="02020603050405020304" pitchFamily="18" charset="0"/>
                        </a:rPr>
                        <a:t> </a:t>
                      </a:r>
                      <a:r>
                        <a:rPr lang="ru-RU" sz="1600" b="0" dirty="0" smtClean="0">
                          <a:solidFill>
                            <a:schemeClr val="tx1"/>
                          </a:solidFill>
                          <a:latin typeface="Times New Roman" panose="02020603050405020304" pitchFamily="18" charset="0"/>
                          <a:cs typeface="Times New Roman" panose="02020603050405020304" pitchFamily="18" charset="0"/>
                        </a:rPr>
                        <a:t>числе на занятия физической культурой</a:t>
                      </a:r>
                      <a:r>
                        <a:rPr lang="ru-RU" sz="1600" b="0" baseline="0" dirty="0" smtClean="0">
                          <a:solidFill>
                            <a:schemeClr val="tx1"/>
                          </a:solidFill>
                          <a:latin typeface="Times New Roman" panose="02020603050405020304" pitchFamily="18" charset="0"/>
                          <a:cs typeface="Times New Roman" panose="02020603050405020304" pitchFamily="18" charset="0"/>
                        </a:rPr>
                        <a:t> </a:t>
                      </a:r>
                      <a:r>
                        <a:rPr lang="ru-RU" sz="1600" b="0" dirty="0" smtClean="0">
                          <a:solidFill>
                            <a:schemeClr val="tx1"/>
                          </a:solidFill>
                          <a:latin typeface="Times New Roman" panose="02020603050405020304" pitchFamily="18" charset="0"/>
                          <a:cs typeface="Times New Roman" panose="02020603050405020304" pitchFamily="18" charset="0"/>
                        </a:rPr>
                        <a:t>и массовым спортом</a:t>
                      </a:r>
                      <a:endParaRPr lang="ru-RU" sz="1600" b="0" dirty="0">
                        <a:solidFill>
                          <a:schemeClr val="tx1"/>
                        </a:solidFill>
                        <a:latin typeface="Times New Roman" panose="02020603050405020304" pitchFamily="18"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661,86</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99,0</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0000">
                <a:tc>
                  <a:txBody>
                    <a:bodyPr/>
                    <a:lstStyle/>
                    <a:p>
                      <a:pPr lvl="0" algn="just"/>
                      <a:r>
                        <a:rPr lang="ru-RU" sz="1600" b="0" dirty="0" smtClean="0">
                          <a:solidFill>
                            <a:schemeClr val="tx1"/>
                          </a:solidFill>
                          <a:latin typeface="Times New Roman" panose="02020603050405020304" pitchFamily="18" charset="0"/>
                          <a:cs typeface="Times New Roman" panose="02020603050405020304" pitchFamily="18" charset="0"/>
                        </a:rPr>
                        <a:t>Организация проведения физкультурно-оздоровительных и спортивных</a:t>
                      </a:r>
                      <a:r>
                        <a:rPr lang="ru-RU" sz="1600" b="0" baseline="0" dirty="0" smtClean="0">
                          <a:solidFill>
                            <a:schemeClr val="tx1"/>
                          </a:solidFill>
                          <a:latin typeface="Times New Roman" panose="02020603050405020304" pitchFamily="18" charset="0"/>
                          <a:cs typeface="Times New Roman" panose="02020603050405020304" pitchFamily="18" charset="0"/>
                        </a:rPr>
                        <a:t> </a:t>
                      </a:r>
                      <a:r>
                        <a:rPr lang="ru-RU" sz="1600" b="0" dirty="0" smtClean="0">
                          <a:solidFill>
                            <a:schemeClr val="tx1"/>
                          </a:solidFill>
                          <a:latin typeface="Times New Roman" panose="02020603050405020304" pitchFamily="18" charset="0"/>
                          <a:cs typeface="Times New Roman" panose="02020603050405020304" pitchFamily="18" charset="0"/>
                        </a:rPr>
                        <a:t>мероприятий городского округа</a:t>
                      </a:r>
                      <a:endParaRPr lang="ru-RU" sz="1600" b="0" dirty="0">
                        <a:solidFill>
                          <a:schemeClr val="tx1"/>
                        </a:solidFill>
                        <a:latin typeface="Times New Roman" panose="02020603050405020304" pitchFamily="18" charset="0"/>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6,68</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ru-RU" sz="1600" b="0" dirty="0" smtClean="0">
                          <a:solidFill>
                            <a:schemeClr val="tx1"/>
                          </a:solidFill>
                          <a:effectLst/>
                          <a:latin typeface="Times New Roman" panose="02020603050405020304" pitchFamily="18" charset="0"/>
                          <a:ea typeface="Times New Roman"/>
                          <a:cs typeface="Times New Roman" panose="02020603050405020304" pitchFamily="18" charset="0"/>
                        </a:rPr>
                        <a:t>1,0</a:t>
                      </a:r>
                      <a:endParaRPr lang="ru-RU" sz="1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4" name="Диаграмма 23"/>
          <p:cNvGraphicFramePr/>
          <p:nvPr>
            <p:extLst>
              <p:ext uri="{D42A27DB-BD31-4B8C-83A1-F6EECF244321}">
                <p14:modId xmlns:p14="http://schemas.microsoft.com/office/powerpoint/2010/main" val="2894659634"/>
              </p:ext>
            </p:extLst>
          </p:nvPr>
        </p:nvGraphicFramePr>
        <p:xfrm>
          <a:off x="3914138" y="1700809"/>
          <a:ext cx="5229863" cy="3282782"/>
        </p:xfrm>
        <a:graphic>
          <a:graphicData uri="http://schemas.openxmlformats.org/drawingml/2006/chart">
            <c:chart xmlns:c="http://schemas.openxmlformats.org/drawingml/2006/chart" xmlns:r="http://schemas.openxmlformats.org/officeDocument/2006/relationships" r:id="rId5"/>
          </a:graphicData>
        </a:graphic>
      </p:graphicFrame>
      <p:sp>
        <p:nvSpPr>
          <p:cNvPr id="26" name="Прямоугольник 25"/>
          <p:cNvSpPr/>
          <p:nvPr/>
        </p:nvSpPr>
        <p:spPr>
          <a:xfrm>
            <a:off x="5013838" y="1268760"/>
            <a:ext cx="3662618" cy="540065"/>
          </a:xfrm>
          <a:prstGeom prst="rect">
            <a:avLst/>
          </a:prstGeom>
          <a:solidFill>
            <a:schemeClr val="bg1">
              <a:lumMod val="85000"/>
            </a:schemeClr>
          </a:solidFill>
          <a:ln>
            <a:noFill/>
          </a:ln>
          <a:scene3d>
            <a:camera prst="orthographicFront"/>
            <a:lightRig rig="threePt" dir="t"/>
          </a:scene3d>
          <a:sp3d>
            <a:bevel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Times New Roman" panose="02020603050405020304" pitchFamily="18" charset="0"/>
                <a:cs typeface="Times New Roman" panose="02020603050405020304" pitchFamily="18" charset="0"/>
              </a:rPr>
              <a:t>Структура расходов в разрезе источников финансирования</a:t>
            </a:r>
          </a:p>
        </p:txBody>
      </p:sp>
    </p:spTree>
    <p:extLst>
      <p:ext uri="{BB962C8B-B14F-4D97-AF65-F5344CB8AC3E}">
        <p14:creationId xmlns:p14="http://schemas.microsoft.com/office/powerpoint/2010/main" val="1357610637"/>
      </p:ext>
    </p:extLst>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611560" y="476672"/>
            <a:ext cx="8164465" cy="400110"/>
          </a:xfrm>
          <a:prstGeom prst="rect">
            <a:avLst/>
          </a:prstGeom>
        </p:spPr>
        <p:txBody>
          <a:bodyPr wrap="square">
            <a:spAutoFit/>
          </a:bodyPr>
          <a:lstStyle/>
          <a:p>
            <a:pPr algn="ctr"/>
            <a:r>
              <a:rPr lang="ru-RU" sz="2000" b="1" dirty="0" smtClean="0">
                <a:latin typeface="Times New Roman" panose="02020603050405020304" pitchFamily="18" charset="0"/>
                <a:cs typeface="Times New Roman" panose="02020603050405020304" pitchFamily="18" charset="0"/>
              </a:rPr>
              <a:t>Программа "Молодежь Нижневартовска </a:t>
            </a:r>
            <a:r>
              <a:rPr lang="ru-RU" sz="2000" b="1" dirty="0">
                <a:latin typeface="Times New Roman" panose="02020603050405020304" pitchFamily="18" charset="0"/>
                <a:cs typeface="Times New Roman" panose="02020603050405020304" pitchFamily="18" charset="0"/>
              </a:rPr>
              <a:t>на </a:t>
            </a:r>
            <a:r>
              <a:rPr lang="ru-RU" sz="2000" b="1" dirty="0" smtClean="0">
                <a:latin typeface="Times New Roman" panose="02020603050405020304" pitchFamily="18" charset="0"/>
                <a:cs typeface="Times New Roman" panose="02020603050405020304" pitchFamily="18" charset="0"/>
              </a:rPr>
              <a:t>2015-2020 годы"</a:t>
            </a:r>
            <a:endParaRPr lang="ru-RU" sz="2000" dirty="0">
              <a:latin typeface="Times New Roman" panose="02020603050405020304" pitchFamily="18" charset="0"/>
              <a:cs typeface="Times New Roman" panose="02020603050405020304" pitchFamily="18" charset="0"/>
            </a:endParaRPr>
          </a:p>
        </p:txBody>
      </p:sp>
      <p:pic>
        <p:nvPicPr>
          <p:cNvPr id="35" name="Picture 6" descr="http://www.vladtime.ru/uploads/posts/0-1029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124744"/>
            <a:ext cx="1656184" cy="1368152"/>
          </a:xfrm>
          <a:prstGeom prst="rect">
            <a:avLst/>
          </a:prstGeom>
          <a:noFill/>
          <a:ln w="88900">
            <a:solidFill>
              <a:srgbClr val="00B050"/>
            </a:solidFill>
          </a:ln>
          <a:effectLst>
            <a:outerShdw blurRad="292100" dist="139700" algn="l" rotWithShape="0">
              <a:schemeClr val="bg1">
                <a:lumMod val="85000"/>
                <a:alpha val="65000"/>
              </a:schemeClr>
            </a:outerShdw>
          </a:effectLst>
          <a:extLst>
            <a:ext uri="{909E8E84-426E-40DD-AFC4-6F175D3DCCD1}">
              <a14:hiddenFill xmlns:a14="http://schemas.microsoft.com/office/drawing/2010/main">
                <a:solidFill>
                  <a:srgbClr val="FFFFFF"/>
                </a:solidFill>
              </a14:hiddenFill>
            </a:ext>
          </a:extLst>
        </p:spPr>
      </p:pic>
      <p:pic>
        <p:nvPicPr>
          <p:cNvPr id="39" name="Picture 8" descr="http://www.newsn.ru/images/cms-image-00000896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2708920"/>
            <a:ext cx="1443017" cy="936104"/>
          </a:xfrm>
          <a:prstGeom prst="rect">
            <a:avLst/>
          </a:prstGeom>
          <a:noFill/>
          <a:ln w="88900">
            <a:solidFill>
              <a:srgbClr val="00B050"/>
            </a:solidFill>
          </a:ln>
          <a:effectLst/>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4283968" y="2708920"/>
            <a:ext cx="3168352" cy="1077218"/>
          </a:xfrm>
          <a:prstGeom prst="rect">
            <a:avLst/>
          </a:prstGeom>
          <a:noFill/>
        </p:spPr>
        <p:txBody>
          <a:bodyPr wrap="square" rtlCol="0">
            <a:spAutoFit/>
          </a:bodyPr>
          <a:lstStyle/>
          <a:p>
            <a:pPr algn="just"/>
            <a:r>
              <a:rPr lang="ru-RU" sz="1600" dirty="0" smtClean="0">
                <a:latin typeface="Times New Roman" panose="02020603050405020304" pitchFamily="18" charset="0"/>
                <a:cs typeface="Times New Roman" panose="02020603050405020304" pitchFamily="18" charset="0"/>
              </a:rPr>
              <a:t>Планируется приобрести свыше 1500 путевок с выездом за пределы города на сумму </a:t>
            </a:r>
            <a:r>
              <a:rPr lang="ru-RU" sz="1600" b="1" dirty="0" smtClean="0">
                <a:latin typeface="Times New Roman" panose="02020603050405020304" pitchFamily="18" charset="0"/>
                <a:cs typeface="Times New Roman" panose="02020603050405020304" pitchFamily="18" charset="0"/>
              </a:rPr>
              <a:t>более 51 млн. руб</a:t>
            </a:r>
            <a:r>
              <a:rPr lang="ru-RU" sz="1400" dirty="0" smtClean="0">
                <a:latin typeface="Times New Roman" panose="02020603050405020304" pitchFamily="18" charset="0"/>
                <a:cs typeface="Times New Roman" panose="02020603050405020304" pitchFamily="18" charset="0"/>
              </a:rPr>
              <a:t>.</a:t>
            </a:r>
            <a:endParaRPr lang="ru-RU" sz="1400" b="1" dirty="0">
              <a:latin typeface="Times New Roman" panose="02020603050405020304" pitchFamily="18" charset="0"/>
              <a:cs typeface="Times New Roman" panose="02020603050405020304" pitchFamily="18" charset="0"/>
            </a:endParaRPr>
          </a:p>
        </p:txBody>
      </p:sp>
      <p:pic>
        <p:nvPicPr>
          <p:cNvPr id="3074" name="Picture 2" descr="http://fedpress.ru/sites/fedpress/files/baynova_m/news/1373543794_student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3933056"/>
            <a:ext cx="1394148" cy="1086421"/>
          </a:xfrm>
          <a:prstGeom prst="rect">
            <a:avLst/>
          </a:prstGeom>
          <a:noFill/>
          <a:ln w="88900">
            <a:solidFill>
              <a:srgbClr val="00B050"/>
            </a:solidFill>
          </a:ln>
          <a:effectLst/>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5975648" y="3789040"/>
            <a:ext cx="3168352" cy="1323439"/>
          </a:xfrm>
          <a:prstGeom prst="rect">
            <a:avLst/>
          </a:prstGeom>
          <a:noFill/>
        </p:spPr>
        <p:txBody>
          <a:bodyPr wrap="square" rtlCol="0">
            <a:spAutoFit/>
          </a:bodyPr>
          <a:lstStyle/>
          <a:p>
            <a:pPr algn="just"/>
            <a:r>
              <a:rPr lang="ru-RU" sz="1600" dirty="0" smtClean="0">
                <a:latin typeface="Times New Roman" panose="02020603050405020304" pitchFamily="18" charset="0"/>
                <a:cs typeface="Times New Roman" panose="02020603050405020304" pitchFamily="18" charset="0"/>
              </a:rPr>
              <a:t>Проведение мероприятий, семинаров, «</a:t>
            </a:r>
            <a:r>
              <a:rPr lang="ru-RU" sz="1600" dirty="0">
                <a:latin typeface="Times New Roman" panose="02020603050405020304" pitchFamily="18" charset="0"/>
                <a:cs typeface="Times New Roman" panose="02020603050405020304" pitchFamily="18" charset="0"/>
              </a:rPr>
              <a:t>круглых</a:t>
            </a:r>
            <a:r>
              <a:rPr lang="ru-RU" sz="1600" dirty="0" smtClean="0">
                <a:latin typeface="Times New Roman" panose="02020603050405020304" pitchFamily="18" charset="0"/>
                <a:cs typeface="Times New Roman" panose="02020603050405020304" pitchFamily="18" charset="0"/>
              </a:rPr>
              <a:t> столов», акций, слетов в сфере молодежной политики  -</a:t>
            </a:r>
            <a:r>
              <a:rPr lang="ru-RU" sz="1600" b="1" dirty="0" smtClean="0">
                <a:latin typeface="Times New Roman" panose="02020603050405020304" pitchFamily="18" charset="0"/>
                <a:cs typeface="Times New Roman" panose="02020603050405020304" pitchFamily="18" charset="0"/>
              </a:rPr>
              <a:t> 6</a:t>
            </a:r>
            <a:r>
              <a:rPr lang="ru-RU" sz="1600"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млн. руб</a:t>
            </a:r>
            <a:r>
              <a:rPr lang="ru-RU" sz="1600" dirty="0" smtClean="0">
                <a:latin typeface="Times New Roman" panose="02020603050405020304" pitchFamily="18" charset="0"/>
                <a:cs typeface="Times New Roman" panose="02020603050405020304" pitchFamily="18" charset="0"/>
              </a:rPr>
              <a:t>.</a:t>
            </a:r>
            <a:endParaRPr lang="ru-RU" sz="1600" b="1" dirty="0">
              <a:latin typeface="Times New Roman" panose="02020603050405020304" pitchFamily="18" charset="0"/>
              <a:cs typeface="Times New Roman" panose="02020603050405020304" pitchFamily="18" charset="0"/>
            </a:endParaRPr>
          </a:p>
        </p:txBody>
      </p:sp>
      <p:pic>
        <p:nvPicPr>
          <p:cNvPr id="3076" name="Picture 4" descr="http://www.saroblnews.ru/files/pages/23989/1372683409general_pages_i23989_gorodskie_vlasti_udelyaut_pristalnoe_vnimanie_zanyatosti_podrostkov_v_letnii_perio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6296" y="5373216"/>
            <a:ext cx="1728192" cy="1224136"/>
          </a:xfrm>
          <a:prstGeom prst="rect">
            <a:avLst/>
          </a:prstGeom>
          <a:noFill/>
          <a:ln w="88900">
            <a:solidFill>
              <a:srgbClr val="00B050"/>
            </a:solidFill>
          </a:ln>
          <a:effectLst/>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4283968" y="5373216"/>
            <a:ext cx="2825822" cy="1323439"/>
          </a:xfrm>
          <a:prstGeom prst="rect">
            <a:avLst/>
          </a:prstGeom>
          <a:noFill/>
        </p:spPr>
        <p:txBody>
          <a:bodyPr wrap="square" rtlCol="0">
            <a:spAutoFit/>
          </a:bodyPr>
          <a:lstStyle/>
          <a:p>
            <a:pPr algn="just"/>
            <a:r>
              <a:rPr lang="ru-RU" sz="1600" dirty="0" smtClean="0">
                <a:latin typeface="Times New Roman" panose="02020603050405020304" pitchFamily="18" charset="0"/>
                <a:cs typeface="Times New Roman" panose="02020603050405020304" pitchFamily="18" charset="0"/>
              </a:rPr>
              <a:t>Организация временных рабочих </a:t>
            </a:r>
            <a:r>
              <a:rPr lang="ru-RU" sz="1600" dirty="0">
                <a:latin typeface="Times New Roman" panose="02020603050405020304" pitchFamily="18" charset="0"/>
                <a:cs typeface="Times New Roman" panose="02020603050405020304" pitchFamily="18" charset="0"/>
              </a:rPr>
              <a:t>мест</a:t>
            </a:r>
            <a:r>
              <a:rPr lang="ru-RU" sz="1600" dirty="0" smtClean="0">
                <a:latin typeface="Times New Roman" panose="02020603050405020304" pitchFamily="18" charset="0"/>
                <a:cs typeface="Times New Roman" panose="02020603050405020304" pitchFamily="18" charset="0"/>
              </a:rPr>
              <a:t> для несовершеннолетних граждан (не менее 667 мест) </a:t>
            </a:r>
            <a:r>
              <a:rPr lang="ru-RU" sz="1600" b="1" dirty="0" smtClean="0">
                <a:latin typeface="Times New Roman" panose="02020603050405020304" pitchFamily="18" charset="0"/>
                <a:cs typeface="Times New Roman" panose="02020603050405020304" pitchFamily="18" charset="0"/>
              </a:rPr>
              <a:t>более 6</a:t>
            </a:r>
            <a:r>
              <a:rPr lang="ru-RU" sz="1600"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млн. руб</a:t>
            </a:r>
            <a:r>
              <a:rPr lang="ru-RU" sz="1600" dirty="0" smtClean="0">
                <a:latin typeface="Times New Roman" panose="02020603050405020304" pitchFamily="18" charset="0"/>
                <a:cs typeface="Times New Roman" panose="02020603050405020304" pitchFamily="18" charset="0"/>
              </a:rPr>
              <a:t>.</a:t>
            </a:r>
            <a:endParaRPr lang="ru-RU" sz="1600" b="1" dirty="0">
              <a:latin typeface="Times New Roman" panose="02020603050405020304" pitchFamily="18" charset="0"/>
              <a:cs typeface="Times New Roman" panose="02020603050405020304" pitchFamily="18" charset="0"/>
            </a:endParaRPr>
          </a:p>
        </p:txBody>
      </p:sp>
      <p:grpSp>
        <p:nvGrpSpPr>
          <p:cNvPr id="3" name="Группа 21"/>
          <p:cNvGrpSpPr/>
          <p:nvPr/>
        </p:nvGrpSpPr>
        <p:grpSpPr>
          <a:xfrm>
            <a:off x="0" y="-27384"/>
            <a:ext cx="9144000" cy="692696"/>
            <a:chOff x="-1809" y="-41800"/>
            <a:chExt cx="9145809" cy="1057360"/>
          </a:xfrm>
        </p:grpSpPr>
        <p:sp>
          <p:nvSpPr>
            <p:cNvPr id="23" name="Прямоугольник 22"/>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24"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20" name="Диаграмма 19"/>
          <p:cNvGraphicFramePr>
            <a:graphicFrameLocks noChangeAspect="1"/>
          </p:cNvGraphicFramePr>
          <p:nvPr>
            <p:extLst>
              <p:ext uri="{D42A27DB-BD31-4B8C-83A1-F6EECF244321}">
                <p14:modId xmlns:p14="http://schemas.microsoft.com/office/powerpoint/2010/main" val="189229028"/>
              </p:ext>
            </p:extLst>
          </p:nvPr>
        </p:nvGraphicFramePr>
        <p:xfrm>
          <a:off x="-270792" y="1646718"/>
          <a:ext cx="4968552" cy="5861272"/>
        </p:xfrm>
        <a:graphic>
          <a:graphicData uri="http://schemas.openxmlformats.org/drawingml/2006/chart">
            <c:chart xmlns:c="http://schemas.openxmlformats.org/drawingml/2006/chart" xmlns:r="http://schemas.openxmlformats.org/officeDocument/2006/relationships" r:id="rId8"/>
          </a:graphicData>
        </a:graphic>
      </p:graphicFrame>
      <p:sp>
        <p:nvSpPr>
          <p:cNvPr id="21" name="TextBox 20"/>
          <p:cNvSpPr txBox="1"/>
          <p:nvPr/>
        </p:nvSpPr>
        <p:spPr>
          <a:xfrm>
            <a:off x="467544" y="5877272"/>
            <a:ext cx="3600400" cy="954107"/>
          </a:xfrm>
          <a:prstGeom prst="rect">
            <a:avLst/>
          </a:prstGeom>
          <a:noFill/>
        </p:spPr>
        <p:txBody>
          <a:bodyPr wrap="square" rtlCol="0">
            <a:spAutoFit/>
          </a:bodyPr>
          <a:lstStyle/>
          <a:p>
            <a:pPr algn="ctr"/>
            <a:r>
              <a:rPr lang="ru-RU" sz="2800" b="1" dirty="0" smtClean="0">
                <a:latin typeface="Times New Roman" panose="02020603050405020304" pitchFamily="18" charset="0"/>
                <a:cs typeface="Times New Roman" panose="02020603050405020304" pitchFamily="18" charset="0"/>
              </a:rPr>
              <a:t>Расходы бюджета </a:t>
            </a:r>
          </a:p>
          <a:p>
            <a:pPr algn="ctr"/>
            <a:r>
              <a:rPr lang="ru-RU" sz="2800" b="1" dirty="0" smtClean="0">
                <a:latin typeface="Times New Roman" panose="02020603050405020304" pitchFamily="18" charset="0"/>
                <a:cs typeface="Times New Roman" panose="02020603050405020304" pitchFamily="18" charset="0"/>
              </a:rPr>
              <a:t>14 018 млн. руб.</a:t>
            </a:r>
            <a:endParaRPr lang="ru-RU" sz="28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35496" y="1684808"/>
            <a:ext cx="4176464" cy="523220"/>
          </a:xfrm>
          <a:prstGeom prst="rect">
            <a:avLst/>
          </a:prstGeom>
          <a:noFill/>
          <a:ln>
            <a:noFill/>
          </a:ln>
        </p:spPr>
        <p:txBody>
          <a:bodyPr wrap="square" rtlCol="0">
            <a:spAutoFit/>
          </a:bodyPr>
          <a:lstStyle/>
          <a:p>
            <a:pPr algn="ctr"/>
            <a:r>
              <a:rPr lang="ru-RU" sz="2800" b="1" dirty="0" smtClean="0">
                <a:solidFill>
                  <a:srgbClr val="00B050"/>
                </a:solidFill>
                <a:latin typeface="Times New Roman" panose="02020603050405020304" pitchFamily="18" charset="0"/>
                <a:cs typeface="Times New Roman" panose="02020603050405020304" pitchFamily="18" charset="0"/>
              </a:rPr>
              <a:t>139 млн. руб. (1%)</a:t>
            </a:r>
            <a:endParaRPr lang="ru-RU" sz="2800" dirty="0">
              <a:solidFill>
                <a:srgbClr val="00B050"/>
              </a:solidFill>
            </a:endParaRPr>
          </a:p>
        </p:txBody>
      </p:sp>
      <p:cxnSp>
        <p:nvCxnSpPr>
          <p:cNvPr id="25" name="Прямая соединительная линия 24"/>
          <p:cNvCxnSpPr/>
          <p:nvPr/>
        </p:nvCxnSpPr>
        <p:spPr>
          <a:xfrm>
            <a:off x="251520" y="2188864"/>
            <a:ext cx="3672408"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251520" y="2188864"/>
            <a:ext cx="2952328" cy="1224136"/>
          </a:xfrm>
          <a:prstGeom prst="straightConnector1">
            <a:avLst/>
          </a:prstGeom>
          <a:ln w="444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251520" y="1124744"/>
            <a:ext cx="3662618" cy="540065"/>
          </a:xfrm>
          <a:prstGeom prst="rect">
            <a:avLst/>
          </a:prstGeom>
          <a:solidFill>
            <a:schemeClr val="bg1">
              <a:lumMod val="85000"/>
            </a:schemeClr>
          </a:solidFill>
          <a:ln>
            <a:noFill/>
          </a:ln>
          <a:scene3d>
            <a:camera prst="orthographicFront"/>
            <a:lightRig rig="threePt" dir="t"/>
          </a:scene3d>
          <a:sp3d>
            <a:bevel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Доля затрат на программу </a:t>
            </a:r>
          </a:p>
          <a:p>
            <a:pPr algn="ctr"/>
            <a:r>
              <a:rPr lang="ru-RU" sz="1600" b="1" dirty="0" smtClean="0">
                <a:solidFill>
                  <a:schemeClr val="tx1"/>
                </a:solidFill>
                <a:latin typeface="Times New Roman" panose="02020603050405020304" pitchFamily="18" charset="0"/>
                <a:cs typeface="Times New Roman" panose="02020603050405020304" pitchFamily="18" charset="0"/>
              </a:rPr>
              <a:t>в общем объеме расходов бюджета</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173685" y="886068"/>
            <a:ext cx="2793659" cy="1815882"/>
          </a:xfrm>
          <a:prstGeom prst="rect">
            <a:avLst/>
          </a:prstGeom>
          <a:noFill/>
        </p:spPr>
        <p:txBody>
          <a:bodyPr wrap="square" rtlCol="0">
            <a:spAutoFit/>
          </a:bodyPr>
          <a:lstStyle/>
          <a:p>
            <a:pPr algn="just"/>
            <a:r>
              <a:rPr lang="ru-RU" sz="1600" dirty="0" smtClean="0">
                <a:latin typeface="Times New Roman" panose="02020603050405020304" pitchFamily="18" charset="0"/>
                <a:cs typeface="Times New Roman" panose="02020603050405020304" pitchFamily="18" charset="0"/>
              </a:rPr>
              <a:t>Организация отдыха и оздоровление детей – </a:t>
            </a:r>
            <a:r>
              <a:rPr lang="ru-RU" sz="1600" b="1" dirty="0" smtClean="0">
                <a:latin typeface="Times New Roman" panose="02020603050405020304" pitchFamily="18" charset="0"/>
                <a:cs typeface="Times New Roman" panose="02020603050405020304" pitchFamily="18" charset="0"/>
              </a:rPr>
              <a:t>103 млн. руб</a:t>
            </a:r>
            <a:r>
              <a:rPr lang="ru-RU" sz="1600" dirty="0" smtClean="0">
                <a:latin typeface="Times New Roman" panose="02020603050405020304" pitchFamily="18" charset="0"/>
                <a:cs typeface="Times New Roman" panose="02020603050405020304" pitchFamily="18" charset="0"/>
              </a:rPr>
              <a:t>.: отдых в пришкольных и палаточных лагерях почти для 11 тыс. школьников на сумму около </a:t>
            </a:r>
            <a:r>
              <a:rPr lang="ru-RU" sz="1600" b="1" dirty="0" smtClean="0">
                <a:latin typeface="Times New Roman" panose="02020603050405020304" pitchFamily="18" charset="0"/>
                <a:cs typeface="Times New Roman" panose="02020603050405020304" pitchFamily="18" charset="0"/>
              </a:rPr>
              <a:t>46 млн. руб.</a:t>
            </a:r>
            <a:endParaRPr lang="ru-RU"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0301557"/>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31032" y="476672"/>
            <a:ext cx="8712968" cy="707886"/>
          </a:xfrm>
          <a:prstGeom prst="rect">
            <a:avLst/>
          </a:prstGeom>
        </p:spPr>
        <p:txBody>
          <a:bodyPr wrap="square">
            <a:spAutoFit/>
          </a:bodyPr>
          <a:lstStyle/>
          <a:p>
            <a:pPr algn="ctr"/>
            <a:r>
              <a:rPr lang="ru-RU" sz="2000" b="1" dirty="0" smtClean="0">
                <a:latin typeface="Times New Roman" panose="02020603050405020304" pitchFamily="18" charset="0"/>
                <a:cs typeface="Times New Roman" panose="02020603050405020304" pitchFamily="18" charset="0"/>
              </a:rPr>
              <a:t>Программа "Доступная среда в городе Нижневартовске </a:t>
            </a:r>
          </a:p>
          <a:p>
            <a:pPr algn="ctr"/>
            <a:r>
              <a:rPr lang="ru-RU" sz="2000" b="1" dirty="0" smtClean="0">
                <a:latin typeface="Times New Roman" panose="02020603050405020304" pitchFamily="18" charset="0"/>
                <a:cs typeface="Times New Roman" panose="02020603050405020304" pitchFamily="18" charset="0"/>
              </a:rPr>
              <a:t>на 2015-2020 годы"</a:t>
            </a:r>
            <a:endParaRPr lang="ru-RU" sz="20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6300192" y="1700808"/>
            <a:ext cx="2664296" cy="830997"/>
          </a:xfrm>
          <a:prstGeom prst="rect">
            <a:avLst/>
          </a:prstGeom>
          <a:noFill/>
        </p:spPr>
        <p:txBody>
          <a:bodyPr wrap="square" rtlCol="0">
            <a:spAutoFit/>
          </a:bodyPr>
          <a:lstStyle/>
          <a:p>
            <a:pPr algn="just"/>
            <a:r>
              <a:rPr lang="ru-RU" sz="1600" dirty="0" smtClean="0">
                <a:latin typeface="Times New Roman" panose="02020603050405020304" pitchFamily="18" charset="0"/>
                <a:cs typeface="Times New Roman" panose="02020603050405020304" pitchFamily="18" charset="0"/>
              </a:rPr>
              <a:t>Капитальный ремонт здания с устройством лифта в школах №29 и 42.</a:t>
            </a:r>
            <a:endParaRPr lang="ru-RU" sz="1600" b="1"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6300192" y="2924944"/>
            <a:ext cx="2664296" cy="2062103"/>
          </a:xfrm>
          <a:prstGeom prst="rect">
            <a:avLst/>
          </a:prstGeom>
          <a:noFill/>
        </p:spPr>
        <p:txBody>
          <a:bodyPr wrap="square" rtlCol="0">
            <a:spAutoFit/>
          </a:bodyPr>
          <a:lstStyle/>
          <a:p>
            <a:pPr algn="just"/>
            <a:r>
              <a:rPr lang="ru-RU" sz="1600" dirty="0" smtClean="0">
                <a:latin typeface="Times New Roman" panose="02020603050405020304" pitchFamily="18" charset="0"/>
                <a:cs typeface="Times New Roman" panose="02020603050405020304" pitchFamily="18" charset="0"/>
              </a:rPr>
              <a:t>Оборудовать парковку для инвалидов, произвести ремонт ступенек, оборудовать поручни, штанги, санузлы и другие средства в здании спорткомплекса «Олимпия».</a:t>
            </a:r>
            <a:endParaRPr lang="ru-RU" sz="1600" b="1" dirty="0">
              <a:latin typeface="Times New Roman" panose="02020603050405020304" pitchFamily="18" charset="0"/>
              <a:cs typeface="Times New Roman" panose="02020603050405020304" pitchFamily="18" charset="0"/>
            </a:endParaRPr>
          </a:p>
        </p:txBody>
      </p:sp>
      <p:pic>
        <p:nvPicPr>
          <p:cNvPr id="6148" name="Picture 4" descr="http://img.inforico.ua/a/naklonni-pidyomniki--30f0-1352794751435073-2-b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1628800"/>
            <a:ext cx="1899304" cy="1008112"/>
          </a:xfrm>
          <a:prstGeom prst="rect">
            <a:avLst/>
          </a:prstGeom>
          <a:noFill/>
          <a:ln w="88900">
            <a:solidFill>
              <a:srgbClr val="7030A0"/>
            </a:solidFill>
          </a:ln>
          <a:effectLst/>
          <a:extLst>
            <a:ext uri="{909E8E84-426E-40DD-AFC4-6F175D3DCCD1}">
              <a14:hiddenFill xmlns:a14="http://schemas.microsoft.com/office/drawing/2010/main">
                <a:solidFill>
                  <a:srgbClr val="FFFFFF"/>
                </a:solidFill>
              </a14:hiddenFill>
            </a:ext>
          </a:extLst>
        </p:spPr>
      </p:pic>
      <p:pic>
        <p:nvPicPr>
          <p:cNvPr id="6150" name="Picture 6" descr="http://chinovnic.ru/userfiles/image/244/S530226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3068960"/>
            <a:ext cx="1901732" cy="1512168"/>
          </a:xfrm>
          <a:prstGeom prst="rect">
            <a:avLst/>
          </a:prstGeom>
          <a:noFill/>
          <a:ln w="88900">
            <a:solidFill>
              <a:srgbClr val="7030A0"/>
            </a:solidFill>
          </a:ln>
          <a:effectLst/>
          <a:extLst>
            <a:ext uri="{909E8E84-426E-40DD-AFC4-6F175D3DCCD1}">
              <a14:hiddenFill xmlns:a14="http://schemas.microsoft.com/office/drawing/2010/main">
                <a:solidFill>
                  <a:srgbClr val="FFFFFF"/>
                </a:solidFill>
              </a14:hiddenFill>
            </a:ext>
          </a:extLst>
        </p:spPr>
      </p:pic>
      <p:pic>
        <p:nvPicPr>
          <p:cNvPr id="6152" name="Picture 8" descr="http://msttbeb.fototerra.ru/image.html?id=166395&amp;size=mediu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 t="8230" r="5" b="8472"/>
          <a:stretch/>
        </p:blipFill>
        <p:spPr bwMode="auto">
          <a:xfrm>
            <a:off x="4211960" y="5013176"/>
            <a:ext cx="1944216" cy="1375077"/>
          </a:xfrm>
          <a:prstGeom prst="rect">
            <a:avLst/>
          </a:prstGeom>
          <a:noFill/>
          <a:ln w="88900">
            <a:solidFill>
              <a:srgbClr val="7030A0"/>
            </a:solidFill>
          </a:ln>
          <a:effectLst/>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6372200" y="4941168"/>
            <a:ext cx="2555776" cy="1569660"/>
          </a:xfrm>
          <a:prstGeom prst="rect">
            <a:avLst/>
          </a:prstGeom>
          <a:noFill/>
        </p:spPr>
        <p:txBody>
          <a:bodyPr wrap="square" rtlCol="0">
            <a:spAutoFit/>
          </a:bodyPr>
          <a:lstStyle/>
          <a:p>
            <a:pPr algn="just"/>
            <a:r>
              <a:rPr lang="ru-RU" sz="1600" dirty="0" smtClean="0">
                <a:latin typeface="Times New Roman" panose="02020603050405020304" pitchFamily="18" charset="0"/>
                <a:cs typeface="Times New Roman" panose="02020603050405020304" pitchFamily="18" charset="0"/>
              </a:rPr>
              <a:t>Капитальный ремонт входной группы с устройством пандуса в здании администрации города по улице Таежная, 24.</a:t>
            </a:r>
            <a:endParaRPr lang="ru-RU" sz="1600" b="1" dirty="0">
              <a:latin typeface="Times New Roman" panose="02020603050405020304" pitchFamily="18" charset="0"/>
              <a:cs typeface="Times New Roman" panose="02020603050405020304" pitchFamily="18" charset="0"/>
            </a:endParaRPr>
          </a:p>
        </p:txBody>
      </p:sp>
      <p:grpSp>
        <p:nvGrpSpPr>
          <p:cNvPr id="4" name="Группа 19"/>
          <p:cNvGrpSpPr/>
          <p:nvPr/>
        </p:nvGrpSpPr>
        <p:grpSpPr>
          <a:xfrm>
            <a:off x="0" y="-27384"/>
            <a:ext cx="9144000" cy="692696"/>
            <a:chOff x="-1809" y="-41800"/>
            <a:chExt cx="9145809" cy="1057360"/>
          </a:xfrm>
        </p:grpSpPr>
        <p:sp>
          <p:nvSpPr>
            <p:cNvPr id="21" name="Прямоугольник 20"/>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22"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20" name="Диаграмма 19"/>
          <p:cNvGraphicFramePr>
            <a:graphicFrameLocks noChangeAspect="1"/>
          </p:cNvGraphicFramePr>
          <p:nvPr>
            <p:extLst>
              <p:ext uri="{D42A27DB-BD31-4B8C-83A1-F6EECF244321}">
                <p14:modId xmlns:p14="http://schemas.microsoft.com/office/powerpoint/2010/main" val="482485827"/>
              </p:ext>
            </p:extLst>
          </p:nvPr>
        </p:nvGraphicFramePr>
        <p:xfrm>
          <a:off x="-252536" y="1672184"/>
          <a:ext cx="4968552" cy="5861272"/>
        </p:xfrm>
        <a:graphic>
          <a:graphicData uri="http://schemas.openxmlformats.org/drawingml/2006/chart">
            <c:chart xmlns:c="http://schemas.openxmlformats.org/drawingml/2006/chart" xmlns:r="http://schemas.openxmlformats.org/officeDocument/2006/relationships" r:id="rId7"/>
          </a:graphicData>
        </a:graphic>
      </p:graphicFrame>
      <p:sp>
        <p:nvSpPr>
          <p:cNvPr id="23" name="TextBox 22"/>
          <p:cNvSpPr txBox="1"/>
          <p:nvPr/>
        </p:nvSpPr>
        <p:spPr>
          <a:xfrm>
            <a:off x="179512" y="5904656"/>
            <a:ext cx="3600400" cy="954107"/>
          </a:xfrm>
          <a:prstGeom prst="rect">
            <a:avLst/>
          </a:prstGeom>
          <a:noFill/>
        </p:spPr>
        <p:txBody>
          <a:bodyPr wrap="square" rtlCol="0">
            <a:spAutoFit/>
          </a:bodyPr>
          <a:lstStyle/>
          <a:p>
            <a:pPr algn="ctr"/>
            <a:r>
              <a:rPr lang="ru-RU" sz="2800" b="1" dirty="0" smtClean="0">
                <a:latin typeface="Times New Roman" panose="02020603050405020304" pitchFamily="18" charset="0"/>
                <a:cs typeface="Times New Roman" panose="02020603050405020304" pitchFamily="18" charset="0"/>
              </a:rPr>
              <a:t>Расходы бюджета </a:t>
            </a:r>
          </a:p>
          <a:p>
            <a:pPr algn="ctr"/>
            <a:r>
              <a:rPr lang="ru-RU" sz="2800" b="1" dirty="0" smtClean="0">
                <a:latin typeface="Times New Roman" panose="02020603050405020304" pitchFamily="18" charset="0"/>
                <a:cs typeface="Times New Roman" panose="02020603050405020304" pitchFamily="18" charset="0"/>
              </a:rPr>
              <a:t>14 018 млн. руб.</a:t>
            </a:r>
            <a:endParaRPr lang="ru-RU" sz="28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36512" y="1872208"/>
            <a:ext cx="4176464" cy="523220"/>
          </a:xfrm>
          <a:prstGeom prst="rect">
            <a:avLst/>
          </a:prstGeom>
          <a:noFill/>
          <a:ln>
            <a:noFill/>
          </a:ln>
        </p:spPr>
        <p:txBody>
          <a:bodyPr wrap="square" rtlCol="0">
            <a:spAutoFit/>
          </a:bodyPr>
          <a:lstStyle/>
          <a:p>
            <a:pPr algn="ctr"/>
            <a:r>
              <a:rPr lang="ru-RU" sz="2800" b="1" dirty="0" smtClean="0">
                <a:solidFill>
                  <a:srgbClr val="7030A0"/>
                </a:solidFill>
                <a:latin typeface="Times New Roman" panose="02020603050405020304" pitchFamily="18" charset="0"/>
                <a:cs typeface="Times New Roman" panose="02020603050405020304" pitchFamily="18" charset="0"/>
              </a:rPr>
              <a:t>12 млн. руб. (0,1%)</a:t>
            </a:r>
            <a:endParaRPr lang="ru-RU" sz="2800" dirty="0">
              <a:solidFill>
                <a:srgbClr val="7030A0"/>
              </a:solidFill>
            </a:endParaRPr>
          </a:p>
        </p:txBody>
      </p:sp>
      <p:cxnSp>
        <p:nvCxnSpPr>
          <p:cNvPr id="25" name="Прямая соединительная линия 24"/>
          <p:cNvCxnSpPr/>
          <p:nvPr/>
        </p:nvCxnSpPr>
        <p:spPr>
          <a:xfrm>
            <a:off x="215008" y="2376264"/>
            <a:ext cx="3636912" cy="0"/>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215008" y="2376264"/>
            <a:ext cx="2772816" cy="1224136"/>
          </a:xfrm>
          <a:prstGeom prst="straightConnector1">
            <a:avLst/>
          </a:prstGeom>
          <a:ln w="444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189302" y="1268760"/>
            <a:ext cx="3662618" cy="540065"/>
          </a:xfrm>
          <a:prstGeom prst="rect">
            <a:avLst/>
          </a:prstGeom>
          <a:solidFill>
            <a:schemeClr val="bg1">
              <a:lumMod val="85000"/>
            </a:schemeClr>
          </a:solidFill>
          <a:ln>
            <a:noFill/>
          </a:ln>
          <a:scene3d>
            <a:camera prst="orthographicFront"/>
            <a:lightRig rig="threePt" dir="t"/>
          </a:scene3d>
          <a:sp3d>
            <a:bevel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Доля затрат на программу </a:t>
            </a:r>
          </a:p>
          <a:p>
            <a:pPr algn="ctr"/>
            <a:r>
              <a:rPr lang="ru-RU" sz="1600" b="1" dirty="0" smtClean="0">
                <a:solidFill>
                  <a:schemeClr val="tx1"/>
                </a:solidFill>
                <a:latin typeface="Times New Roman" panose="02020603050405020304" pitchFamily="18" charset="0"/>
                <a:cs typeface="Times New Roman" panose="02020603050405020304" pitchFamily="18" charset="0"/>
              </a:rPr>
              <a:t>в общем объеме расходов бюджета</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9494856"/>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187624" y="692696"/>
            <a:ext cx="7200800" cy="767408"/>
          </a:xfrm>
          <a:prstGeom prst="roundRect">
            <a:avLst/>
          </a:prstGeom>
          <a:solidFill>
            <a:schemeClr val="accent5">
              <a:lumMod val="60000"/>
              <a:lumOff val="40000"/>
            </a:schemeClr>
          </a:solidFill>
          <a:scene3d>
            <a:camera prst="orthographicFront"/>
            <a:lightRig rig="threePt" dir="t"/>
          </a:scene3d>
          <a:sp3d>
            <a:bevelT w="127000" h="127000"/>
            <a:bevelB w="127000" h="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0" y="-27384"/>
            <a:ext cx="9144000" cy="691200"/>
            <a:chOff x="0" y="49223"/>
            <a:chExt cx="9145809" cy="714375"/>
          </a:xfrm>
        </p:grpSpPr>
        <p:sp>
          <p:nvSpPr>
            <p:cNvPr id="11" name="Прямоугольник 10"/>
            <p:cNvSpPr/>
            <p:nvPr/>
          </p:nvSpPr>
          <p:spPr>
            <a:xfrm>
              <a:off x="396079" y="77525"/>
              <a:ext cx="8749730" cy="491133"/>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latin typeface="Times New Roman" panose="02020603050405020304" pitchFamily="18" charset="0"/>
                <a:cs typeface="Times New Roman" panose="02020603050405020304" pitchFamily="18" charset="0"/>
              </a:endParaRPr>
            </a:p>
          </p:txBody>
        </p:sp>
        <p:pic>
          <p:nvPicPr>
            <p:cNvPr id="1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9223"/>
              <a:ext cx="60816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1321113" y="807095"/>
            <a:ext cx="6933822" cy="461665"/>
          </a:xfrm>
          <a:prstGeom prst="rect">
            <a:avLst/>
          </a:prstGeom>
          <a:noFill/>
          <a:scene3d>
            <a:camera prst="orthographicFront"/>
            <a:lightRig rig="threePt" dir="t"/>
          </a:scene3d>
          <a:sp3d>
            <a:bevelT w="127000" h="127000"/>
            <a:bevelB w="127000" h="127000" prst="artDeco"/>
          </a:sp3d>
        </p:spPr>
        <p:txBody>
          <a:bodyPr wrap="none" rtlCol="0">
            <a:spAutoFit/>
          </a:bodyPr>
          <a:lstStyle/>
          <a:p>
            <a:pPr algn="ctr"/>
            <a:r>
              <a:rPr lang="ru-RU" sz="2400" b="1" dirty="0" smtClean="0">
                <a:latin typeface="Times New Roman" panose="02020603050405020304" pitchFamily="18" charset="0"/>
                <a:cs typeface="Times New Roman" panose="02020603050405020304" pitchFamily="18" charset="0"/>
              </a:rPr>
              <a:t>Основные изменения по формированию доходов</a:t>
            </a:r>
            <a:endParaRPr lang="ru-RU" sz="2400" b="1"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5364088" y="2276872"/>
            <a:ext cx="3444970" cy="2072263"/>
          </a:xfrm>
          <a:prstGeom prst="roundRect">
            <a:avLst/>
          </a:prstGeom>
          <a:solidFill>
            <a:schemeClr val="accent4">
              <a:lumMod val="40000"/>
              <a:lumOff val="60000"/>
            </a:schemeClr>
          </a:solidFill>
          <a:scene3d>
            <a:camera prst="orthographicFront"/>
            <a:lightRig rig="threePt" dir="t"/>
          </a:scene3d>
          <a:sp3d>
            <a:bevelT w="127000" h="127000"/>
            <a:bevelB w="127000" h="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latin typeface="Times New Roman" panose="02020603050405020304" pitchFamily="18" charset="0"/>
                <a:cs typeface="Times New Roman" panose="02020603050405020304" pitchFamily="18" charset="0"/>
              </a:rPr>
              <a:t>С 1 января 2016 года изменяется срок внесения платы за негативное воздействие на окружающую среду – </a:t>
            </a:r>
            <a:endParaRPr lang="ru-RU" sz="2000" b="1" dirty="0"/>
          </a:p>
          <a:p>
            <a:pPr algn="ctr"/>
            <a:r>
              <a:rPr lang="ru-RU" sz="2000" b="1" dirty="0" smtClean="0">
                <a:solidFill>
                  <a:schemeClr val="tx1"/>
                </a:solidFill>
                <a:latin typeface="Times New Roman" panose="02020603050405020304" pitchFamily="18" charset="0"/>
                <a:cs typeface="Times New Roman" panose="02020603050405020304" pitchFamily="18" charset="0"/>
              </a:rPr>
              <a:t>1 раз в год до 1-го марта</a:t>
            </a:r>
          </a:p>
        </p:txBody>
      </p:sp>
      <p:sp>
        <p:nvSpPr>
          <p:cNvPr id="9" name="Скругленный прямоугольник 8"/>
          <p:cNvSpPr/>
          <p:nvPr/>
        </p:nvSpPr>
        <p:spPr>
          <a:xfrm>
            <a:off x="334942" y="2204865"/>
            <a:ext cx="3660994" cy="1872208"/>
          </a:xfrm>
          <a:prstGeom prst="roundRect">
            <a:avLst/>
          </a:prstGeom>
          <a:solidFill>
            <a:schemeClr val="accent4">
              <a:lumMod val="40000"/>
              <a:lumOff val="60000"/>
            </a:schemeClr>
          </a:solidFill>
          <a:scene3d>
            <a:camera prst="orthographicFront"/>
            <a:lightRig rig="threePt" dir="t"/>
          </a:scene3d>
          <a:sp3d>
            <a:bevelT w="127000" h="127000"/>
            <a:bevelB w="127000" h="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dirty="0" smtClean="0">
              <a:solidFill>
                <a:schemeClr val="tx1"/>
              </a:solidFill>
              <a:latin typeface="Times New Roman" panose="02020603050405020304" pitchFamily="18" charset="0"/>
              <a:cs typeface="Times New Roman" panose="02020603050405020304" pitchFamily="18" charset="0"/>
            </a:endParaRPr>
          </a:p>
          <a:p>
            <a:pPr algn="ctr"/>
            <a:r>
              <a:rPr lang="ru-RU" sz="2000" b="1" dirty="0" smtClean="0">
                <a:solidFill>
                  <a:schemeClr val="tx1"/>
                </a:solidFill>
                <a:latin typeface="Times New Roman" panose="02020603050405020304" pitchFamily="18" charset="0"/>
                <a:cs typeface="Times New Roman" panose="02020603050405020304" pitchFamily="18" charset="0"/>
              </a:rPr>
              <a:t>С </a:t>
            </a:r>
            <a:r>
              <a:rPr lang="ru-RU" sz="2000" b="1" dirty="0">
                <a:solidFill>
                  <a:schemeClr val="tx1"/>
                </a:solidFill>
                <a:latin typeface="Times New Roman" panose="02020603050405020304" pitchFamily="18" charset="0"/>
                <a:cs typeface="Times New Roman" panose="02020603050405020304" pitchFamily="18" charset="0"/>
              </a:rPr>
              <a:t>1 января </a:t>
            </a:r>
            <a:r>
              <a:rPr lang="ru-RU" sz="2000" b="1" dirty="0" smtClean="0">
                <a:solidFill>
                  <a:schemeClr val="tx1"/>
                </a:solidFill>
                <a:latin typeface="Times New Roman" panose="02020603050405020304" pitchFamily="18" charset="0"/>
                <a:cs typeface="Times New Roman" panose="02020603050405020304" pitchFamily="18" charset="0"/>
              </a:rPr>
              <a:t>2016 </a:t>
            </a:r>
            <a:r>
              <a:rPr lang="ru-RU" sz="2000" b="1" dirty="0">
                <a:solidFill>
                  <a:schemeClr val="tx1"/>
                </a:solidFill>
                <a:latin typeface="Times New Roman" panose="02020603050405020304" pitchFamily="18" charset="0"/>
                <a:cs typeface="Times New Roman" panose="02020603050405020304" pitchFamily="18" charset="0"/>
              </a:rPr>
              <a:t>года </a:t>
            </a:r>
            <a:r>
              <a:rPr lang="ru-RU" sz="2000" b="1" dirty="0" smtClean="0">
                <a:solidFill>
                  <a:schemeClr val="tx1"/>
                </a:solidFill>
                <a:latin typeface="Times New Roman" panose="02020603050405020304" pitchFamily="18" charset="0"/>
                <a:cs typeface="Times New Roman" panose="02020603050405020304" pitchFamily="18" charset="0"/>
              </a:rPr>
              <a:t>увеличен норматив зачисления в городской бюджет платы за негативное воздействие на окружающую среду</a:t>
            </a:r>
            <a:endParaRPr lang="ru-RU" sz="2000" b="1" dirty="0"/>
          </a:p>
          <a:p>
            <a:pPr algn="ctr"/>
            <a:endParaRPr lang="ru-RU" sz="2000" b="1" dirty="0"/>
          </a:p>
        </p:txBody>
      </p:sp>
      <p:cxnSp>
        <p:nvCxnSpPr>
          <p:cNvPr id="6" name="Прямая соединительная линия 5"/>
          <p:cNvCxnSpPr/>
          <p:nvPr/>
        </p:nvCxnSpPr>
        <p:spPr>
          <a:xfrm>
            <a:off x="4572000" y="1457646"/>
            <a:ext cx="0" cy="387178"/>
          </a:xfrm>
          <a:prstGeom prst="line">
            <a:avLst/>
          </a:prstGeom>
          <a:ln w="38100">
            <a:solidFill>
              <a:schemeClr val="tx2">
                <a:lumMod val="75000"/>
              </a:schemeClr>
            </a:solidFill>
          </a:ln>
          <a:scene3d>
            <a:camera prst="orthographicFront"/>
            <a:lightRig rig="threePt" dir="t"/>
          </a:scene3d>
          <a:sp3d>
            <a:bevelT w="127000" h="127000"/>
            <a:bevelB w="127000" h="127000" prst="artDeco"/>
          </a:sp3d>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2483768" y="1844824"/>
            <a:ext cx="4248472" cy="0"/>
          </a:xfrm>
          <a:prstGeom prst="line">
            <a:avLst/>
          </a:prstGeom>
          <a:ln w="38100">
            <a:solidFill>
              <a:schemeClr val="tx2">
                <a:lumMod val="75000"/>
              </a:schemeClr>
            </a:solidFill>
          </a:ln>
          <a:scene3d>
            <a:camera prst="orthographicFront"/>
            <a:lightRig rig="threePt" dir="t"/>
          </a:scene3d>
          <a:sp3d>
            <a:bevelT w="127000" h="127000"/>
            <a:bevelB w="127000" h="127000" prst="artDeco"/>
          </a:sp3d>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2483768" y="1842366"/>
            <a:ext cx="0" cy="360040"/>
          </a:xfrm>
          <a:prstGeom prst="straightConnector1">
            <a:avLst/>
          </a:prstGeom>
          <a:ln w="38100">
            <a:solidFill>
              <a:schemeClr val="tx2">
                <a:lumMod val="75000"/>
              </a:schemeClr>
            </a:solidFill>
            <a:tailEnd type="arrow"/>
          </a:ln>
          <a:scene3d>
            <a:camera prst="orthographicFront"/>
            <a:lightRig rig="threePt" dir="t"/>
          </a:scene3d>
          <a:sp3d>
            <a:bevelT w="127000" h="127000"/>
            <a:bevelB w="127000" h="127000" prst="artDeco"/>
          </a:sp3d>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6732240" y="1844824"/>
            <a:ext cx="0" cy="432048"/>
          </a:xfrm>
          <a:prstGeom prst="straightConnector1">
            <a:avLst/>
          </a:prstGeom>
          <a:ln w="38100">
            <a:solidFill>
              <a:schemeClr val="tx2">
                <a:lumMod val="75000"/>
              </a:schemeClr>
            </a:solidFill>
            <a:tailEnd type="arrow"/>
          </a:ln>
          <a:scene3d>
            <a:camera prst="orthographicFront"/>
            <a:lightRig rig="threePt" dir="t"/>
          </a:scene3d>
          <a:sp3d>
            <a:bevelT w="127000" h="127000"/>
            <a:bevelB w="127000" h="127000" prst="artDeco"/>
          </a:sp3d>
        </p:spPr>
        <p:style>
          <a:lnRef idx="1">
            <a:schemeClr val="accent1"/>
          </a:lnRef>
          <a:fillRef idx="0">
            <a:schemeClr val="accent1"/>
          </a:fillRef>
          <a:effectRef idx="0">
            <a:schemeClr val="accent1"/>
          </a:effectRef>
          <a:fontRef idx="minor">
            <a:schemeClr val="tx1"/>
          </a:fontRef>
        </p:style>
      </p:cxnSp>
      <p:graphicFrame>
        <p:nvGraphicFramePr>
          <p:cNvPr id="18" name="Диаграмма 17"/>
          <p:cNvGraphicFramePr/>
          <p:nvPr>
            <p:extLst>
              <p:ext uri="{D42A27DB-BD31-4B8C-83A1-F6EECF244321}">
                <p14:modId xmlns:p14="http://schemas.microsoft.com/office/powerpoint/2010/main" val="1916706158"/>
              </p:ext>
            </p:extLst>
          </p:nvPr>
        </p:nvGraphicFramePr>
        <p:xfrm>
          <a:off x="531152" y="4005064"/>
          <a:ext cx="3608800" cy="2740896"/>
        </p:xfrm>
        <a:graphic>
          <a:graphicData uri="http://schemas.openxmlformats.org/drawingml/2006/chart">
            <c:chart xmlns:c="http://schemas.openxmlformats.org/drawingml/2006/chart" xmlns:r="http://schemas.openxmlformats.org/officeDocument/2006/relationships" r:id="rId4"/>
          </a:graphicData>
        </a:graphic>
      </p:graphicFrame>
      <p:sp>
        <p:nvSpPr>
          <p:cNvPr id="27" name="Прямоугольник 26"/>
          <p:cNvSpPr/>
          <p:nvPr/>
        </p:nvSpPr>
        <p:spPr>
          <a:xfrm>
            <a:off x="683568" y="1"/>
            <a:ext cx="8460432" cy="461665"/>
          </a:xfrm>
          <a:prstGeom prst="rect">
            <a:avLst/>
          </a:prstGeom>
        </p:spPr>
        <p:txBody>
          <a:bodyPr wrap="square">
            <a:spAutoFit/>
          </a:bodyPr>
          <a:lstStyle/>
          <a:p>
            <a:pPr algn="ctr"/>
            <a:r>
              <a:rPr lang="ru-RU" sz="2400" b="1" dirty="0" smtClean="0">
                <a:solidFill>
                  <a:schemeClr val="bg1">
                    <a:lumMod val="95000"/>
                  </a:schemeClr>
                </a:solidFill>
                <a:latin typeface="Times New Roman" panose="02020603050405020304" pitchFamily="18" charset="0"/>
                <a:cs typeface="Times New Roman" panose="02020603050405020304" pitchFamily="18" charset="0"/>
              </a:rPr>
              <a:t>Проект бюджета города Нижневартовска на 2016 год</a:t>
            </a:r>
          </a:p>
        </p:txBody>
      </p:sp>
      <p:grpSp>
        <p:nvGrpSpPr>
          <p:cNvPr id="5" name="Группа 4"/>
          <p:cNvGrpSpPr/>
          <p:nvPr/>
        </p:nvGrpSpPr>
        <p:grpSpPr>
          <a:xfrm>
            <a:off x="179512" y="4077072"/>
            <a:ext cx="3325435" cy="1014197"/>
            <a:chOff x="179512" y="4077072"/>
            <a:chExt cx="3325435" cy="1014197"/>
          </a:xfrm>
        </p:grpSpPr>
        <p:sp>
          <p:nvSpPr>
            <p:cNvPr id="21" name="TextBox 20"/>
            <p:cNvSpPr txBox="1"/>
            <p:nvPr/>
          </p:nvSpPr>
          <p:spPr>
            <a:xfrm>
              <a:off x="1259632" y="4509120"/>
              <a:ext cx="800219" cy="461665"/>
            </a:xfrm>
            <a:prstGeom prst="rect">
              <a:avLst/>
            </a:prstGeom>
            <a:noFill/>
            <a:scene3d>
              <a:camera prst="orthographicFront"/>
              <a:lightRig rig="threePt" dir="t"/>
            </a:scene3d>
            <a:sp3d>
              <a:bevelT w="127000" h="127000"/>
              <a:bevelB w="127000" h="127000" prst="artDeco"/>
            </a:sp3d>
          </p:spPr>
          <p:txBody>
            <a:bodyPr wrap="none" rtlCol="0">
              <a:spAutoFit/>
            </a:bodyPr>
            <a:lstStyle/>
            <a:p>
              <a:r>
                <a:rPr lang="ru-RU" sz="2400" b="1" dirty="0" smtClean="0">
                  <a:latin typeface="Times New Roman" panose="02020603050405020304" pitchFamily="18" charset="0"/>
                  <a:cs typeface="Times New Roman" panose="02020603050405020304" pitchFamily="18" charset="0"/>
                </a:rPr>
                <a:t>40%</a:t>
              </a:r>
              <a:endParaRPr lang="ru-RU" sz="24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2627784" y="4077072"/>
              <a:ext cx="877163" cy="461665"/>
            </a:xfrm>
            <a:prstGeom prst="rect">
              <a:avLst/>
            </a:prstGeom>
            <a:noFill/>
            <a:scene3d>
              <a:camera prst="orthographicFront"/>
              <a:lightRig rig="threePt" dir="t"/>
            </a:scene3d>
            <a:sp3d>
              <a:bevelT w="127000" h="127000"/>
              <a:bevelB w="127000" h="127000" prst="artDeco"/>
            </a:sp3d>
          </p:spPr>
          <p:txBody>
            <a:bodyPr wrap="none" rtlCol="0">
              <a:spAutoFit/>
            </a:bodyPr>
            <a:lstStyle/>
            <a:p>
              <a:r>
                <a:rPr lang="ru-RU" sz="2400" b="1" dirty="0" smtClean="0">
                  <a:latin typeface="Times New Roman" panose="02020603050405020304" pitchFamily="18" charset="0"/>
                  <a:cs typeface="Times New Roman" panose="02020603050405020304" pitchFamily="18" charset="0"/>
                </a:rPr>
                <a:t>55 %</a:t>
              </a:r>
              <a:endParaRPr lang="ru-RU" sz="2400" b="1" dirty="0">
                <a:latin typeface="Times New Roman" panose="02020603050405020304" pitchFamily="18" charset="0"/>
                <a:cs typeface="Times New Roman" panose="02020603050405020304" pitchFamily="18" charset="0"/>
              </a:endParaRPr>
            </a:p>
          </p:txBody>
        </p:sp>
        <p:grpSp>
          <p:nvGrpSpPr>
            <p:cNvPr id="4" name="Группа 3"/>
            <p:cNvGrpSpPr/>
            <p:nvPr/>
          </p:nvGrpSpPr>
          <p:grpSpPr>
            <a:xfrm>
              <a:off x="179512" y="4509120"/>
              <a:ext cx="2863528" cy="582149"/>
              <a:chOff x="179512" y="4509120"/>
              <a:chExt cx="2863528" cy="582149"/>
            </a:xfrm>
          </p:grpSpPr>
          <p:sp>
            <p:nvSpPr>
              <p:cNvPr id="25" name="Прямоугольник 24"/>
              <p:cNvSpPr/>
              <p:nvPr/>
            </p:nvSpPr>
            <p:spPr>
              <a:xfrm>
                <a:off x="179512" y="4509120"/>
                <a:ext cx="946356" cy="582149"/>
              </a:xfrm>
              <a:prstGeom prst="rect">
                <a:avLst/>
              </a:prstGeom>
              <a:solidFill>
                <a:schemeClr val="accent2">
                  <a:lumMod val="20000"/>
                  <a:lumOff val="80000"/>
                </a:schemeClr>
              </a:solidFill>
              <a:ln>
                <a:solidFill>
                  <a:srgbClr val="FF0000"/>
                </a:solidFill>
              </a:ln>
              <a:scene3d>
                <a:camera prst="orthographicFront"/>
                <a:lightRig rig="threePt" dir="t"/>
              </a:scene3d>
              <a:sp3d>
                <a:bevelT w="127000" h="127000"/>
                <a:bevelB w="127000" h="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latin typeface="Times New Roman" panose="02020603050405020304" pitchFamily="18" charset="0"/>
                    <a:cs typeface="Times New Roman" panose="02020603050405020304" pitchFamily="18" charset="0"/>
                  </a:rPr>
                  <a:t>15,0%</a:t>
                </a:r>
                <a:endParaRPr lang="ru-RU" sz="2000" b="1" dirty="0">
                  <a:solidFill>
                    <a:schemeClr val="tx1"/>
                  </a:solidFill>
                  <a:latin typeface="Times New Roman" panose="02020603050405020304" pitchFamily="18" charset="0"/>
                  <a:cs typeface="Times New Roman" panose="02020603050405020304" pitchFamily="18" charset="0"/>
                </a:endParaRPr>
              </a:p>
            </p:txBody>
          </p:sp>
          <p:cxnSp>
            <p:nvCxnSpPr>
              <p:cNvPr id="38" name="Прямая соединительная линия 37"/>
              <p:cNvCxnSpPr/>
              <p:nvPr/>
            </p:nvCxnSpPr>
            <p:spPr>
              <a:xfrm flipH="1" flipV="1">
                <a:off x="1115616" y="5085184"/>
                <a:ext cx="274645" cy="722"/>
              </a:xfrm>
              <a:prstGeom prst="line">
                <a:avLst/>
              </a:prstGeom>
              <a:ln w="25400" cap="flat">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H="1">
                <a:off x="1115616" y="4509120"/>
                <a:ext cx="1927424" cy="0"/>
              </a:xfrm>
              <a:prstGeom prst="line">
                <a:avLst/>
              </a:prstGeom>
              <a:ln w="25400" cap="flat">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347740555"/>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476672"/>
            <a:ext cx="9108504" cy="923330"/>
          </a:xfrm>
          <a:prstGeom prst="rect">
            <a:avLst/>
          </a:prstGeom>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Программа "Содержание дорожного хозяйства, организация транспортного обслуживания и благоустройство территории города Нижневартовска </a:t>
            </a:r>
          </a:p>
          <a:p>
            <a:pPr algn="ctr"/>
            <a:r>
              <a:rPr lang="ru-RU" b="1" dirty="0" smtClean="0">
                <a:latin typeface="Times New Roman" panose="02020603050405020304" pitchFamily="18" charset="0"/>
                <a:cs typeface="Times New Roman" panose="02020603050405020304" pitchFamily="18" charset="0"/>
              </a:rPr>
              <a:t>на 2016-2020 годы"</a:t>
            </a:r>
            <a:endParaRPr lang="ru-RU" dirty="0">
              <a:latin typeface="Times New Roman" panose="02020603050405020304" pitchFamily="18" charset="0"/>
              <a:cs typeface="Times New Roman" panose="02020603050405020304" pitchFamily="18" charset="0"/>
            </a:endParaRPr>
          </a:p>
        </p:txBody>
      </p:sp>
      <p:grpSp>
        <p:nvGrpSpPr>
          <p:cNvPr id="31" name="Группа 30"/>
          <p:cNvGrpSpPr/>
          <p:nvPr/>
        </p:nvGrpSpPr>
        <p:grpSpPr>
          <a:xfrm>
            <a:off x="0" y="-27384"/>
            <a:ext cx="9144000" cy="692696"/>
            <a:chOff x="-1809" y="-41800"/>
            <a:chExt cx="9145809" cy="1057360"/>
          </a:xfrm>
        </p:grpSpPr>
        <p:sp>
          <p:nvSpPr>
            <p:cNvPr id="32" name="Прямоугольник 31"/>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33"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4" name="Диаграмма 33"/>
          <p:cNvGraphicFramePr>
            <a:graphicFrameLocks noChangeAspect="1"/>
          </p:cNvGraphicFramePr>
          <p:nvPr>
            <p:extLst>
              <p:ext uri="{D42A27DB-BD31-4B8C-83A1-F6EECF244321}">
                <p14:modId xmlns:p14="http://schemas.microsoft.com/office/powerpoint/2010/main" val="3360581284"/>
              </p:ext>
            </p:extLst>
          </p:nvPr>
        </p:nvGraphicFramePr>
        <p:xfrm>
          <a:off x="-191306" y="1744192"/>
          <a:ext cx="4968552" cy="5861272"/>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377788" y="5848648"/>
            <a:ext cx="3600400" cy="954107"/>
          </a:xfrm>
          <a:prstGeom prst="rect">
            <a:avLst/>
          </a:prstGeom>
          <a:noFill/>
        </p:spPr>
        <p:txBody>
          <a:bodyPr wrap="square" rtlCol="0">
            <a:spAutoFit/>
          </a:bodyPr>
          <a:lstStyle/>
          <a:p>
            <a:pPr algn="ctr"/>
            <a:r>
              <a:rPr lang="ru-RU" sz="2800" b="1" dirty="0" smtClean="0">
                <a:latin typeface="Times New Roman" panose="02020603050405020304" pitchFamily="18" charset="0"/>
                <a:cs typeface="Times New Roman" panose="02020603050405020304" pitchFamily="18" charset="0"/>
              </a:rPr>
              <a:t>Расходы бюджета </a:t>
            </a:r>
          </a:p>
          <a:p>
            <a:pPr algn="ctr"/>
            <a:r>
              <a:rPr lang="ru-RU" sz="2800" b="1" dirty="0" smtClean="0">
                <a:latin typeface="Times New Roman" panose="02020603050405020304" pitchFamily="18" charset="0"/>
                <a:cs typeface="Times New Roman" panose="02020603050405020304" pitchFamily="18" charset="0"/>
              </a:rPr>
              <a:t>14 018 млн. руб.</a:t>
            </a:r>
            <a:endParaRPr lang="ru-RU" sz="2800" b="1"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0" y="2111500"/>
            <a:ext cx="4176464" cy="523220"/>
          </a:xfrm>
          <a:prstGeom prst="rect">
            <a:avLst/>
          </a:prstGeom>
          <a:noFill/>
          <a:ln>
            <a:noFill/>
          </a:ln>
        </p:spPr>
        <p:txBody>
          <a:bodyPr wrap="square" rtlCol="0">
            <a:spAutoFit/>
          </a:bodyPr>
          <a:lstStyle/>
          <a:p>
            <a:pPr algn="ctr"/>
            <a:r>
              <a:rPr lang="ru-RU" sz="2800" b="1" dirty="0" smtClean="0">
                <a:solidFill>
                  <a:srgbClr val="B51593"/>
                </a:solidFill>
                <a:latin typeface="Times New Roman" panose="02020603050405020304" pitchFamily="18" charset="0"/>
                <a:cs typeface="Times New Roman" panose="02020603050405020304" pitchFamily="18" charset="0"/>
              </a:rPr>
              <a:t>1 502 млн. руб. (10,7%)</a:t>
            </a:r>
            <a:endParaRPr lang="ru-RU" sz="2800" dirty="0">
              <a:solidFill>
                <a:srgbClr val="B51593"/>
              </a:solidFill>
            </a:endParaRPr>
          </a:p>
        </p:txBody>
      </p:sp>
      <p:cxnSp>
        <p:nvCxnSpPr>
          <p:cNvPr id="37" name="Прямая соединительная линия 36"/>
          <p:cNvCxnSpPr/>
          <p:nvPr/>
        </p:nvCxnSpPr>
        <p:spPr>
          <a:xfrm>
            <a:off x="251520" y="2615556"/>
            <a:ext cx="3636912" cy="0"/>
          </a:xfrm>
          <a:prstGeom prst="line">
            <a:avLst/>
          </a:prstGeom>
          <a:ln w="44450">
            <a:solidFill>
              <a:srgbClr val="B51593"/>
            </a:solidFill>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251520" y="2615556"/>
            <a:ext cx="1926468" cy="640804"/>
          </a:xfrm>
          <a:prstGeom prst="straightConnector1">
            <a:avLst/>
          </a:prstGeom>
          <a:ln w="44450">
            <a:solidFill>
              <a:srgbClr val="B51593"/>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 name="Схема 38"/>
          <p:cNvGraphicFramePr/>
          <p:nvPr>
            <p:extLst>
              <p:ext uri="{D42A27DB-BD31-4B8C-83A1-F6EECF244321}">
                <p14:modId xmlns:p14="http://schemas.microsoft.com/office/powerpoint/2010/main" val="4035086707"/>
              </p:ext>
            </p:extLst>
          </p:nvPr>
        </p:nvGraphicFramePr>
        <p:xfrm>
          <a:off x="3131840" y="1112839"/>
          <a:ext cx="6565134" cy="55007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1" name="TextBox 21"/>
          <p:cNvSpPr txBox="1">
            <a:spLocks noChangeArrowheads="1"/>
          </p:cNvSpPr>
          <p:nvPr/>
        </p:nvSpPr>
        <p:spPr bwMode="auto">
          <a:xfrm>
            <a:off x="6596464" y="2025283"/>
            <a:ext cx="182074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dirty="0" smtClean="0">
                <a:latin typeface="Times New Roman" pitchFamily="18" charset="0"/>
                <a:cs typeface="Times New Roman" pitchFamily="18" charset="0"/>
              </a:rPr>
              <a:t>444 </a:t>
            </a:r>
          </a:p>
          <a:p>
            <a:pPr algn="ctr" eaLnBrk="1" hangingPunct="1">
              <a:spcBef>
                <a:spcPct val="0"/>
              </a:spcBef>
              <a:buFontTx/>
              <a:buNone/>
            </a:pPr>
            <a:r>
              <a:rPr lang="ru-RU" altLang="ru-RU" sz="2400" b="1" dirty="0" smtClean="0">
                <a:latin typeface="Times New Roman" pitchFamily="18" charset="0"/>
                <a:cs typeface="Times New Roman" pitchFamily="18" charset="0"/>
              </a:rPr>
              <a:t>млн. руб. -</a:t>
            </a:r>
            <a:r>
              <a:rPr lang="ru-RU" altLang="ru-RU" sz="2400" dirty="0" smtClean="0">
                <a:latin typeface="Times New Roman" pitchFamily="18" charset="0"/>
                <a:cs typeface="Times New Roman" pitchFamily="18" charset="0"/>
              </a:rPr>
              <a:t> </a:t>
            </a:r>
          </a:p>
          <a:p>
            <a:pPr algn="ctr" eaLnBrk="1" hangingPunct="1">
              <a:spcBef>
                <a:spcPct val="0"/>
              </a:spcBef>
              <a:buFontTx/>
              <a:buNone/>
            </a:pPr>
            <a:r>
              <a:rPr lang="ru-RU" altLang="ru-RU" sz="2000" dirty="0" smtClean="0">
                <a:latin typeface="Times New Roman" pitchFamily="18" charset="0"/>
                <a:cs typeface="Times New Roman" pitchFamily="18" charset="0"/>
              </a:rPr>
              <a:t>перевозка пассажиров</a:t>
            </a:r>
            <a:endParaRPr lang="ru-RU" altLang="ru-RU" sz="2000" dirty="0">
              <a:latin typeface="Times New Roman" pitchFamily="18" charset="0"/>
              <a:cs typeface="Times New Roman" pitchFamily="18" charset="0"/>
            </a:endParaRPr>
          </a:p>
        </p:txBody>
      </p:sp>
      <p:sp>
        <p:nvSpPr>
          <p:cNvPr id="42" name="TextBox 22"/>
          <p:cNvSpPr txBox="1">
            <a:spLocks noChangeArrowheads="1"/>
          </p:cNvSpPr>
          <p:nvPr/>
        </p:nvSpPr>
        <p:spPr bwMode="auto">
          <a:xfrm>
            <a:off x="6610827" y="3978930"/>
            <a:ext cx="200798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dirty="0" smtClean="0">
                <a:latin typeface="Times New Roman" pitchFamily="18" charset="0"/>
                <a:cs typeface="Times New Roman" pitchFamily="18" charset="0"/>
              </a:rPr>
              <a:t>186 </a:t>
            </a:r>
          </a:p>
          <a:p>
            <a:pPr algn="ctr" eaLnBrk="1" hangingPunct="1">
              <a:spcBef>
                <a:spcPct val="0"/>
              </a:spcBef>
              <a:buFontTx/>
              <a:buNone/>
            </a:pPr>
            <a:r>
              <a:rPr lang="ru-RU" altLang="ru-RU" sz="2400" b="1" dirty="0" smtClean="0">
                <a:latin typeface="Times New Roman" pitchFamily="18" charset="0"/>
                <a:cs typeface="Times New Roman" pitchFamily="18" charset="0"/>
              </a:rPr>
              <a:t>млн. руб. -  </a:t>
            </a:r>
            <a:endParaRPr lang="ru-RU" altLang="ru-RU" sz="2400" b="1" dirty="0">
              <a:latin typeface="Times New Roman" pitchFamily="18" charset="0"/>
              <a:cs typeface="Times New Roman" pitchFamily="18" charset="0"/>
            </a:endParaRPr>
          </a:p>
          <a:p>
            <a:pPr algn="ctr" eaLnBrk="1" hangingPunct="1">
              <a:spcBef>
                <a:spcPct val="0"/>
              </a:spcBef>
              <a:buFontTx/>
              <a:buNone/>
            </a:pPr>
            <a:r>
              <a:rPr lang="ru-RU" altLang="ru-RU" sz="2000" dirty="0" smtClean="0">
                <a:latin typeface="Times New Roman" pitchFamily="18" charset="0"/>
                <a:cs typeface="Times New Roman" pitchFamily="18" charset="0"/>
              </a:rPr>
              <a:t>благоустройство</a:t>
            </a:r>
          </a:p>
          <a:p>
            <a:pPr algn="ctr" eaLnBrk="1" hangingPunct="1">
              <a:spcBef>
                <a:spcPct val="0"/>
              </a:spcBef>
              <a:buFontTx/>
              <a:buNone/>
            </a:pPr>
            <a:r>
              <a:rPr lang="ru-RU" altLang="ru-RU" sz="2000" dirty="0" smtClean="0">
                <a:latin typeface="Times New Roman" pitchFamily="18" charset="0"/>
                <a:cs typeface="Times New Roman" pitchFamily="18" charset="0"/>
              </a:rPr>
              <a:t>территории</a:t>
            </a:r>
          </a:p>
          <a:p>
            <a:pPr algn="ctr" eaLnBrk="1" hangingPunct="1">
              <a:spcBef>
                <a:spcPct val="0"/>
              </a:spcBef>
              <a:buFontTx/>
              <a:buNone/>
            </a:pPr>
            <a:r>
              <a:rPr lang="ru-RU" altLang="ru-RU" sz="2000" dirty="0" smtClean="0">
                <a:latin typeface="Times New Roman" pitchFamily="18" charset="0"/>
                <a:cs typeface="Times New Roman" pitchFamily="18" charset="0"/>
              </a:rPr>
              <a:t>города</a:t>
            </a:r>
            <a:endParaRPr lang="ru-RU" altLang="ru-RU" sz="2000" dirty="0">
              <a:latin typeface="Times New Roman" pitchFamily="18" charset="0"/>
              <a:cs typeface="Times New Roman" pitchFamily="18" charset="0"/>
            </a:endParaRPr>
          </a:p>
        </p:txBody>
      </p:sp>
      <p:sp>
        <p:nvSpPr>
          <p:cNvPr id="43" name="TextBox 23"/>
          <p:cNvSpPr txBox="1">
            <a:spLocks noChangeArrowheads="1"/>
          </p:cNvSpPr>
          <p:nvPr/>
        </p:nvSpPr>
        <p:spPr bwMode="auto">
          <a:xfrm>
            <a:off x="4790505" y="4013303"/>
            <a:ext cx="181921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0" rIns="7200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dirty="0" smtClean="0">
                <a:latin typeface="Times New Roman" pitchFamily="18" charset="0"/>
                <a:cs typeface="Times New Roman" pitchFamily="18" charset="0"/>
              </a:rPr>
              <a:t>114 </a:t>
            </a:r>
          </a:p>
          <a:p>
            <a:pPr algn="ctr" eaLnBrk="1" hangingPunct="1">
              <a:spcBef>
                <a:spcPct val="0"/>
              </a:spcBef>
              <a:buFontTx/>
              <a:buNone/>
            </a:pPr>
            <a:r>
              <a:rPr lang="ru-RU" altLang="ru-RU" sz="2400" b="1" dirty="0" smtClean="0">
                <a:latin typeface="Times New Roman" pitchFamily="18" charset="0"/>
                <a:cs typeface="Times New Roman" pitchFamily="18" charset="0"/>
              </a:rPr>
              <a:t>млн. руб. -  </a:t>
            </a:r>
            <a:r>
              <a:rPr lang="ru-RU" altLang="ru-RU" sz="2000" b="1" dirty="0" smtClean="0">
                <a:latin typeface="Times New Roman" pitchFamily="18" charset="0"/>
                <a:cs typeface="Times New Roman" pitchFamily="18" charset="0"/>
              </a:rPr>
              <a:t> </a:t>
            </a:r>
            <a:r>
              <a:rPr lang="ru-RU" altLang="ru-RU" sz="2000" dirty="0" smtClean="0">
                <a:latin typeface="Times New Roman" pitchFamily="18" charset="0"/>
                <a:cs typeface="Times New Roman" pitchFamily="18" charset="0"/>
              </a:rPr>
              <a:t>ремонт дорог </a:t>
            </a:r>
          </a:p>
          <a:p>
            <a:pPr algn="ctr" eaLnBrk="1" hangingPunct="1">
              <a:spcBef>
                <a:spcPct val="0"/>
              </a:spcBef>
              <a:buFontTx/>
              <a:buNone/>
            </a:pPr>
            <a:r>
              <a:rPr lang="ru-RU" altLang="ru-RU" sz="2000" dirty="0" smtClean="0">
                <a:latin typeface="Times New Roman" pitchFamily="18" charset="0"/>
                <a:cs typeface="Times New Roman" pitchFamily="18" charset="0"/>
              </a:rPr>
              <a:t>и ТСОДД</a:t>
            </a:r>
            <a:endParaRPr lang="ru-RU" altLang="ru-RU" sz="2000" dirty="0">
              <a:latin typeface="Times New Roman" pitchFamily="18" charset="0"/>
              <a:cs typeface="Times New Roman" pitchFamily="18" charset="0"/>
            </a:endParaRPr>
          </a:p>
        </p:txBody>
      </p:sp>
      <p:sp>
        <p:nvSpPr>
          <p:cNvPr id="44" name="TextBox 24"/>
          <p:cNvSpPr txBox="1">
            <a:spLocks noChangeArrowheads="1"/>
          </p:cNvSpPr>
          <p:nvPr/>
        </p:nvSpPr>
        <p:spPr bwMode="auto">
          <a:xfrm>
            <a:off x="4478353" y="2025283"/>
            <a:ext cx="225388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dirty="0" smtClean="0">
                <a:latin typeface="Times New Roman" pitchFamily="18" charset="0"/>
                <a:cs typeface="Times New Roman" pitchFamily="18" charset="0"/>
              </a:rPr>
              <a:t>685</a:t>
            </a:r>
          </a:p>
          <a:p>
            <a:pPr algn="ctr" eaLnBrk="1" hangingPunct="1">
              <a:spcBef>
                <a:spcPct val="0"/>
              </a:spcBef>
              <a:buFontTx/>
              <a:buNone/>
            </a:pPr>
            <a:r>
              <a:rPr lang="ru-RU" altLang="ru-RU" sz="2400" b="1" dirty="0" smtClean="0">
                <a:latin typeface="Times New Roman" pitchFamily="18" charset="0"/>
                <a:cs typeface="Times New Roman" pitchFamily="18" charset="0"/>
              </a:rPr>
              <a:t>млн</a:t>
            </a:r>
            <a:r>
              <a:rPr lang="ru-RU" altLang="ru-RU" sz="2400" b="1" dirty="0">
                <a:latin typeface="Times New Roman" pitchFamily="18" charset="0"/>
                <a:cs typeface="Times New Roman" pitchFamily="18" charset="0"/>
              </a:rPr>
              <a:t>. руб</a:t>
            </a:r>
            <a:r>
              <a:rPr lang="ru-RU" altLang="ru-RU" sz="2400" dirty="0">
                <a:latin typeface="Times New Roman" pitchFamily="18" charset="0"/>
                <a:cs typeface="Times New Roman" pitchFamily="18" charset="0"/>
              </a:rPr>
              <a:t>. </a:t>
            </a:r>
            <a:r>
              <a:rPr lang="ru-RU" altLang="ru-RU" sz="2400" dirty="0" smtClean="0">
                <a:latin typeface="Times New Roman" pitchFamily="18" charset="0"/>
                <a:cs typeface="Times New Roman" pitchFamily="18" charset="0"/>
              </a:rPr>
              <a:t>-</a:t>
            </a:r>
            <a:endParaRPr lang="ru-RU" altLang="ru-RU" sz="2400" dirty="0">
              <a:latin typeface="Times New Roman" pitchFamily="18" charset="0"/>
              <a:cs typeface="Times New Roman" pitchFamily="18" charset="0"/>
            </a:endParaRPr>
          </a:p>
          <a:p>
            <a:pPr algn="ctr" eaLnBrk="1" hangingPunct="1">
              <a:spcBef>
                <a:spcPct val="0"/>
              </a:spcBef>
              <a:buFontTx/>
              <a:buNone/>
            </a:pPr>
            <a:r>
              <a:rPr lang="ru-RU" altLang="ru-RU" sz="2000" dirty="0" smtClean="0">
                <a:latin typeface="Times New Roman" pitchFamily="18" charset="0"/>
                <a:cs typeface="Times New Roman" pitchFamily="18" charset="0"/>
              </a:rPr>
              <a:t>содержание</a:t>
            </a:r>
          </a:p>
          <a:p>
            <a:pPr algn="ctr" eaLnBrk="1" hangingPunct="1">
              <a:spcBef>
                <a:spcPct val="0"/>
              </a:spcBef>
              <a:buFontTx/>
              <a:buNone/>
            </a:pPr>
            <a:r>
              <a:rPr lang="ru-RU" altLang="ru-RU" sz="2000" dirty="0" smtClean="0">
                <a:latin typeface="Times New Roman" pitchFamily="18" charset="0"/>
                <a:cs typeface="Times New Roman" pitchFamily="18" charset="0"/>
              </a:rPr>
              <a:t>автомобильных дорог </a:t>
            </a:r>
            <a:endParaRPr lang="ru-RU" altLang="ru-RU" sz="2000" dirty="0">
              <a:latin typeface="Times New Roman" pitchFamily="18" charset="0"/>
              <a:cs typeface="Times New Roman" pitchFamily="18" charset="0"/>
            </a:endParaRPr>
          </a:p>
        </p:txBody>
      </p:sp>
      <p:sp>
        <p:nvSpPr>
          <p:cNvPr id="45" name="Прямоугольник 44"/>
          <p:cNvSpPr/>
          <p:nvPr/>
        </p:nvSpPr>
        <p:spPr>
          <a:xfrm>
            <a:off x="298097" y="1384152"/>
            <a:ext cx="3662618" cy="540065"/>
          </a:xfrm>
          <a:prstGeom prst="rect">
            <a:avLst/>
          </a:prstGeom>
          <a:solidFill>
            <a:schemeClr val="bg1">
              <a:lumMod val="85000"/>
            </a:schemeClr>
          </a:solidFill>
          <a:ln>
            <a:noFill/>
          </a:ln>
          <a:scene3d>
            <a:camera prst="orthographicFront"/>
            <a:lightRig rig="threePt" dir="t"/>
          </a:scene3d>
          <a:sp3d>
            <a:bevel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Доля затрат на программу </a:t>
            </a:r>
          </a:p>
          <a:p>
            <a:pPr algn="ctr"/>
            <a:r>
              <a:rPr lang="ru-RU" sz="1600" b="1" dirty="0" smtClean="0">
                <a:solidFill>
                  <a:schemeClr val="tx1"/>
                </a:solidFill>
                <a:latin typeface="Times New Roman" panose="02020603050405020304" pitchFamily="18" charset="0"/>
                <a:cs typeface="Times New Roman" panose="02020603050405020304" pitchFamily="18" charset="0"/>
              </a:rPr>
              <a:t>в общем объеме расходов бюджета</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183954"/>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7631" y="498523"/>
            <a:ext cx="9108504" cy="923330"/>
          </a:xfrm>
          <a:prstGeom prst="rect">
            <a:avLst/>
          </a:prstGeom>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Программа "Содержание дорожного хозяйства, организация транспортного обслуживания и благоустройство территории города Нижневартовска </a:t>
            </a:r>
          </a:p>
          <a:p>
            <a:pPr algn="ctr"/>
            <a:r>
              <a:rPr lang="ru-RU" b="1" dirty="0" smtClean="0">
                <a:latin typeface="Times New Roman" panose="02020603050405020304" pitchFamily="18" charset="0"/>
                <a:cs typeface="Times New Roman" panose="02020603050405020304" pitchFamily="18" charset="0"/>
              </a:rPr>
              <a:t>на 2016-2020 годы"</a:t>
            </a:r>
            <a:endParaRPr lang="ru-RU" dirty="0">
              <a:latin typeface="Times New Roman" panose="02020603050405020304" pitchFamily="18" charset="0"/>
              <a:cs typeface="Times New Roman" panose="02020603050405020304" pitchFamily="18" charset="0"/>
            </a:endParaRPr>
          </a:p>
        </p:txBody>
      </p:sp>
      <p:grpSp>
        <p:nvGrpSpPr>
          <p:cNvPr id="31" name="Группа 30"/>
          <p:cNvGrpSpPr/>
          <p:nvPr/>
        </p:nvGrpSpPr>
        <p:grpSpPr>
          <a:xfrm>
            <a:off x="0" y="-27384"/>
            <a:ext cx="9144000" cy="692696"/>
            <a:chOff x="-1809" y="-41800"/>
            <a:chExt cx="9145809" cy="1057360"/>
          </a:xfrm>
        </p:grpSpPr>
        <p:sp>
          <p:nvSpPr>
            <p:cNvPr id="32" name="Прямоугольник 31"/>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33"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9" name="Схема 38"/>
          <p:cNvGraphicFramePr/>
          <p:nvPr>
            <p:extLst>
              <p:ext uri="{D42A27DB-BD31-4B8C-83A1-F6EECF244321}">
                <p14:modId xmlns:p14="http://schemas.microsoft.com/office/powerpoint/2010/main" val="3528341147"/>
              </p:ext>
            </p:extLst>
          </p:nvPr>
        </p:nvGraphicFramePr>
        <p:xfrm>
          <a:off x="3131840" y="1112839"/>
          <a:ext cx="6565134" cy="55007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1" name="TextBox 21"/>
          <p:cNvSpPr txBox="1">
            <a:spLocks noChangeArrowheads="1"/>
          </p:cNvSpPr>
          <p:nvPr/>
        </p:nvSpPr>
        <p:spPr bwMode="auto">
          <a:xfrm>
            <a:off x="6596464" y="2025283"/>
            <a:ext cx="182074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dirty="0" smtClean="0">
                <a:latin typeface="Times New Roman" pitchFamily="18" charset="0"/>
                <a:cs typeface="Times New Roman" pitchFamily="18" charset="0"/>
              </a:rPr>
              <a:t>444 </a:t>
            </a:r>
          </a:p>
          <a:p>
            <a:pPr algn="ctr" eaLnBrk="1" hangingPunct="1">
              <a:spcBef>
                <a:spcPct val="0"/>
              </a:spcBef>
              <a:buFontTx/>
              <a:buNone/>
            </a:pPr>
            <a:r>
              <a:rPr lang="ru-RU" altLang="ru-RU" sz="2400" b="1" dirty="0" smtClean="0">
                <a:latin typeface="Times New Roman" pitchFamily="18" charset="0"/>
                <a:cs typeface="Times New Roman" pitchFamily="18" charset="0"/>
              </a:rPr>
              <a:t>млн. руб. -</a:t>
            </a:r>
            <a:r>
              <a:rPr lang="ru-RU" altLang="ru-RU" sz="2400" dirty="0" smtClean="0">
                <a:latin typeface="Times New Roman" pitchFamily="18" charset="0"/>
                <a:cs typeface="Times New Roman" pitchFamily="18" charset="0"/>
              </a:rPr>
              <a:t> </a:t>
            </a:r>
          </a:p>
          <a:p>
            <a:pPr algn="ctr" eaLnBrk="1" hangingPunct="1">
              <a:spcBef>
                <a:spcPct val="0"/>
              </a:spcBef>
              <a:buFontTx/>
              <a:buNone/>
            </a:pPr>
            <a:r>
              <a:rPr lang="ru-RU" altLang="ru-RU" sz="2000" dirty="0" smtClean="0">
                <a:latin typeface="Times New Roman" pitchFamily="18" charset="0"/>
                <a:cs typeface="Times New Roman" pitchFamily="18" charset="0"/>
              </a:rPr>
              <a:t>перевозка пассажиров</a:t>
            </a:r>
            <a:endParaRPr lang="ru-RU" altLang="ru-RU" sz="2000" dirty="0">
              <a:latin typeface="Times New Roman" pitchFamily="18" charset="0"/>
              <a:cs typeface="Times New Roman" pitchFamily="18" charset="0"/>
            </a:endParaRPr>
          </a:p>
        </p:txBody>
      </p:sp>
      <p:sp>
        <p:nvSpPr>
          <p:cNvPr id="42" name="TextBox 22"/>
          <p:cNvSpPr txBox="1">
            <a:spLocks noChangeArrowheads="1"/>
          </p:cNvSpPr>
          <p:nvPr/>
        </p:nvSpPr>
        <p:spPr bwMode="auto">
          <a:xfrm>
            <a:off x="6610827" y="3978930"/>
            <a:ext cx="200798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dirty="0" smtClean="0">
                <a:latin typeface="Times New Roman" pitchFamily="18" charset="0"/>
                <a:cs typeface="Times New Roman" pitchFamily="18" charset="0"/>
              </a:rPr>
              <a:t>186 </a:t>
            </a:r>
          </a:p>
          <a:p>
            <a:pPr algn="ctr" eaLnBrk="1" hangingPunct="1">
              <a:spcBef>
                <a:spcPct val="0"/>
              </a:spcBef>
              <a:buFontTx/>
              <a:buNone/>
            </a:pPr>
            <a:r>
              <a:rPr lang="ru-RU" altLang="ru-RU" sz="2400" b="1" dirty="0" smtClean="0">
                <a:latin typeface="Times New Roman" pitchFamily="18" charset="0"/>
                <a:cs typeface="Times New Roman" pitchFamily="18" charset="0"/>
              </a:rPr>
              <a:t>млн. руб. -  </a:t>
            </a:r>
            <a:endParaRPr lang="ru-RU" altLang="ru-RU" sz="2400" b="1" dirty="0">
              <a:latin typeface="Times New Roman" pitchFamily="18" charset="0"/>
              <a:cs typeface="Times New Roman" pitchFamily="18" charset="0"/>
            </a:endParaRPr>
          </a:p>
          <a:p>
            <a:pPr algn="ctr" eaLnBrk="1" hangingPunct="1">
              <a:spcBef>
                <a:spcPct val="0"/>
              </a:spcBef>
              <a:buFontTx/>
              <a:buNone/>
            </a:pPr>
            <a:r>
              <a:rPr lang="ru-RU" altLang="ru-RU" sz="2000" dirty="0" smtClean="0">
                <a:latin typeface="Times New Roman" pitchFamily="18" charset="0"/>
                <a:cs typeface="Times New Roman" pitchFamily="18" charset="0"/>
              </a:rPr>
              <a:t>благоустройство</a:t>
            </a:r>
          </a:p>
          <a:p>
            <a:pPr algn="ctr" eaLnBrk="1" hangingPunct="1">
              <a:spcBef>
                <a:spcPct val="0"/>
              </a:spcBef>
              <a:buFontTx/>
              <a:buNone/>
            </a:pPr>
            <a:r>
              <a:rPr lang="ru-RU" altLang="ru-RU" sz="2000" dirty="0" smtClean="0">
                <a:latin typeface="Times New Roman" pitchFamily="18" charset="0"/>
                <a:cs typeface="Times New Roman" pitchFamily="18" charset="0"/>
              </a:rPr>
              <a:t>территории</a:t>
            </a:r>
          </a:p>
          <a:p>
            <a:pPr algn="ctr" eaLnBrk="1" hangingPunct="1">
              <a:spcBef>
                <a:spcPct val="0"/>
              </a:spcBef>
              <a:buFontTx/>
              <a:buNone/>
            </a:pPr>
            <a:r>
              <a:rPr lang="ru-RU" altLang="ru-RU" sz="2000" dirty="0" smtClean="0">
                <a:latin typeface="Times New Roman" pitchFamily="18" charset="0"/>
                <a:cs typeface="Times New Roman" pitchFamily="18" charset="0"/>
              </a:rPr>
              <a:t>города</a:t>
            </a:r>
            <a:endParaRPr lang="ru-RU" altLang="ru-RU" sz="2000" dirty="0">
              <a:latin typeface="Times New Roman" pitchFamily="18" charset="0"/>
              <a:cs typeface="Times New Roman" pitchFamily="18" charset="0"/>
            </a:endParaRPr>
          </a:p>
        </p:txBody>
      </p:sp>
      <p:sp>
        <p:nvSpPr>
          <p:cNvPr id="43" name="TextBox 23"/>
          <p:cNvSpPr txBox="1">
            <a:spLocks noChangeArrowheads="1"/>
          </p:cNvSpPr>
          <p:nvPr/>
        </p:nvSpPr>
        <p:spPr bwMode="auto">
          <a:xfrm>
            <a:off x="4790505" y="4013303"/>
            <a:ext cx="181921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0" rIns="7200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dirty="0" smtClean="0">
                <a:latin typeface="Times New Roman" pitchFamily="18" charset="0"/>
                <a:cs typeface="Times New Roman" pitchFamily="18" charset="0"/>
              </a:rPr>
              <a:t>114 </a:t>
            </a:r>
          </a:p>
          <a:p>
            <a:pPr algn="ctr" eaLnBrk="1" hangingPunct="1">
              <a:spcBef>
                <a:spcPct val="0"/>
              </a:spcBef>
              <a:buFontTx/>
              <a:buNone/>
            </a:pPr>
            <a:r>
              <a:rPr lang="ru-RU" altLang="ru-RU" sz="2400" b="1" dirty="0" smtClean="0">
                <a:latin typeface="Times New Roman" pitchFamily="18" charset="0"/>
                <a:cs typeface="Times New Roman" pitchFamily="18" charset="0"/>
              </a:rPr>
              <a:t>млн. руб. -  </a:t>
            </a:r>
            <a:r>
              <a:rPr lang="ru-RU" altLang="ru-RU" sz="2000" b="1" dirty="0" smtClean="0">
                <a:latin typeface="Times New Roman" pitchFamily="18" charset="0"/>
                <a:cs typeface="Times New Roman" pitchFamily="18" charset="0"/>
              </a:rPr>
              <a:t> </a:t>
            </a:r>
            <a:r>
              <a:rPr lang="ru-RU" altLang="ru-RU" sz="2000" dirty="0" smtClean="0">
                <a:latin typeface="Times New Roman" pitchFamily="18" charset="0"/>
                <a:cs typeface="Times New Roman" pitchFamily="18" charset="0"/>
              </a:rPr>
              <a:t>ремонт дорог </a:t>
            </a:r>
          </a:p>
          <a:p>
            <a:pPr algn="ctr" eaLnBrk="1" hangingPunct="1">
              <a:spcBef>
                <a:spcPct val="0"/>
              </a:spcBef>
              <a:buFontTx/>
              <a:buNone/>
            </a:pPr>
            <a:r>
              <a:rPr lang="ru-RU" altLang="ru-RU" sz="2000" dirty="0" smtClean="0">
                <a:latin typeface="Times New Roman" pitchFamily="18" charset="0"/>
                <a:cs typeface="Times New Roman" pitchFamily="18" charset="0"/>
              </a:rPr>
              <a:t>и ТСОДД</a:t>
            </a:r>
            <a:endParaRPr lang="ru-RU" altLang="ru-RU" sz="2000" dirty="0">
              <a:latin typeface="Times New Roman" pitchFamily="18" charset="0"/>
              <a:cs typeface="Times New Roman" pitchFamily="18" charset="0"/>
            </a:endParaRPr>
          </a:p>
        </p:txBody>
      </p:sp>
      <p:sp>
        <p:nvSpPr>
          <p:cNvPr id="44" name="TextBox 24"/>
          <p:cNvSpPr txBox="1">
            <a:spLocks noChangeArrowheads="1"/>
          </p:cNvSpPr>
          <p:nvPr/>
        </p:nvSpPr>
        <p:spPr bwMode="auto">
          <a:xfrm>
            <a:off x="4478353" y="2025283"/>
            <a:ext cx="225388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dirty="0" smtClean="0">
                <a:latin typeface="Times New Roman" pitchFamily="18" charset="0"/>
                <a:cs typeface="Times New Roman" pitchFamily="18" charset="0"/>
              </a:rPr>
              <a:t>685</a:t>
            </a:r>
          </a:p>
          <a:p>
            <a:pPr algn="ctr" eaLnBrk="1" hangingPunct="1">
              <a:spcBef>
                <a:spcPct val="0"/>
              </a:spcBef>
              <a:buFontTx/>
              <a:buNone/>
            </a:pPr>
            <a:r>
              <a:rPr lang="ru-RU" altLang="ru-RU" sz="2400" b="1" dirty="0" smtClean="0">
                <a:latin typeface="Times New Roman" pitchFamily="18" charset="0"/>
                <a:cs typeface="Times New Roman" pitchFamily="18" charset="0"/>
              </a:rPr>
              <a:t>млн</a:t>
            </a:r>
            <a:r>
              <a:rPr lang="ru-RU" altLang="ru-RU" sz="2400" b="1" dirty="0">
                <a:latin typeface="Times New Roman" pitchFamily="18" charset="0"/>
                <a:cs typeface="Times New Roman" pitchFamily="18" charset="0"/>
              </a:rPr>
              <a:t>. руб</a:t>
            </a:r>
            <a:r>
              <a:rPr lang="ru-RU" altLang="ru-RU" sz="2400" dirty="0">
                <a:latin typeface="Times New Roman" pitchFamily="18" charset="0"/>
                <a:cs typeface="Times New Roman" pitchFamily="18" charset="0"/>
              </a:rPr>
              <a:t>. </a:t>
            </a:r>
            <a:r>
              <a:rPr lang="ru-RU" altLang="ru-RU" sz="2400" dirty="0" smtClean="0">
                <a:latin typeface="Times New Roman" pitchFamily="18" charset="0"/>
                <a:cs typeface="Times New Roman" pitchFamily="18" charset="0"/>
              </a:rPr>
              <a:t>-</a:t>
            </a:r>
            <a:endParaRPr lang="ru-RU" altLang="ru-RU" sz="2400" dirty="0">
              <a:latin typeface="Times New Roman" pitchFamily="18" charset="0"/>
              <a:cs typeface="Times New Roman" pitchFamily="18" charset="0"/>
            </a:endParaRPr>
          </a:p>
          <a:p>
            <a:pPr algn="ctr" eaLnBrk="1" hangingPunct="1">
              <a:spcBef>
                <a:spcPct val="0"/>
              </a:spcBef>
              <a:buFontTx/>
              <a:buNone/>
            </a:pPr>
            <a:r>
              <a:rPr lang="ru-RU" altLang="ru-RU" sz="2000" dirty="0">
                <a:latin typeface="Times New Roman" pitchFamily="18" charset="0"/>
                <a:cs typeface="Times New Roman" pitchFamily="18" charset="0"/>
              </a:rPr>
              <a:t>содержание</a:t>
            </a:r>
          </a:p>
          <a:p>
            <a:pPr algn="ctr" eaLnBrk="1" hangingPunct="1">
              <a:spcBef>
                <a:spcPct val="0"/>
              </a:spcBef>
              <a:buFontTx/>
              <a:buNone/>
            </a:pPr>
            <a:r>
              <a:rPr lang="ru-RU" altLang="ru-RU" sz="2000" dirty="0">
                <a:latin typeface="Times New Roman" pitchFamily="18" charset="0"/>
                <a:cs typeface="Times New Roman" pitchFamily="18" charset="0"/>
              </a:rPr>
              <a:t>автомобильных дорог </a:t>
            </a:r>
          </a:p>
        </p:txBody>
      </p:sp>
      <p:sp>
        <p:nvSpPr>
          <p:cNvPr id="17" name="Прямоугольная выноска 16"/>
          <p:cNvSpPr/>
          <p:nvPr/>
        </p:nvSpPr>
        <p:spPr>
          <a:xfrm>
            <a:off x="305334" y="1613062"/>
            <a:ext cx="3546585" cy="2031962"/>
          </a:xfrm>
          <a:prstGeom prst="wedgeRectCallout">
            <a:avLst>
              <a:gd name="adj1" fmla="val -49428"/>
              <a:gd name="adj2" fmla="val 18218"/>
            </a:avLst>
          </a:prstGeom>
          <a:solidFill>
            <a:srgbClr val="99FF66"/>
          </a:solidFill>
          <a:ln>
            <a:solidFill>
              <a:schemeClr val="accent3">
                <a:lumMod val="50000"/>
              </a:schemeClr>
            </a:solidFill>
          </a:ln>
          <a:scene3d>
            <a:camera prst="orthographicFront"/>
            <a:lightRig rig="threePt" dir="t"/>
          </a:scene3d>
          <a:sp3d prstMaterial="dkEdge">
            <a:bevelT w="127000" h="127000"/>
            <a:bevelB w="127000" h="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Летнее и зимнее содержание дорог, тротуаров, ливневой канализации, 9-ти мостов  – 601 млн. руб.</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8" name="Прямоугольная выноска 17"/>
          <p:cNvSpPr/>
          <p:nvPr/>
        </p:nvSpPr>
        <p:spPr>
          <a:xfrm>
            <a:off x="251519" y="3978930"/>
            <a:ext cx="3546585" cy="1112334"/>
          </a:xfrm>
          <a:prstGeom prst="wedgeRectCallout">
            <a:avLst>
              <a:gd name="adj1" fmla="val -49428"/>
              <a:gd name="adj2" fmla="val 18218"/>
            </a:avLst>
          </a:prstGeom>
          <a:solidFill>
            <a:srgbClr val="99FF66"/>
          </a:solidFill>
          <a:ln>
            <a:solidFill>
              <a:schemeClr val="accent3">
                <a:lumMod val="50000"/>
              </a:schemeClr>
            </a:solidFill>
          </a:ln>
          <a:scene3d>
            <a:camera prst="orthographicFront"/>
            <a:lightRig rig="threePt" dir="t"/>
          </a:scene3d>
          <a:sp3d prstMaterial="dkEdge">
            <a:bevelT w="127000" h="127000"/>
            <a:bevelB w="127000" h="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Содержание бесхозных дорог– 20 млн. руб.</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9" name="Прямоугольная выноска 18"/>
          <p:cNvSpPr/>
          <p:nvPr/>
        </p:nvSpPr>
        <p:spPr>
          <a:xfrm>
            <a:off x="251518" y="5367262"/>
            <a:ext cx="3546585" cy="1112334"/>
          </a:xfrm>
          <a:prstGeom prst="wedgeRectCallout">
            <a:avLst>
              <a:gd name="adj1" fmla="val -49428"/>
              <a:gd name="adj2" fmla="val 18218"/>
            </a:avLst>
          </a:prstGeom>
          <a:solidFill>
            <a:srgbClr val="99FF66"/>
          </a:solidFill>
          <a:ln>
            <a:solidFill>
              <a:schemeClr val="accent3">
                <a:lumMod val="50000"/>
              </a:schemeClr>
            </a:solidFill>
          </a:ln>
          <a:scene3d>
            <a:camera prst="orthographicFront"/>
            <a:lightRig rig="threePt" dir="t"/>
          </a:scene3d>
          <a:sp3d prstMaterial="dkEdge">
            <a:bevelT w="127000" h="127000"/>
            <a:bevelB w="127000" h="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Содержание ТСОДД – </a:t>
            </a:r>
          </a:p>
          <a:p>
            <a:pPr algn="ctr"/>
            <a:r>
              <a:rPr lang="ru-RU" sz="2400" b="1" dirty="0" smtClean="0">
                <a:solidFill>
                  <a:schemeClr val="tx1"/>
                </a:solidFill>
                <a:latin typeface="Times New Roman" panose="02020603050405020304" pitchFamily="18" charset="0"/>
                <a:cs typeface="Times New Roman" panose="02020603050405020304" pitchFamily="18" charset="0"/>
              </a:rPr>
              <a:t>64 млн. руб.</a:t>
            </a:r>
            <a:endParaRPr lang="ru-RU"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4850456"/>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O:\Бюджетное управление\БЮДЖЕТ ДЛЯ ГРАЖДАН\Картинки к слайдам\К БЮДЖЕТУ\1353490209_kom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4577" y="1430563"/>
            <a:ext cx="1716652" cy="120702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O:\Бюджетное управление\БЮДЖЕТ ДЛЯ ГРАЖДАН\Картинки к слайдам\К БЮДЖЕТУ\voronezh-prodam_katok_du-84_bu_6038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1782" y="2324466"/>
            <a:ext cx="2088232" cy="157845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O:\Бюджетное управление\БЮДЖЕТ ДЛЯ ГРАЖДАН\Картинки к слайдам\К БЮДЖЕТУ\R_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1196752"/>
            <a:ext cx="1512168" cy="1321598"/>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0" y="476672"/>
            <a:ext cx="9108504" cy="923330"/>
          </a:xfrm>
          <a:prstGeom prst="rect">
            <a:avLst/>
          </a:prstGeom>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Программа "Содержание дорожного хозяйства, организация транспортного обслуживания и благоустройство территории города Нижневартовска </a:t>
            </a:r>
          </a:p>
          <a:p>
            <a:pPr algn="ctr"/>
            <a:r>
              <a:rPr lang="ru-RU" b="1" dirty="0" smtClean="0">
                <a:latin typeface="Times New Roman" panose="02020603050405020304" pitchFamily="18" charset="0"/>
                <a:cs typeface="Times New Roman" panose="02020603050405020304" pitchFamily="18" charset="0"/>
              </a:rPr>
              <a:t>на 2016-2020 годы"</a:t>
            </a:r>
            <a:endParaRPr lang="ru-RU" dirty="0">
              <a:latin typeface="Times New Roman" panose="02020603050405020304" pitchFamily="18" charset="0"/>
              <a:cs typeface="Times New Roman" panose="02020603050405020304" pitchFamily="18" charset="0"/>
            </a:endParaRPr>
          </a:p>
        </p:txBody>
      </p:sp>
      <p:grpSp>
        <p:nvGrpSpPr>
          <p:cNvPr id="31" name="Группа 30"/>
          <p:cNvGrpSpPr/>
          <p:nvPr/>
        </p:nvGrpSpPr>
        <p:grpSpPr>
          <a:xfrm>
            <a:off x="0" y="-27384"/>
            <a:ext cx="9144000" cy="692696"/>
            <a:chOff x="-1809" y="-41800"/>
            <a:chExt cx="9145809" cy="1057360"/>
          </a:xfrm>
        </p:grpSpPr>
        <p:sp>
          <p:nvSpPr>
            <p:cNvPr id="32" name="Прямоугольник 31"/>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33"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9" name="Схема 38"/>
          <p:cNvGraphicFramePr/>
          <p:nvPr>
            <p:extLst>
              <p:ext uri="{D42A27DB-BD31-4B8C-83A1-F6EECF244321}">
                <p14:modId xmlns:p14="http://schemas.microsoft.com/office/powerpoint/2010/main" val="4158584913"/>
              </p:ext>
            </p:extLst>
          </p:nvPr>
        </p:nvGraphicFramePr>
        <p:xfrm>
          <a:off x="3131840" y="1112839"/>
          <a:ext cx="6565134" cy="55007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1" name="TextBox 21"/>
          <p:cNvSpPr txBox="1">
            <a:spLocks noChangeArrowheads="1"/>
          </p:cNvSpPr>
          <p:nvPr/>
        </p:nvSpPr>
        <p:spPr bwMode="auto">
          <a:xfrm>
            <a:off x="6596464" y="2025283"/>
            <a:ext cx="182074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dirty="0" smtClean="0">
                <a:latin typeface="Times New Roman" pitchFamily="18" charset="0"/>
                <a:cs typeface="Times New Roman" pitchFamily="18" charset="0"/>
              </a:rPr>
              <a:t>444 </a:t>
            </a:r>
          </a:p>
          <a:p>
            <a:pPr algn="ctr" eaLnBrk="1" hangingPunct="1">
              <a:spcBef>
                <a:spcPct val="0"/>
              </a:spcBef>
              <a:buFontTx/>
              <a:buNone/>
            </a:pPr>
            <a:r>
              <a:rPr lang="ru-RU" altLang="ru-RU" sz="2400" b="1" dirty="0" smtClean="0">
                <a:latin typeface="Times New Roman" pitchFamily="18" charset="0"/>
                <a:cs typeface="Times New Roman" pitchFamily="18" charset="0"/>
              </a:rPr>
              <a:t>млн. руб. -</a:t>
            </a:r>
            <a:r>
              <a:rPr lang="ru-RU" altLang="ru-RU" sz="2400" dirty="0" smtClean="0">
                <a:latin typeface="Times New Roman" pitchFamily="18" charset="0"/>
                <a:cs typeface="Times New Roman" pitchFamily="18" charset="0"/>
              </a:rPr>
              <a:t> </a:t>
            </a:r>
          </a:p>
          <a:p>
            <a:pPr algn="ctr" eaLnBrk="1" hangingPunct="1">
              <a:spcBef>
                <a:spcPct val="0"/>
              </a:spcBef>
              <a:buFontTx/>
              <a:buNone/>
            </a:pPr>
            <a:r>
              <a:rPr lang="ru-RU" altLang="ru-RU" sz="2000" dirty="0" smtClean="0">
                <a:latin typeface="Times New Roman" pitchFamily="18" charset="0"/>
                <a:cs typeface="Times New Roman" pitchFamily="18" charset="0"/>
              </a:rPr>
              <a:t>перевозка пассажиров</a:t>
            </a:r>
            <a:endParaRPr lang="ru-RU" altLang="ru-RU" sz="2000" dirty="0">
              <a:latin typeface="Times New Roman" pitchFamily="18" charset="0"/>
              <a:cs typeface="Times New Roman" pitchFamily="18" charset="0"/>
            </a:endParaRPr>
          </a:p>
        </p:txBody>
      </p:sp>
      <p:sp>
        <p:nvSpPr>
          <p:cNvPr id="42" name="TextBox 22"/>
          <p:cNvSpPr txBox="1">
            <a:spLocks noChangeArrowheads="1"/>
          </p:cNvSpPr>
          <p:nvPr/>
        </p:nvSpPr>
        <p:spPr bwMode="auto">
          <a:xfrm>
            <a:off x="6610827" y="3978930"/>
            <a:ext cx="200798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dirty="0" smtClean="0">
                <a:latin typeface="Times New Roman" pitchFamily="18" charset="0"/>
                <a:cs typeface="Times New Roman" pitchFamily="18" charset="0"/>
              </a:rPr>
              <a:t>186 </a:t>
            </a:r>
          </a:p>
          <a:p>
            <a:pPr algn="ctr" eaLnBrk="1" hangingPunct="1">
              <a:spcBef>
                <a:spcPct val="0"/>
              </a:spcBef>
              <a:buFontTx/>
              <a:buNone/>
            </a:pPr>
            <a:r>
              <a:rPr lang="ru-RU" altLang="ru-RU" sz="2400" b="1" dirty="0" smtClean="0">
                <a:latin typeface="Times New Roman" pitchFamily="18" charset="0"/>
                <a:cs typeface="Times New Roman" pitchFamily="18" charset="0"/>
              </a:rPr>
              <a:t>млн. руб. -  </a:t>
            </a:r>
            <a:endParaRPr lang="ru-RU" altLang="ru-RU" sz="2400" b="1" dirty="0">
              <a:latin typeface="Times New Roman" pitchFamily="18" charset="0"/>
              <a:cs typeface="Times New Roman" pitchFamily="18" charset="0"/>
            </a:endParaRPr>
          </a:p>
          <a:p>
            <a:pPr algn="ctr" eaLnBrk="1" hangingPunct="1">
              <a:spcBef>
                <a:spcPct val="0"/>
              </a:spcBef>
              <a:buFontTx/>
              <a:buNone/>
            </a:pPr>
            <a:r>
              <a:rPr lang="ru-RU" altLang="ru-RU" sz="2000" dirty="0" smtClean="0">
                <a:latin typeface="Times New Roman" pitchFamily="18" charset="0"/>
                <a:cs typeface="Times New Roman" pitchFamily="18" charset="0"/>
              </a:rPr>
              <a:t>благоустройство</a:t>
            </a:r>
          </a:p>
          <a:p>
            <a:pPr algn="ctr" eaLnBrk="1" hangingPunct="1">
              <a:spcBef>
                <a:spcPct val="0"/>
              </a:spcBef>
              <a:buFontTx/>
              <a:buNone/>
            </a:pPr>
            <a:r>
              <a:rPr lang="ru-RU" altLang="ru-RU" sz="2000" dirty="0" smtClean="0">
                <a:latin typeface="Times New Roman" pitchFamily="18" charset="0"/>
                <a:cs typeface="Times New Roman" pitchFamily="18" charset="0"/>
              </a:rPr>
              <a:t>территории</a:t>
            </a:r>
          </a:p>
          <a:p>
            <a:pPr algn="ctr" eaLnBrk="1" hangingPunct="1">
              <a:spcBef>
                <a:spcPct val="0"/>
              </a:spcBef>
              <a:buFontTx/>
              <a:buNone/>
            </a:pPr>
            <a:r>
              <a:rPr lang="ru-RU" altLang="ru-RU" sz="2000" dirty="0" smtClean="0">
                <a:latin typeface="Times New Roman" pitchFamily="18" charset="0"/>
                <a:cs typeface="Times New Roman" pitchFamily="18" charset="0"/>
              </a:rPr>
              <a:t>города</a:t>
            </a:r>
            <a:endParaRPr lang="ru-RU" altLang="ru-RU" sz="2000" dirty="0">
              <a:latin typeface="Times New Roman" pitchFamily="18" charset="0"/>
              <a:cs typeface="Times New Roman" pitchFamily="18" charset="0"/>
            </a:endParaRPr>
          </a:p>
        </p:txBody>
      </p:sp>
      <p:sp>
        <p:nvSpPr>
          <p:cNvPr id="43" name="TextBox 23"/>
          <p:cNvSpPr txBox="1">
            <a:spLocks noChangeArrowheads="1"/>
          </p:cNvSpPr>
          <p:nvPr/>
        </p:nvSpPr>
        <p:spPr bwMode="auto">
          <a:xfrm>
            <a:off x="4790505" y="4013303"/>
            <a:ext cx="181921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0" rIns="7200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dirty="0" smtClean="0">
                <a:latin typeface="Times New Roman" pitchFamily="18" charset="0"/>
                <a:cs typeface="Times New Roman" pitchFamily="18" charset="0"/>
              </a:rPr>
              <a:t>114 </a:t>
            </a:r>
          </a:p>
          <a:p>
            <a:pPr algn="ctr" eaLnBrk="1" hangingPunct="1">
              <a:spcBef>
                <a:spcPct val="0"/>
              </a:spcBef>
              <a:buFontTx/>
              <a:buNone/>
            </a:pPr>
            <a:r>
              <a:rPr lang="ru-RU" altLang="ru-RU" sz="2400" b="1" dirty="0" smtClean="0">
                <a:latin typeface="Times New Roman" pitchFamily="18" charset="0"/>
                <a:cs typeface="Times New Roman" pitchFamily="18" charset="0"/>
              </a:rPr>
              <a:t>млн. руб. -  </a:t>
            </a:r>
            <a:r>
              <a:rPr lang="ru-RU" altLang="ru-RU" sz="2000" b="1" dirty="0" smtClean="0">
                <a:latin typeface="Times New Roman" pitchFamily="18" charset="0"/>
                <a:cs typeface="Times New Roman" pitchFamily="18" charset="0"/>
              </a:rPr>
              <a:t> </a:t>
            </a:r>
            <a:r>
              <a:rPr lang="ru-RU" altLang="ru-RU" sz="2000" dirty="0" smtClean="0">
                <a:latin typeface="Times New Roman" pitchFamily="18" charset="0"/>
                <a:cs typeface="Times New Roman" pitchFamily="18" charset="0"/>
              </a:rPr>
              <a:t>ремонт дорог </a:t>
            </a:r>
          </a:p>
          <a:p>
            <a:pPr algn="ctr" eaLnBrk="1" hangingPunct="1">
              <a:spcBef>
                <a:spcPct val="0"/>
              </a:spcBef>
              <a:buFontTx/>
              <a:buNone/>
            </a:pPr>
            <a:r>
              <a:rPr lang="ru-RU" altLang="ru-RU" sz="2000" dirty="0" smtClean="0">
                <a:latin typeface="Times New Roman" pitchFamily="18" charset="0"/>
                <a:cs typeface="Times New Roman" pitchFamily="18" charset="0"/>
              </a:rPr>
              <a:t>и ТСОДД</a:t>
            </a:r>
            <a:endParaRPr lang="ru-RU" altLang="ru-RU" sz="2000" dirty="0">
              <a:latin typeface="Times New Roman" pitchFamily="18" charset="0"/>
              <a:cs typeface="Times New Roman" pitchFamily="18" charset="0"/>
            </a:endParaRPr>
          </a:p>
        </p:txBody>
      </p:sp>
      <p:sp>
        <p:nvSpPr>
          <p:cNvPr id="44" name="TextBox 24"/>
          <p:cNvSpPr txBox="1">
            <a:spLocks noChangeArrowheads="1"/>
          </p:cNvSpPr>
          <p:nvPr/>
        </p:nvSpPr>
        <p:spPr bwMode="auto">
          <a:xfrm>
            <a:off x="4478353" y="2025283"/>
            <a:ext cx="225388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dirty="0" smtClean="0">
                <a:latin typeface="Times New Roman" pitchFamily="18" charset="0"/>
                <a:cs typeface="Times New Roman" pitchFamily="18" charset="0"/>
              </a:rPr>
              <a:t>685</a:t>
            </a:r>
          </a:p>
          <a:p>
            <a:pPr algn="ctr" eaLnBrk="1" hangingPunct="1">
              <a:spcBef>
                <a:spcPct val="0"/>
              </a:spcBef>
              <a:buFontTx/>
              <a:buNone/>
            </a:pPr>
            <a:r>
              <a:rPr lang="ru-RU" altLang="ru-RU" sz="2400" b="1" dirty="0" smtClean="0">
                <a:latin typeface="Times New Roman" pitchFamily="18" charset="0"/>
                <a:cs typeface="Times New Roman" pitchFamily="18" charset="0"/>
              </a:rPr>
              <a:t>млн</a:t>
            </a:r>
            <a:r>
              <a:rPr lang="ru-RU" altLang="ru-RU" sz="2400" b="1" dirty="0">
                <a:latin typeface="Times New Roman" pitchFamily="18" charset="0"/>
                <a:cs typeface="Times New Roman" pitchFamily="18" charset="0"/>
              </a:rPr>
              <a:t>. руб</a:t>
            </a:r>
            <a:r>
              <a:rPr lang="ru-RU" altLang="ru-RU" sz="2400" dirty="0">
                <a:latin typeface="Times New Roman" pitchFamily="18" charset="0"/>
                <a:cs typeface="Times New Roman" pitchFamily="18" charset="0"/>
              </a:rPr>
              <a:t>. </a:t>
            </a:r>
            <a:r>
              <a:rPr lang="ru-RU" altLang="ru-RU" sz="2400" dirty="0" smtClean="0">
                <a:latin typeface="Times New Roman" pitchFamily="18" charset="0"/>
                <a:cs typeface="Times New Roman" pitchFamily="18" charset="0"/>
              </a:rPr>
              <a:t>-</a:t>
            </a:r>
            <a:endParaRPr lang="ru-RU" altLang="ru-RU" sz="2400" dirty="0">
              <a:latin typeface="Times New Roman" pitchFamily="18" charset="0"/>
              <a:cs typeface="Times New Roman" pitchFamily="18" charset="0"/>
            </a:endParaRPr>
          </a:p>
          <a:p>
            <a:pPr algn="ctr" eaLnBrk="1" hangingPunct="1">
              <a:spcBef>
                <a:spcPct val="0"/>
              </a:spcBef>
              <a:buFontTx/>
              <a:buNone/>
            </a:pPr>
            <a:r>
              <a:rPr lang="ru-RU" altLang="ru-RU" sz="2000" dirty="0">
                <a:latin typeface="Times New Roman" pitchFamily="18" charset="0"/>
                <a:cs typeface="Times New Roman" pitchFamily="18" charset="0"/>
              </a:rPr>
              <a:t>содержание</a:t>
            </a:r>
          </a:p>
          <a:p>
            <a:pPr algn="ctr" eaLnBrk="1" hangingPunct="1">
              <a:spcBef>
                <a:spcPct val="0"/>
              </a:spcBef>
              <a:buFontTx/>
              <a:buNone/>
            </a:pPr>
            <a:r>
              <a:rPr lang="ru-RU" altLang="ru-RU" sz="2000" dirty="0">
                <a:latin typeface="Times New Roman" pitchFamily="18" charset="0"/>
                <a:cs typeface="Times New Roman" pitchFamily="18" charset="0"/>
              </a:rPr>
              <a:t>автомобильных дорог </a:t>
            </a:r>
          </a:p>
        </p:txBody>
      </p:sp>
      <p:sp>
        <p:nvSpPr>
          <p:cNvPr id="18" name="Прямоугольная выноска 17"/>
          <p:cNvSpPr/>
          <p:nvPr/>
        </p:nvSpPr>
        <p:spPr>
          <a:xfrm>
            <a:off x="284385" y="3788737"/>
            <a:ext cx="3546585" cy="1112334"/>
          </a:xfrm>
          <a:prstGeom prst="wedgeRectCallout">
            <a:avLst>
              <a:gd name="adj1" fmla="val -49428"/>
              <a:gd name="adj2" fmla="val 18218"/>
            </a:avLst>
          </a:prstGeom>
          <a:solidFill>
            <a:srgbClr val="FFCCFF"/>
          </a:solidFill>
          <a:ln>
            <a:solidFill>
              <a:schemeClr val="accent3">
                <a:lumMod val="50000"/>
              </a:schemeClr>
            </a:solidFill>
          </a:ln>
          <a:scene3d>
            <a:camera prst="orthographicFront"/>
            <a:lightRig rig="threePt" dir="t"/>
          </a:scene3d>
          <a:sp3d prstMaterial="dkEdge">
            <a:bevelT w="127000" h="127000"/>
            <a:bevelB w="127000" h="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Ремонт дорог – </a:t>
            </a:r>
          </a:p>
          <a:p>
            <a:pPr algn="ctr"/>
            <a:r>
              <a:rPr lang="ru-RU" sz="2400" b="1" dirty="0" smtClean="0">
                <a:solidFill>
                  <a:schemeClr val="tx1"/>
                </a:solidFill>
                <a:latin typeface="Times New Roman" panose="02020603050405020304" pitchFamily="18" charset="0"/>
                <a:cs typeface="Times New Roman" panose="02020603050405020304" pitchFamily="18" charset="0"/>
              </a:rPr>
              <a:t>107 млн. руб.</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9" name="Прямоугольная выноска 18"/>
          <p:cNvSpPr/>
          <p:nvPr/>
        </p:nvSpPr>
        <p:spPr>
          <a:xfrm>
            <a:off x="284386" y="5177089"/>
            <a:ext cx="3546585" cy="1112334"/>
          </a:xfrm>
          <a:prstGeom prst="wedgeRectCallout">
            <a:avLst>
              <a:gd name="adj1" fmla="val -49428"/>
              <a:gd name="adj2" fmla="val 18218"/>
            </a:avLst>
          </a:prstGeom>
          <a:solidFill>
            <a:srgbClr val="FFCCFF"/>
          </a:solidFill>
          <a:ln>
            <a:solidFill>
              <a:schemeClr val="accent3">
                <a:lumMod val="50000"/>
              </a:schemeClr>
            </a:solidFill>
          </a:ln>
          <a:scene3d>
            <a:camera prst="orthographicFront"/>
            <a:lightRig rig="threePt" dir="t"/>
          </a:scene3d>
          <a:sp3d prstMaterial="dkEdge">
            <a:bevelT w="127000" h="127000"/>
            <a:bevelB w="127000" h="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Ремонт ТСОДД – </a:t>
            </a:r>
          </a:p>
          <a:p>
            <a:pPr algn="ctr"/>
            <a:r>
              <a:rPr lang="ru-RU" sz="2400" b="1" dirty="0" smtClean="0">
                <a:solidFill>
                  <a:schemeClr val="tx1"/>
                </a:solidFill>
                <a:latin typeface="Times New Roman" panose="02020603050405020304" pitchFamily="18" charset="0"/>
                <a:cs typeface="Times New Roman" panose="02020603050405020304" pitchFamily="18" charset="0"/>
              </a:rPr>
              <a:t>7 млн. руб.</a:t>
            </a:r>
            <a:endParaRPr lang="ru-RU"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9261414"/>
      </p:ext>
    </p:extLst>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48680"/>
            <a:ext cx="9108504" cy="923330"/>
          </a:xfrm>
          <a:prstGeom prst="rect">
            <a:avLst/>
          </a:prstGeom>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Программа "Содержание дорожного хозяйства, организация транспортного обслуживания и благоустройство территории города Нижневартовска </a:t>
            </a:r>
          </a:p>
          <a:p>
            <a:pPr algn="ctr"/>
            <a:r>
              <a:rPr lang="ru-RU" b="1" dirty="0" smtClean="0">
                <a:latin typeface="Times New Roman" panose="02020603050405020304" pitchFamily="18" charset="0"/>
                <a:cs typeface="Times New Roman" panose="02020603050405020304" pitchFamily="18" charset="0"/>
              </a:rPr>
              <a:t>на 2016-2020 годы"</a:t>
            </a:r>
            <a:endParaRPr lang="ru-RU" dirty="0">
              <a:latin typeface="Times New Roman" panose="02020603050405020304" pitchFamily="18" charset="0"/>
              <a:cs typeface="Times New Roman" panose="02020603050405020304" pitchFamily="18" charset="0"/>
            </a:endParaRPr>
          </a:p>
        </p:txBody>
      </p:sp>
      <p:grpSp>
        <p:nvGrpSpPr>
          <p:cNvPr id="31" name="Группа 30"/>
          <p:cNvGrpSpPr/>
          <p:nvPr/>
        </p:nvGrpSpPr>
        <p:grpSpPr>
          <a:xfrm>
            <a:off x="0" y="-27384"/>
            <a:ext cx="9144000" cy="692696"/>
            <a:chOff x="-1809" y="-41800"/>
            <a:chExt cx="9145809" cy="1057360"/>
          </a:xfrm>
        </p:grpSpPr>
        <p:sp>
          <p:nvSpPr>
            <p:cNvPr id="32" name="Прямоугольник 31"/>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33"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9" name="Схема 38"/>
          <p:cNvGraphicFramePr/>
          <p:nvPr>
            <p:extLst>
              <p:ext uri="{D42A27DB-BD31-4B8C-83A1-F6EECF244321}">
                <p14:modId xmlns:p14="http://schemas.microsoft.com/office/powerpoint/2010/main" val="2287697312"/>
              </p:ext>
            </p:extLst>
          </p:nvPr>
        </p:nvGraphicFramePr>
        <p:xfrm>
          <a:off x="-985022" y="1112839"/>
          <a:ext cx="6565134" cy="55007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1" name="TextBox 21"/>
          <p:cNvSpPr txBox="1">
            <a:spLocks noChangeArrowheads="1"/>
          </p:cNvSpPr>
          <p:nvPr/>
        </p:nvSpPr>
        <p:spPr bwMode="auto">
          <a:xfrm>
            <a:off x="2479602" y="2025283"/>
            <a:ext cx="182074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dirty="0" smtClean="0">
                <a:latin typeface="Times New Roman" pitchFamily="18" charset="0"/>
                <a:cs typeface="Times New Roman" pitchFamily="18" charset="0"/>
              </a:rPr>
              <a:t>444 </a:t>
            </a:r>
          </a:p>
          <a:p>
            <a:pPr algn="ctr" eaLnBrk="1" hangingPunct="1">
              <a:spcBef>
                <a:spcPct val="0"/>
              </a:spcBef>
              <a:buFontTx/>
              <a:buNone/>
            </a:pPr>
            <a:r>
              <a:rPr lang="ru-RU" altLang="ru-RU" sz="2400" b="1" dirty="0" smtClean="0">
                <a:latin typeface="Times New Roman" pitchFamily="18" charset="0"/>
                <a:cs typeface="Times New Roman" pitchFamily="18" charset="0"/>
              </a:rPr>
              <a:t>млн. руб. -</a:t>
            </a:r>
            <a:r>
              <a:rPr lang="ru-RU" altLang="ru-RU" sz="2400" dirty="0" smtClean="0">
                <a:latin typeface="Times New Roman" pitchFamily="18" charset="0"/>
                <a:cs typeface="Times New Roman" pitchFamily="18" charset="0"/>
              </a:rPr>
              <a:t> </a:t>
            </a:r>
          </a:p>
          <a:p>
            <a:pPr algn="ctr" eaLnBrk="1" hangingPunct="1">
              <a:spcBef>
                <a:spcPct val="0"/>
              </a:spcBef>
              <a:buFontTx/>
              <a:buNone/>
            </a:pPr>
            <a:r>
              <a:rPr lang="ru-RU" altLang="ru-RU" sz="2000" dirty="0" smtClean="0">
                <a:latin typeface="Times New Roman" pitchFamily="18" charset="0"/>
                <a:cs typeface="Times New Roman" pitchFamily="18" charset="0"/>
              </a:rPr>
              <a:t>перевозка пассажиров</a:t>
            </a:r>
            <a:endParaRPr lang="ru-RU" altLang="ru-RU" sz="2000" dirty="0">
              <a:latin typeface="Times New Roman" pitchFamily="18" charset="0"/>
              <a:cs typeface="Times New Roman" pitchFamily="18" charset="0"/>
            </a:endParaRPr>
          </a:p>
        </p:txBody>
      </p:sp>
      <p:sp>
        <p:nvSpPr>
          <p:cNvPr id="42" name="TextBox 22"/>
          <p:cNvSpPr txBox="1">
            <a:spLocks noChangeArrowheads="1"/>
          </p:cNvSpPr>
          <p:nvPr/>
        </p:nvSpPr>
        <p:spPr bwMode="auto">
          <a:xfrm>
            <a:off x="2493965" y="3978930"/>
            <a:ext cx="200798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dirty="0" smtClean="0">
                <a:latin typeface="Times New Roman" pitchFamily="18" charset="0"/>
                <a:cs typeface="Times New Roman" pitchFamily="18" charset="0"/>
              </a:rPr>
              <a:t>186 </a:t>
            </a:r>
          </a:p>
          <a:p>
            <a:pPr algn="ctr" eaLnBrk="1" hangingPunct="1">
              <a:spcBef>
                <a:spcPct val="0"/>
              </a:spcBef>
              <a:buFontTx/>
              <a:buNone/>
            </a:pPr>
            <a:r>
              <a:rPr lang="ru-RU" altLang="ru-RU" sz="2400" b="1" dirty="0" smtClean="0">
                <a:latin typeface="Times New Roman" pitchFamily="18" charset="0"/>
                <a:cs typeface="Times New Roman" pitchFamily="18" charset="0"/>
              </a:rPr>
              <a:t>млн. руб. -  </a:t>
            </a:r>
            <a:endParaRPr lang="ru-RU" altLang="ru-RU" sz="2400" b="1" dirty="0">
              <a:latin typeface="Times New Roman" pitchFamily="18" charset="0"/>
              <a:cs typeface="Times New Roman" pitchFamily="18" charset="0"/>
            </a:endParaRPr>
          </a:p>
          <a:p>
            <a:pPr algn="ctr" eaLnBrk="1" hangingPunct="1">
              <a:spcBef>
                <a:spcPct val="0"/>
              </a:spcBef>
              <a:buFontTx/>
              <a:buNone/>
            </a:pPr>
            <a:r>
              <a:rPr lang="ru-RU" altLang="ru-RU" sz="2000" dirty="0" smtClean="0">
                <a:latin typeface="Times New Roman" pitchFamily="18" charset="0"/>
                <a:cs typeface="Times New Roman" pitchFamily="18" charset="0"/>
              </a:rPr>
              <a:t>благоустройство</a:t>
            </a:r>
          </a:p>
          <a:p>
            <a:pPr algn="ctr" eaLnBrk="1" hangingPunct="1">
              <a:spcBef>
                <a:spcPct val="0"/>
              </a:spcBef>
              <a:buFontTx/>
              <a:buNone/>
            </a:pPr>
            <a:r>
              <a:rPr lang="ru-RU" altLang="ru-RU" sz="2000" dirty="0" smtClean="0">
                <a:latin typeface="Times New Roman" pitchFamily="18" charset="0"/>
                <a:cs typeface="Times New Roman" pitchFamily="18" charset="0"/>
              </a:rPr>
              <a:t>территории</a:t>
            </a:r>
          </a:p>
          <a:p>
            <a:pPr algn="ctr" eaLnBrk="1" hangingPunct="1">
              <a:spcBef>
                <a:spcPct val="0"/>
              </a:spcBef>
              <a:buFontTx/>
              <a:buNone/>
            </a:pPr>
            <a:r>
              <a:rPr lang="ru-RU" altLang="ru-RU" sz="2000" dirty="0" smtClean="0">
                <a:latin typeface="Times New Roman" pitchFamily="18" charset="0"/>
                <a:cs typeface="Times New Roman" pitchFamily="18" charset="0"/>
              </a:rPr>
              <a:t>города</a:t>
            </a:r>
            <a:endParaRPr lang="ru-RU" altLang="ru-RU" sz="2000" dirty="0">
              <a:latin typeface="Times New Roman" pitchFamily="18" charset="0"/>
              <a:cs typeface="Times New Roman" pitchFamily="18" charset="0"/>
            </a:endParaRPr>
          </a:p>
        </p:txBody>
      </p:sp>
      <p:sp>
        <p:nvSpPr>
          <p:cNvPr id="43" name="TextBox 23"/>
          <p:cNvSpPr txBox="1">
            <a:spLocks noChangeArrowheads="1"/>
          </p:cNvSpPr>
          <p:nvPr/>
        </p:nvSpPr>
        <p:spPr bwMode="auto">
          <a:xfrm>
            <a:off x="673643" y="4013303"/>
            <a:ext cx="181921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0" rIns="7200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dirty="0" smtClean="0">
                <a:latin typeface="Times New Roman" pitchFamily="18" charset="0"/>
                <a:cs typeface="Times New Roman" pitchFamily="18" charset="0"/>
              </a:rPr>
              <a:t>114 </a:t>
            </a:r>
          </a:p>
          <a:p>
            <a:pPr algn="ctr" eaLnBrk="1" hangingPunct="1">
              <a:spcBef>
                <a:spcPct val="0"/>
              </a:spcBef>
              <a:buFontTx/>
              <a:buNone/>
            </a:pPr>
            <a:r>
              <a:rPr lang="ru-RU" altLang="ru-RU" sz="2400" b="1" dirty="0" smtClean="0">
                <a:latin typeface="Times New Roman" pitchFamily="18" charset="0"/>
                <a:cs typeface="Times New Roman" pitchFamily="18" charset="0"/>
              </a:rPr>
              <a:t>млн. руб. -  </a:t>
            </a:r>
            <a:r>
              <a:rPr lang="ru-RU" altLang="ru-RU" sz="2000" b="1" dirty="0" smtClean="0">
                <a:latin typeface="Times New Roman" pitchFamily="18" charset="0"/>
                <a:cs typeface="Times New Roman" pitchFamily="18" charset="0"/>
              </a:rPr>
              <a:t> </a:t>
            </a:r>
            <a:r>
              <a:rPr lang="ru-RU" altLang="ru-RU" sz="2000" dirty="0" smtClean="0">
                <a:latin typeface="Times New Roman" pitchFamily="18" charset="0"/>
                <a:cs typeface="Times New Roman" pitchFamily="18" charset="0"/>
              </a:rPr>
              <a:t>ремонт дорог </a:t>
            </a:r>
          </a:p>
          <a:p>
            <a:pPr algn="ctr" eaLnBrk="1" hangingPunct="1">
              <a:spcBef>
                <a:spcPct val="0"/>
              </a:spcBef>
              <a:buFontTx/>
              <a:buNone/>
            </a:pPr>
            <a:r>
              <a:rPr lang="ru-RU" altLang="ru-RU" sz="2000" dirty="0" smtClean="0">
                <a:latin typeface="Times New Roman" pitchFamily="18" charset="0"/>
                <a:cs typeface="Times New Roman" pitchFamily="18" charset="0"/>
              </a:rPr>
              <a:t>и ТСОДД</a:t>
            </a:r>
            <a:endParaRPr lang="ru-RU" altLang="ru-RU" sz="2000" dirty="0">
              <a:latin typeface="Times New Roman" pitchFamily="18" charset="0"/>
              <a:cs typeface="Times New Roman" pitchFamily="18" charset="0"/>
            </a:endParaRPr>
          </a:p>
        </p:txBody>
      </p:sp>
      <p:sp>
        <p:nvSpPr>
          <p:cNvPr id="44" name="TextBox 24"/>
          <p:cNvSpPr txBox="1">
            <a:spLocks noChangeArrowheads="1"/>
          </p:cNvSpPr>
          <p:nvPr/>
        </p:nvSpPr>
        <p:spPr bwMode="auto">
          <a:xfrm>
            <a:off x="361491" y="2025283"/>
            <a:ext cx="225388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dirty="0" smtClean="0">
                <a:latin typeface="Times New Roman" pitchFamily="18" charset="0"/>
                <a:cs typeface="Times New Roman" pitchFamily="18" charset="0"/>
              </a:rPr>
              <a:t>685</a:t>
            </a:r>
          </a:p>
          <a:p>
            <a:pPr algn="ctr" eaLnBrk="1" hangingPunct="1">
              <a:spcBef>
                <a:spcPct val="0"/>
              </a:spcBef>
              <a:buFontTx/>
              <a:buNone/>
            </a:pPr>
            <a:r>
              <a:rPr lang="ru-RU" altLang="ru-RU" sz="2400" b="1" dirty="0" smtClean="0">
                <a:latin typeface="Times New Roman" pitchFamily="18" charset="0"/>
                <a:cs typeface="Times New Roman" pitchFamily="18" charset="0"/>
              </a:rPr>
              <a:t>млн</a:t>
            </a:r>
            <a:r>
              <a:rPr lang="ru-RU" altLang="ru-RU" sz="2400" b="1" dirty="0">
                <a:latin typeface="Times New Roman" pitchFamily="18" charset="0"/>
                <a:cs typeface="Times New Roman" pitchFamily="18" charset="0"/>
              </a:rPr>
              <a:t>. руб</a:t>
            </a:r>
            <a:r>
              <a:rPr lang="ru-RU" altLang="ru-RU" sz="2400" dirty="0">
                <a:latin typeface="Times New Roman" pitchFamily="18" charset="0"/>
                <a:cs typeface="Times New Roman" pitchFamily="18" charset="0"/>
              </a:rPr>
              <a:t>. </a:t>
            </a:r>
            <a:r>
              <a:rPr lang="ru-RU" altLang="ru-RU" sz="2400" dirty="0" smtClean="0">
                <a:latin typeface="Times New Roman" pitchFamily="18" charset="0"/>
                <a:cs typeface="Times New Roman" pitchFamily="18" charset="0"/>
              </a:rPr>
              <a:t>-</a:t>
            </a:r>
            <a:endParaRPr lang="ru-RU" altLang="ru-RU" sz="2400" dirty="0">
              <a:latin typeface="Times New Roman" pitchFamily="18" charset="0"/>
              <a:cs typeface="Times New Roman" pitchFamily="18" charset="0"/>
            </a:endParaRPr>
          </a:p>
          <a:p>
            <a:pPr algn="ctr" eaLnBrk="1" hangingPunct="1">
              <a:spcBef>
                <a:spcPct val="0"/>
              </a:spcBef>
              <a:buFontTx/>
              <a:buNone/>
            </a:pPr>
            <a:r>
              <a:rPr lang="ru-RU" altLang="ru-RU" sz="2000" dirty="0">
                <a:latin typeface="Times New Roman" pitchFamily="18" charset="0"/>
                <a:cs typeface="Times New Roman" pitchFamily="18" charset="0"/>
              </a:rPr>
              <a:t>содержание</a:t>
            </a:r>
          </a:p>
          <a:p>
            <a:pPr algn="ctr" eaLnBrk="1" hangingPunct="1">
              <a:spcBef>
                <a:spcPct val="0"/>
              </a:spcBef>
              <a:buFontTx/>
              <a:buNone/>
            </a:pPr>
            <a:r>
              <a:rPr lang="ru-RU" altLang="ru-RU" sz="2000" dirty="0">
                <a:latin typeface="Times New Roman" pitchFamily="18" charset="0"/>
                <a:cs typeface="Times New Roman" pitchFamily="18" charset="0"/>
              </a:rPr>
              <a:t>автомобильных дорог </a:t>
            </a:r>
          </a:p>
        </p:txBody>
      </p:sp>
      <p:sp>
        <p:nvSpPr>
          <p:cNvPr id="17" name="Прямоугольная выноска 16"/>
          <p:cNvSpPr/>
          <p:nvPr/>
        </p:nvSpPr>
        <p:spPr>
          <a:xfrm>
            <a:off x="5273887" y="1613062"/>
            <a:ext cx="3546585" cy="3328106"/>
          </a:xfrm>
          <a:prstGeom prst="wedgeRectCallout">
            <a:avLst>
              <a:gd name="adj1" fmla="val -49428"/>
              <a:gd name="adj2" fmla="val 18218"/>
            </a:avLst>
          </a:prstGeom>
          <a:solidFill>
            <a:schemeClr val="accent4">
              <a:lumMod val="60000"/>
              <a:lumOff val="40000"/>
            </a:schemeClr>
          </a:solidFill>
          <a:ln>
            <a:solidFill>
              <a:schemeClr val="accent3">
                <a:lumMod val="50000"/>
              </a:schemeClr>
            </a:solidFill>
          </a:ln>
          <a:scene3d>
            <a:camera prst="orthographicFront"/>
            <a:lightRig rig="threePt" dir="t"/>
          </a:scene3d>
          <a:sp3d prstMaterial="dkEdge">
            <a:bevelT w="127000" h="127000"/>
            <a:bevelB w="127000" h="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smtClean="0">
              <a:solidFill>
                <a:schemeClr val="tx1"/>
              </a:solidFill>
              <a:latin typeface="Times New Roman" panose="02020603050405020304" pitchFamily="18" charset="0"/>
              <a:cs typeface="Times New Roman" panose="02020603050405020304" pitchFamily="18" charset="0"/>
            </a:endParaRPr>
          </a:p>
          <a:p>
            <a:pPr algn="ctr"/>
            <a:endParaRPr lang="ru-RU" sz="2400" b="1" dirty="0" smtClean="0">
              <a:solidFill>
                <a:schemeClr val="tx1"/>
              </a:solidFill>
              <a:latin typeface="Times New Roman" panose="02020603050405020304" pitchFamily="18" charset="0"/>
              <a:cs typeface="Times New Roman" panose="02020603050405020304" pitchFamily="18" charset="0"/>
            </a:endParaRPr>
          </a:p>
          <a:p>
            <a:pPr algn="ctr"/>
            <a:endParaRPr lang="ru-RU" sz="2400" b="1" dirty="0">
              <a:solidFill>
                <a:schemeClr val="tx1"/>
              </a:solidFill>
              <a:latin typeface="Times New Roman" panose="02020603050405020304" pitchFamily="18" charset="0"/>
              <a:cs typeface="Times New Roman" panose="02020603050405020304" pitchFamily="18" charset="0"/>
            </a:endParaRPr>
          </a:p>
          <a:p>
            <a:pPr algn="ctr"/>
            <a:endParaRPr lang="ru-RU" sz="2400" b="1" dirty="0">
              <a:solidFill>
                <a:schemeClr val="tx1"/>
              </a:solidFill>
              <a:latin typeface="Times New Roman" panose="02020603050405020304" pitchFamily="18" charset="0"/>
              <a:cs typeface="Times New Roman" panose="02020603050405020304" pitchFamily="18" charset="0"/>
            </a:endParaRPr>
          </a:p>
          <a:p>
            <a:pPr algn="ctr"/>
            <a:r>
              <a:rPr lang="ru-RU" sz="2400" b="1" dirty="0" smtClean="0">
                <a:solidFill>
                  <a:schemeClr val="tx1"/>
                </a:solidFill>
                <a:latin typeface="Times New Roman" panose="02020603050405020304" pitchFamily="18" charset="0"/>
                <a:cs typeface="Times New Roman" panose="02020603050405020304" pitchFamily="18" charset="0"/>
              </a:rPr>
              <a:t>Количество перевезенных пассажиров в год – </a:t>
            </a:r>
          </a:p>
          <a:p>
            <a:pPr algn="ctr"/>
            <a:r>
              <a:rPr lang="ru-RU" sz="2400" b="1" dirty="0">
                <a:solidFill>
                  <a:schemeClr val="tx1"/>
                </a:solidFill>
                <a:latin typeface="Times New Roman" panose="02020603050405020304" pitchFamily="18" charset="0"/>
                <a:cs typeface="Times New Roman" panose="02020603050405020304" pitchFamily="18" charset="0"/>
              </a:rPr>
              <a:t>9</a:t>
            </a:r>
            <a:r>
              <a:rPr lang="ru-RU" sz="2400" b="1" dirty="0" smtClean="0">
                <a:solidFill>
                  <a:schemeClr val="tx1"/>
                </a:solidFill>
                <a:latin typeface="Times New Roman" panose="02020603050405020304" pitchFamily="18" charset="0"/>
                <a:cs typeface="Times New Roman" panose="02020603050405020304" pitchFamily="18" charset="0"/>
              </a:rPr>
              <a:t> млн. человек</a:t>
            </a:r>
          </a:p>
        </p:txBody>
      </p:sp>
      <p:pic>
        <p:nvPicPr>
          <p:cNvPr id="15" name="Picture 2" descr="http://patp1.ru/images/bus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0113" y="1844824"/>
            <a:ext cx="2880320" cy="1492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730578"/>
      </p:ext>
    </p:extLst>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O:\Бюджетное управление\БЮДЖЕТ ДЛЯ ГРАЖДАН\Картинки к слайдам\К БЮДЖЕТУ\000008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533659"/>
            <a:ext cx="1765788" cy="1324341"/>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35496" y="548680"/>
            <a:ext cx="9108504" cy="923330"/>
          </a:xfrm>
          <a:prstGeom prst="rect">
            <a:avLst/>
          </a:prstGeom>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Программа "Содержание дорожного хозяйства, организация транспортного обслуживания и благоустройство территории города Нижневартовска </a:t>
            </a:r>
          </a:p>
          <a:p>
            <a:pPr algn="ctr"/>
            <a:r>
              <a:rPr lang="ru-RU" b="1" dirty="0" smtClean="0">
                <a:latin typeface="Times New Roman" panose="02020603050405020304" pitchFamily="18" charset="0"/>
                <a:cs typeface="Times New Roman" panose="02020603050405020304" pitchFamily="18" charset="0"/>
              </a:rPr>
              <a:t>на 2016-2020 годы"</a:t>
            </a:r>
            <a:endParaRPr lang="ru-RU" dirty="0">
              <a:latin typeface="Times New Roman" panose="02020603050405020304" pitchFamily="18" charset="0"/>
              <a:cs typeface="Times New Roman" panose="02020603050405020304" pitchFamily="18" charset="0"/>
            </a:endParaRPr>
          </a:p>
        </p:txBody>
      </p:sp>
      <p:grpSp>
        <p:nvGrpSpPr>
          <p:cNvPr id="31" name="Группа 30"/>
          <p:cNvGrpSpPr/>
          <p:nvPr/>
        </p:nvGrpSpPr>
        <p:grpSpPr>
          <a:xfrm>
            <a:off x="0" y="-27384"/>
            <a:ext cx="9144000" cy="692696"/>
            <a:chOff x="-1809" y="-41800"/>
            <a:chExt cx="9145809" cy="1057360"/>
          </a:xfrm>
        </p:grpSpPr>
        <p:sp>
          <p:nvSpPr>
            <p:cNvPr id="32" name="Прямоугольник 31"/>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33"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9" name="Схема 38"/>
          <p:cNvGraphicFramePr/>
          <p:nvPr>
            <p:extLst>
              <p:ext uri="{D42A27DB-BD31-4B8C-83A1-F6EECF244321}">
                <p14:modId xmlns:p14="http://schemas.microsoft.com/office/powerpoint/2010/main" val="1370599722"/>
              </p:ext>
            </p:extLst>
          </p:nvPr>
        </p:nvGraphicFramePr>
        <p:xfrm>
          <a:off x="-985022" y="1112839"/>
          <a:ext cx="6565134" cy="55007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1" name="TextBox 21"/>
          <p:cNvSpPr txBox="1">
            <a:spLocks noChangeArrowheads="1"/>
          </p:cNvSpPr>
          <p:nvPr/>
        </p:nvSpPr>
        <p:spPr bwMode="auto">
          <a:xfrm>
            <a:off x="2479602" y="2025283"/>
            <a:ext cx="182074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dirty="0" smtClean="0">
                <a:latin typeface="Times New Roman" pitchFamily="18" charset="0"/>
                <a:cs typeface="Times New Roman" pitchFamily="18" charset="0"/>
              </a:rPr>
              <a:t>444 </a:t>
            </a:r>
          </a:p>
          <a:p>
            <a:pPr algn="ctr" eaLnBrk="1" hangingPunct="1">
              <a:spcBef>
                <a:spcPct val="0"/>
              </a:spcBef>
              <a:buFontTx/>
              <a:buNone/>
            </a:pPr>
            <a:r>
              <a:rPr lang="ru-RU" altLang="ru-RU" sz="2400" b="1" dirty="0" smtClean="0">
                <a:latin typeface="Times New Roman" pitchFamily="18" charset="0"/>
                <a:cs typeface="Times New Roman" pitchFamily="18" charset="0"/>
              </a:rPr>
              <a:t>млн. руб. -</a:t>
            </a:r>
            <a:r>
              <a:rPr lang="ru-RU" altLang="ru-RU" sz="2400" dirty="0" smtClean="0">
                <a:latin typeface="Times New Roman" pitchFamily="18" charset="0"/>
                <a:cs typeface="Times New Roman" pitchFamily="18" charset="0"/>
              </a:rPr>
              <a:t> </a:t>
            </a:r>
          </a:p>
          <a:p>
            <a:pPr algn="ctr" eaLnBrk="1" hangingPunct="1">
              <a:spcBef>
                <a:spcPct val="0"/>
              </a:spcBef>
              <a:buFontTx/>
              <a:buNone/>
            </a:pPr>
            <a:r>
              <a:rPr lang="ru-RU" altLang="ru-RU" sz="2000" dirty="0" smtClean="0">
                <a:latin typeface="Times New Roman" pitchFamily="18" charset="0"/>
                <a:cs typeface="Times New Roman" pitchFamily="18" charset="0"/>
              </a:rPr>
              <a:t>перевозка пассажиров</a:t>
            </a:r>
            <a:endParaRPr lang="ru-RU" altLang="ru-RU" sz="2000" dirty="0">
              <a:latin typeface="Times New Roman" pitchFamily="18" charset="0"/>
              <a:cs typeface="Times New Roman" pitchFamily="18" charset="0"/>
            </a:endParaRPr>
          </a:p>
        </p:txBody>
      </p:sp>
      <p:sp>
        <p:nvSpPr>
          <p:cNvPr id="42" name="TextBox 22"/>
          <p:cNvSpPr txBox="1">
            <a:spLocks noChangeArrowheads="1"/>
          </p:cNvSpPr>
          <p:nvPr/>
        </p:nvSpPr>
        <p:spPr bwMode="auto">
          <a:xfrm>
            <a:off x="2493965" y="3978930"/>
            <a:ext cx="200798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dirty="0" smtClean="0">
                <a:latin typeface="Times New Roman" pitchFamily="18" charset="0"/>
                <a:cs typeface="Times New Roman" pitchFamily="18" charset="0"/>
              </a:rPr>
              <a:t>186 </a:t>
            </a:r>
          </a:p>
          <a:p>
            <a:pPr algn="ctr" eaLnBrk="1" hangingPunct="1">
              <a:spcBef>
                <a:spcPct val="0"/>
              </a:spcBef>
              <a:buFontTx/>
              <a:buNone/>
            </a:pPr>
            <a:r>
              <a:rPr lang="ru-RU" altLang="ru-RU" sz="2400" b="1" dirty="0" smtClean="0">
                <a:latin typeface="Times New Roman" pitchFamily="18" charset="0"/>
                <a:cs typeface="Times New Roman" pitchFamily="18" charset="0"/>
              </a:rPr>
              <a:t>млн. руб. -  </a:t>
            </a:r>
            <a:endParaRPr lang="ru-RU" altLang="ru-RU" sz="2400" b="1" dirty="0">
              <a:latin typeface="Times New Roman" pitchFamily="18" charset="0"/>
              <a:cs typeface="Times New Roman" pitchFamily="18" charset="0"/>
            </a:endParaRPr>
          </a:p>
          <a:p>
            <a:pPr algn="ctr" eaLnBrk="1" hangingPunct="1">
              <a:spcBef>
                <a:spcPct val="0"/>
              </a:spcBef>
              <a:buFontTx/>
              <a:buNone/>
            </a:pPr>
            <a:r>
              <a:rPr lang="ru-RU" altLang="ru-RU" sz="2000" dirty="0" smtClean="0">
                <a:latin typeface="Times New Roman" pitchFamily="18" charset="0"/>
                <a:cs typeface="Times New Roman" pitchFamily="18" charset="0"/>
              </a:rPr>
              <a:t>благоустройство</a:t>
            </a:r>
          </a:p>
          <a:p>
            <a:pPr algn="ctr" eaLnBrk="1" hangingPunct="1">
              <a:spcBef>
                <a:spcPct val="0"/>
              </a:spcBef>
              <a:buFontTx/>
              <a:buNone/>
            </a:pPr>
            <a:r>
              <a:rPr lang="ru-RU" altLang="ru-RU" sz="2000" dirty="0" smtClean="0">
                <a:latin typeface="Times New Roman" pitchFamily="18" charset="0"/>
                <a:cs typeface="Times New Roman" pitchFamily="18" charset="0"/>
              </a:rPr>
              <a:t>территории</a:t>
            </a:r>
          </a:p>
          <a:p>
            <a:pPr algn="ctr" eaLnBrk="1" hangingPunct="1">
              <a:spcBef>
                <a:spcPct val="0"/>
              </a:spcBef>
              <a:buFontTx/>
              <a:buNone/>
            </a:pPr>
            <a:r>
              <a:rPr lang="ru-RU" altLang="ru-RU" sz="2000" dirty="0" smtClean="0">
                <a:latin typeface="Times New Roman" pitchFamily="18" charset="0"/>
                <a:cs typeface="Times New Roman" pitchFamily="18" charset="0"/>
              </a:rPr>
              <a:t>города</a:t>
            </a:r>
            <a:endParaRPr lang="ru-RU" altLang="ru-RU" sz="2000" dirty="0">
              <a:latin typeface="Times New Roman" pitchFamily="18" charset="0"/>
              <a:cs typeface="Times New Roman" pitchFamily="18" charset="0"/>
            </a:endParaRPr>
          </a:p>
        </p:txBody>
      </p:sp>
      <p:sp>
        <p:nvSpPr>
          <p:cNvPr id="43" name="TextBox 23"/>
          <p:cNvSpPr txBox="1">
            <a:spLocks noChangeArrowheads="1"/>
          </p:cNvSpPr>
          <p:nvPr/>
        </p:nvSpPr>
        <p:spPr bwMode="auto">
          <a:xfrm>
            <a:off x="673643" y="4013303"/>
            <a:ext cx="181921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0" rIns="7200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dirty="0" smtClean="0">
                <a:latin typeface="Times New Roman" pitchFamily="18" charset="0"/>
                <a:cs typeface="Times New Roman" pitchFamily="18" charset="0"/>
              </a:rPr>
              <a:t>114 </a:t>
            </a:r>
          </a:p>
          <a:p>
            <a:pPr algn="ctr" eaLnBrk="1" hangingPunct="1">
              <a:spcBef>
                <a:spcPct val="0"/>
              </a:spcBef>
              <a:buFontTx/>
              <a:buNone/>
            </a:pPr>
            <a:r>
              <a:rPr lang="ru-RU" altLang="ru-RU" sz="2400" b="1" dirty="0" smtClean="0">
                <a:latin typeface="Times New Roman" pitchFamily="18" charset="0"/>
                <a:cs typeface="Times New Roman" pitchFamily="18" charset="0"/>
              </a:rPr>
              <a:t>млн. руб. -  </a:t>
            </a:r>
            <a:r>
              <a:rPr lang="ru-RU" altLang="ru-RU" sz="2000" b="1" dirty="0" smtClean="0">
                <a:latin typeface="Times New Roman" pitchFamily="18" charset="0"/>
                <a:cs typeface="Times New Roman" pitchFamily="18" charset="0"/>
              </a:rPr>
              <a:t> </a:t>
            </a:r>
            <a:r>
              <a:rPr lang="ru-RU" altLang="ru-RU" sz="2000" dirty="0" smtClean="0">
                <a:latin typeface="Times New Roman" pitchFamily="18" charset="0"/>
                <a:cs typeface="Times New Roman" pitchFamily="18" charset="0"/>
              </a:rPr>
              <a:t>ремонт дорог </a:t>
            </a:r>
          </a:p>
          <a:p>
            <a:pPr algn="ctr" eaLnBrk="1" hangingPunct="1">
              <a:spcBef>
                <a:spcPct val="0"/>
              </a:spcBef>
              <a:buFontTx/>
              <a:buNone/>
            </a:pPr>
            <a:r>
              <a:rPr lang="ru-RU" altLang="ru-RU" sz="2000" dirty="0" smtClean="0">
                <a:latin typeface="Times New Roman" pitchFamily="18" charset="0"/>
                <a:cs typeface="Times New Roman" pitchFamily="18" charset="0"/>
              </a:rPr>
              <a:t>и ТСОДД</a:t>
            </a:r>
            <a:endParaRPr lang="ru-RU" altLang="ru-RU" sz="2000" dirty="0">
              <a:latin typeface="Times New Roman" pitchFamily="18" charset="0"/>
              <a:cs typeface="Times New Roman" pitchFamily="18" charset="0"/>
            </a:endParaRPr>
          </a:p>
        </p:txBody>
      </p:sp>
      <p:sp>
        <p:nvSpPr>
          <p:cNvPr id="44" name="TextBox 24"/>
          <p:cNvSpPr txBox="1">
            <a:spLocks noChangeArrowheads="1"/>
          </p:cNvSpPr>
          <p:nvPr/>
        </p:nvSpPr>
        <p:spPr bwMode="auto">
          <a:xfrm>
            <a:off x="361491" y="2025283"/>
            <a:ext cx="225388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dirty="0" smtClean="0">
                <a:latin typeface="Times New Roman" pitchFamily="18" charset="0"/>
                <a:cs typeface="Times New Roman" pitchFamily="18" charset="0"/>
              </a:rPr>
              <a:t>685</a:t>
            </a:r>
          </a:p>
          <a:p>
            <a:pPr algn="ctr" eaLnBrk="1" hangingPunct="1">
              <a:spcBef>
                <a:spcPct val="0"/>
              </a:spcBef>
              <a:buFontTx/>
              <a:buNone/>
            </a:pPr>
            <a:r>
              <a:rPr lang="ru-RU" altLang="ru-RU" sz="2400" b="1" dirty="0" smtClean="0">
                <a:latin typeface="Times New Roman" pitchFamily="18" charset="0"/>
                <a:cs typeface="Times New Roman" pitchFamily="18" charset="0"/>
              </a:rPr>
              <a:t>млн</a:t>
            </a:r>
            <a:r>
              <a:rPr lang="ru-RU" altLang="ru-RU" sz="2400" b="1" dirty="0">
                <a:latin typeface="Times New Roman" pitchFamily="18" charset="0"/>
                <a:cs typeface="Times New Roman" pitchFamily="18" charset="0"/>
              </a:rPr>
              <a:t>. руб</a:t>
            </a:r>
            <a:r>
              <a:rPr lang="ru-RU" altLang="ru-RU" sz="2400" dirty="0">
                <a:latin typeface="Times New Roman" pitchFamily="18" charset="0"/>
                <a:cs typeface="Times New Roman" pitchFamily="18" charset="0"/>
              </a:rPr>
              <a:t>. </a:t>
            </a:r>
            <a:r>
              <a:rPr lang="ru-RU" altLang="ru-RU" sz="2400" dirty="0" smtClean="0">
                <a:latin typeface="Times New Roman" pitchFamily="18" charset="0"/>
                <a:cs typeface="Times New Roman" pitchFamily="18" charset="0"/>
              </a:rPr>
              <a:t>-</a:t>
            </a:r>
            <a:endParaRPr lang="ru-RU" altLang="ru-RU" sz="2400" dirty="0">
              <a:latin typeface="Times New Roman" pitchFamily="18" charset="0"/>
              <a:cs typeface="Times New Roman" pitchFamily="18" charset="0"/>
            </a:endParaRPr>
          </a:p>
          <a:p>
            <a:pPr algn="ctr" eaLnBrk="1" hangingPunct="1">
              <a:spcBef>
                <a:spcPct val="0"/>
              </a:spcBef>
              <a:buFontTx/>
              <a:buNone/>
            </a:pPr>
            <a:r>
              <a:rPr lang="ru-RU" altLang="ru-RU" sz="2000" dirty="0" smtClean="0">
                <a:latin typeface="Times New Roman" pitchFamily="18" charset="0"/>
                <a:cs typeface="Times New Roman" pitchFamily="18" charset="0"/>
              </a:rPr>
              <a:t>летнее, зимнее содержание дорог </a:t>
            </a:r>
            <a:endParaRPr lang="ru-RU" altLang="ru-RU" sz="2000" dirty="0">
              <a:latin typeface="Times New Roman" pitchFamily="18" charset="0"/>
              <a:cs typeface="Times New Roman" pitchFamily="18" charset="0"/>
            </a:endParaRPr>
          </a:p>
        </p:txBody>
      </p:sp>
      <p:sp>
        <p:nvSpPr>
          <p:cNvPr id="17" name="Прямоугольная выноска 16"/>
          <p:cNvSpPr/>
          <p:nvPr/>
        </p:nvSpPr>
        <p:spPr>
          <a:xfrm>
            <a:off x="5273887" y="1613063"/>
            <a:ext cx="3546585" cy="1112334"/>
          </a:xfrm>
          <a:prstGeom prst="wedgeRectCallout">
            <a:avLst>
              <a:gd name="adj1" fmla="val -49428"/>
              <a:gd name="adj2" fmla="val 18218"/>
            </a:avLst>
          </a:prstGeom>
          <a:solidFill>
            <a:schemeClr val="accent5">
              <a:lumMod val="60000"/>
              <a:lumOff val="40000"/>
            </a:schemeClr>
          </a:solidFill>
          <a:ln>
            <a:solidFill>
              <a:schemeClr val="accent3">
                <a:lumMod val="50000"/>
              </a:schemeClr>
            </a:solidFill>
          </a:ln>
          <a:scene3d>
            <a:camera prst="orthographicFront"/>
            <a:lightRig rig="threePt" dir="t"/>
          </a:scene3d>
          <a:sp3d prstMaterial="dkEdge">
            <a:bevelT w="127000" h="127000"/>
            <a:bevelB w="127000" h="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Озеленение – </a:t>
            </a:r>
          </a:p>
          <a:p>
            <a:pPr algn="ctr"/>
            <a:r>
              <a:rPr lang="ru-RU" sz="2400" b="1" dirty="0" smtClean="0">
                <a:solidFill>
                  <a:schemeClr val="tx1"/>
                </a:solidFill>
                <a:latin typeface="Times New Roman" panose="02020603050405020304" pitchFamily="18" charset="0"/>
                <a:cs typeface="Times New Roman" panose="02020603050405020304" pitchFamily="18" charset="0"/>
              </a:rPr>
              <a:t>10,6 млн. руб.</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8" name="Прямоугольная выноска 17"/>
          <p:cNvSpPr/>
          <p:nvPr/>
        </p:nvSpPr>
        <p:spPr>
          <a:xfrm>
            <a:off x="5220073" y="2892730"/>
            <a:ext cx="3546585" cy="1112334"/>
          </a:xfrm>
          <a:prstGeom prst="wedgeRectCallout">
            <a:avLst>
              <a:gd name="adj1" fmla="val -49428"/>
              <a:gd name="adj2" fmla="val 18218"/>
            </a:avLst>
          </a:prstGeom>
          <a:solidFill>
            <a:schemeClr val="accent5">
              <a:lumMod val="60000"/>
              <a:lumOff val="40000"/>
            </a:schemeClr>
          </a:solidFill>
          <a:ln>
            <a:solidFill>
              <a:schemeClr val="accent3">
                <a:lumMod val="50000"/>
              </a:schemeClr>
            </a:solidFill>
          </a:ln>
          <a:scene3d>
            <a:camera prst="orthographicFront"/>
            <a:lightRig rig="threePt" dir="t"/>
          </a:scene3d>
          <a:sp3d prstMaterial="dkEdge">
            <a:bevelT w="127000" h="127000"/>
            <a:bevelB w="127000" h="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Уличное освещение – </a:t>
            </a:r>
          </a:p>
          <a:p>
            <a:pPr algn="ctr"/>
            <a:r>
              <a:rPr lang="ru-RU" sz="2400" b="1" dirty="0" smtClean="0">
                <a:solidFill>
                  <a:schemeClr val="tx1"/>
                </a:solidFill>
                <a:latin typeface="Times New Roman" panose="02020603050405020304" pitchFamily="18" charset="0"/>
                <a:cs typeface="Times New Roman" panose="02020603050405020304" pitchFamily="18" charset="0"/>
              </a:rPr>
              <a:t>96 млн. руб.</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20" name="Прямоугольная выноска 19"/>
          <p:cNvSpPr/>
          <p:nvPr/>
        </p:nvSpPr>
        <p:spPr>
          <a:xfrm>
            <a:off x="5220073" y="4260882"/>
            <a:ext cx="3546585" cy="1112334"/>
          </a:xfrm>
          <a:prstGeom prst="wedgeRectCallout">
            <a:avLst>
              <a:gd name="adj1" fmla="val -49428"/>
              <a:gd name="adj2" fmla="val 18218"/>
            </a:avLst>
          </a:prstGeom>
          <a:solidFill>
            <a:schemeClr val="accent5">
              <a:lumMod val="60000"/>
              <a:lumOff val="40000"/>
            </a:schemeClr>
          </a:solidFill>
          <a:ln>
            <a:solidFill>
              <a:schemeClr val="accent3">
                <a:lumMod val="50000"/>
              </a:schemeClr>
            </a:solidFill>
          </a:ln>
          <a:scene3d>
            <a:camera prst="orthographicFront"/>
            <a:lightRig rig="threePt" dir="t"/>
          </a:scene3d>
          <a:sp3d prstMaterial="dkEdge">
            <a:bevelT w="127000" h="127000"/>
            <a:bevelB w="127000" h="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Содержание мест захоронения – </a:t>
            </a:r>
          </a:p>
          <a:p>
            <a:pPr algn="ctr"/>
            <a:r>
              <a:rPr lang="ru-RU" sz="2400" b="1" dirty="0" smtClean="0">
                <a:solidFill>
                  <a:schemeClr val="tx1"/>
                </a:solidFill>
                <a:latin typeface="Times New Roman" panose="02020603050405020304" pitchFamily="18" charset="0"/>
                <a:cs typeface="Times New Roman" panose="02020603050405020304" pitchFamily="18" charset="0"/>
              </a:rPr>
              <a:t>17,4 млн. руб.</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21" name="Прямоугольная выноска 20"/>
          <p:cNvSpPr/>
          <p:nvPr/>
        </p:nvSpPr>
        <p:spPr>
          <a:xfrm>
            <a:off x="5220072" y="5557026"/>
            <a:ext cx="3546585" cy="1112334"/>
          </a:xfrm>
          <a:prstGeom prst="wedgeRectCallout">
            <a:avLst>
              <a:gd name="adj1" fmla="val -49428"/>
              <a:gd name="adj2" fmla="val 18218"/>
            </a:avLst>
          </a:prstGeom>
          <a:solidFill>
            <a:schemeClr val="accent5">
              <a:lumMod val="60000"/>
              <a:lumOff val="40000"/>
            </a:schemeClr>
          </a:solidFill>
          <a:ln>
            <a:solidFill>
              <a:schemeClr val="accent3">
                <a:lumMod val="50000"/>
              </a:schemeClr>
            </a:solidFill>
          </a:ln>
          <a:scene3d>
            <a:camera prst="orthographicFront"/>
            <a:lightRig rig="threePt" dir="t"/>
          </a:scene3d>
          <a:sp3d prstMaterial="dkEdge">
            <a:bevelT w="127000" h="127000"/>
            <a:bevelB w="127000" h="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Прочие мероприятия– </a:t>
            </a:r>
          </a:p>
          <a:p>
            <a:pPr algn="ctr"/>
            <a:r>
              <a:rPr lang="ru-RU" sz="2400" b="1" dirty="0" smtClean="0">
                <a:solidFill>
                  <a:schemeClr val="tx1"/>
                </a:solidFill>
                <a:latin typeface="Times New Roman" panose="02020603050405020304" pitchFamily="18" charset="0"/>
                <a:cs typeface="Times New Roman" panose="02020603050405020304" pitchFamily="18" charset="0"/>
              </a:rPr>
              <a:t>62 млн. руб.</a:t>
            </a:r>
            <a:endParaRPr lang="ru-RU"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3153591"/>
      </p:ext>
    </p:extLst>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51520" y="476672"/>
            <a:ext cx="8712968" cy="646331"/>
          </a:xfrm>
          <a:prstGeom prst="rect">
            <a:avLst/>
          </a:prstGeom>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Программа "Развитие жилищно-коммунального хозяйства</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города Нижневартовска на 2016-2020 годы"</a:t>
            </a:r>
            <a:endParaRPr lang="ru-RU" dirty="0">
              <a:latin typeface="Times New Roman" panose="02020603050405020304" pitchFamily="18" charset="0"/>
              <a:cs typeface="Times New Roman" panose="02020603050405020304" pitchFamily="18" charset="0"/>
            </a:endParaRPr>
          </a:p>
        </p:txBody>
      </p:sp>
      <p:grpSp>
        <p:nvGrpSpPr>
          <p:cNvPr id="31" name="Группа 30"/>
          <p:cNvGrpSpPr/>
          <p:nvPr/>
        </p:nvGrpSpPr>
        <p:grpSpPr>
          <a:xfrm>
            <a:off x="0" y="-27384"/>
            <a:ext cx="9144000" cy="692696"/>
            <a:chOff x="-1809" y="-41800"/>
            <a:chExt cx="9145809" cy="1057360"/>
          </a:xfrm>
        </p:grpSpPr>
        <p:sp>
          <p:nvSpPr>
            <p:cNvPr id="32" name="Прямоугольник 31"/>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33"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4" name="Диаграмма 33"/>
          <p:cNvGraphicFramePr>
            <a:graphicFrameLocks noChangeAspect="1"/>
          </p:cNvGraphicFramePr>
          <p:nvPr>
            <p:extLst>
              <p:ext uri="{D42A27DB-BD31-4B8C-83A1-F6EECF244321}">
                <p14:modId xmlns:p14="http://schemas.microsoft.com/office/powerpoint/2010/main" val="36199982"/>
              </p:ext>
            </p:extLst>
          </p:nvPr>
        </p:nvGraphicFramePr>
        <p:xfrm>
          <a:off x="-306288" y="1577864"/>
          <a:ext cx="4968552" cy="5861272"/>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395536" y="5850269"/>
            <a:ext cx="3600400" cy="954107"/>
          </a:xfrm>
          <a:prstGeom prst="rect">
            <a:avLst/>
          </a:prstGeom>
          <a:noFill/>
        </p:spPr>
        <p:txBody>
          <a:bodyPr wrap="square" rtlCol="0">
            <a:spAutoFit/>
          </a:bodyPr>
          <a:lstStyle/>
          <a:p>
            <a:pPr algn="ctr"/>
            <a:r>
              <a:rPr lang="ru-RU" sz="2800" b="1" dirty="0" smtClean="0">
                <a:latin typeface="Times New Roman" panose="02020603050405020304" pitchFamily="18" charset="0"/>
                <a:cs typeface="Times New Roman" panose="02020603050405020304" pitchFamily="18" charset="0"/>
              </a:rPr>
              <a:t>Расходы бюджета </a:t>
            </a:r>
          </a:p>
          <a:p>
            <a:pPr algn="ctr"/>
            <a:r>
              <a:rPr lang="ru-RU" sz="2800" b="1" dirty="0" smtClean="0">
                <a:latin typeface="Times New Roman" panose="02020603050405020304" pitchFamily="18" charset="0"/>
                <a:cs typeface="Times New Roman" panose="02020603050405020304" pitchFamily="18" charset="0"/>
              </a:rPr>
              <a:t>14 018 млн. руб.</a:t>
            </a:r>
            <a:endParaRPr lang="ru-RU" sz="2800" b="1"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0" y="1924100"/>
            <a:ext cx="4176464" cy="523220"/>
          </a:xfrm>
          <a:prstGeom prst="rect">
            <a:avLst/>
          </a:prstGeom>
          <a:noFill/>
          <a:ln>
            <a:noFill/>
          </a:ln>
        </p:spPr>
        <p:txBody>
          <a:bodyPr wrap="square" rtlCol="0">
            <a:spAutoFit/>
          </a:bodyPr>
          <a:lstStyle/>
          <a:p>
            <a:pPr algn="ctr"/>
            <a:r>
              <a:rPr lang="ru-RU" sz="2800" b="1" dirty="0" smtClean="0">
                <a:solidFill>
                  <a:srgbClr val="00B0F0"/>
                </a:solidFill>
                <a:latin typeface="Times New Roman" panose="02020603050405020304" pitchFamily="18" charset="0"/>
                <a:cs typeface="Times New Roman" panose="02020603050405020304" pitchFamily="18" charset="0"/>
              </a:rPr>
              <a:t>394 млн. руб. (2,8%)</a:t>
            </a:r>
            <a:endParaRPr lang="ru-RU" sz="2800" dirty="0">
              <a:solidFill>
                <a:srgbClr val="00B0F0"/>
              </a:solidFill>
            </a:endParaRPr>
          </a:p>
        </p:txBody>
      </p:sp>
      <p:cxnSp>
        <p:nvCxnSpPr>
          <p:cNvPr id="37" name="Прямая соединительная линия 36"/>
          <p:cNvCxnSpPr/>
          <p:nvPr/>
        </p:nvCxnSpPr>
        <p:spPr>
          <a:xfrm>
            <a:off x="251520" y="2428156"/>
            <a:ext cx="3662618" cy="0"/>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251520" y="2428156"/>
            <a:ext cx="2664296" cy="928836"/>
          </a:xfrm>
          <a:prstGeom prst="straightConnector1">
            <a:avLst/>
          </a:prstGeom>
          <a:ln w="44450">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 name="Схема 38"/>
          <p:cNvGraphicFramePr/>
          <p:nvPr>
            <p:extLst>
              <p:ext uri="{D42A27DB-BD31-4B8C-83A1-F6EECF244321}">
                <p14:modId xmlns:p14="http://schemas.microsoft.com/office/powerpoint/2010/main" val="22999144"/>
              </p:ext>
            </p:extLst>
          </p:nvPr>
        </p:nvGraphicFramePr>
        <p:xfrm>
          <a:off x="3131840" y="1112839"/>
          <a:ext cx="6565134" cy="55007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1" name="TextBox 21"/>
          <p:cNvSpPr txBox="1">
            <a:spLocks noChangeArrowheads="1"/>
          </p:cNvSpPr>
          <p:nvPr/>
        </p:nvSpPr>
        <p:spPr bwMode="auto">
          <a:xfrm>
            <a:off x="6596464" y="2147382"/>
            <a:ext cx="182074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dirty="0" smtClean="0">
                <a:latin typeface="Times New Roman" pitchFamily="18" charset="0"/>
                <a:cs typeface="Times New Roman" pitchFamily="18" charset="0"/>
              </a:rPr>
              <a:t>57 </a:t>
            </a:r>
          </a:p>
          <a:p>
            <a:pPr algn="ctr" eaLnBrk="1" hangingPunct="1">
              <a:spcBef>
                <a:spcPct val="0"/>
              </a:spcBef>
              <a:buFontTx/>
              <a:buNone/>
            </a:pPr>
            <a:r>
              <a:rPr lang="ru-RU" altLang="ru-RU" sz="2400" b="1" dirty="0" smtClean="0">
                <a:latin typeface="Times New Roman" pitchFamily="18" charset="0"/>
                <a:cs typeface="Times New Roman" pitchFamily="18" charset="0"/>
              </a:rPr>
              <a:t>млн. руб. -</a:t>
            </a:r>
            <a:r>
              <a:rPr lang="ru-RU" altLang="ru-RU" sz="2400" dirty="0" smtClean="0">
                <a:latin typeface="Times New Roman" pitchFamily="18" charset="0"/>
                <a:cs typeface="Times New Roman" pitchFamily="18" charset="0"/>
              </a:rPr>
              <a:t> </a:t>
            </a:r>
          </a:p>
          <a:p>
            <a:pPr algn="ctr" eaLnBrk="1" hangingPunct="1">
              <a:spcBef>
                <a:spcPct val="0"/>
              </a:spcBef>
              <a:buFontTx/>
              <a:buNone/>
            </a:pPr>
            <a:r>
              <a:rPr lang="ru-RU" altLang="ru-RU" sz="1600" dirty="0" smtClean="0">
                <a:latin typeface="Times New Roman" pitchFamily="18" charset="0"/>
                <a:cs typeface="Times New Roman" pitchFamily="18" charset="0"/>
              </a:rPr>
              <a:t>капитальный ремонт жилого фонда</a:t>
            </a:r>
            <a:endParaRPr lang="ru-RU" altLang="ru-RU" sz="1600" dirty="0">
              <a:latin typeface="Times New Roman" pitchFamily="18" charset="0"/>
              <a:cs typeface="Times New Roman" pitchFamily="18" charset="0"/>
            </a:endParaRPr>
          </a:p>
        </p:txBody>
      </p:sp>
      <p:sp>
        <p:nvSpPr>
          <p:cNvPr id="42" name="TextBox 22"/>
          <p:cNvSpPr txBox="1">
            <a:spLocks noChangeArrowheads="1"/>
          </p:cNvSpPr>
          <p:nvPr/>
        </p:nvSpPr>
        <p:spPr bwMode="auto">
          <a:xfrm>
            <a:off x="6596464" y="3895885"/>
            <a:ext cx="20079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dirty="0" smtClean="0">
                <a:latin typeface="Times New Roman" pitchFamily="18" charset="0"/>
                <a:cs typeface="Times New Roman" pitchFamily="18" charset="0"/>
              </a:rPr>
              <a:t>120 </a:t>
            </a:r>
          </a:p>
          <a:p>
            <a:pPr algn="ctr" eaLnBrk="1" hangingPunct="1">
              <a:spcBef>
                <a:spcPct val="0"/>
              </a:spcBef>
              <a:buFontTx/>
              <a:buNone/>
            </a:pPr>
            <a:r>
              <a:rPr lang="ru-RU" altLang="ru-RU" sz="2400" b="1" dirty="0" smtClean="0">
                <a:latin typeface="Times New Roman" pitchFamily="18" charset="0"/>
                <a:cs typeface="Times New Roman" pitchFamily="18" charset="0"/>
              </a:rPr>
              <a:t>млн. руб. -  </a:t>
            </a:r>
            <a:endParaRPr lang="ru-RU" altLang="ru-RU" sz="2400" b="1" dirty="0">
              <a:latin typeface="Times New Roman" pitchFamily="18" charset="0"/>
              <a:cs typeface="Times New Roman" pitchFamily="18" charset="0"/>
            </a:endParaRPr>
          </a:p>
          <a:p>
            <a:pPr algn="ctr" eaLnBrk="1" hangingPunct="1">
              <a:spcBef>
                <a:spcPct val="0"/>
              </a:spcBef>
              <a:buFontTx/>
              <a:buNone/>
            </a:pPr>
            <a:r>
              <a:rPr lang="ru-RU" altLang="ru-RU" sz="1600" dirty="0" smtClean="0">
                <a:latin typeface="Times New Roman" pitchFamily="18" charset="0"/>
                <a:cs typeface="Times New Roman" pitchFamily="18" charset="0"/>
              </a:rPr>
              <a:t>другие расходы</a:t>
            </a:r>
            <a:endParaRPr lang="ru-RU" altLang="ru-RU" sz="1600" dirty="0">
              <a:latin typeface="Times New Roman" pitchFamily="18" charset="0"/>
              <a:cs typeface="Times New Roman" pitchFamily="18" charset="0"/>
            </a:endParaRPr>
          </a:p>
        </p:txBody>
      </p:sp>
      <p:sp>
        <p:nvSpPr>
          <p:cNvPr id="43" name="TextBox 23"/>
          <p:cNvSpPr txBox="1">
            <a:spLocks noChangeArrowheads="1"/>
          </p:cNvSpPr>
          <p:nvPr/>
        </p:nvSpPr>
        <p:spPr bwMode="auto">
          <a:xfrm>
            <a:off x="4777246" y="3895885"/>
            <a:ext cx="1819218"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0" rIns="7200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dirty="0" smtClean="0">
                <a:latin typeface="Times New Roman" pitchFamily="18" charset="0"/>
                <a:cs typeface="Times New Roman" pitchFamily="18" charset="0"/>
              </a:rPr>
              <a:t>14 </a:t>
            </a:r>
          </a:p>
          <a:p>
            <a:pPr algn="ctr" eaLnBrk="1" hangingPunct="1">
              <a:spcBef>
                <a:spcPct val="0"/>
              </a:spcBef>
              <a:buFontTx/>
              <a:buNone/>
            </a:pPr>
            <a:r>
              <a:rPr lang="ru-RU" altLang="ru-RU" sz="2400" b="1" dirty="0" smtClean="0">
                <a:latin typeface="Times New Roman" pitchFamily="18" charset="0"/>
                <a:cs typeface="Times New Roman" pitchFamily="18" charset="0"/>
              </a:rPr>
              <a:t>млн. руб. -  </a:t>
            </a:r>
            <a:r>
              <a:rPr lang="ru-RU" altLang="ru-RU" sz="2000" b="1" dirty="0" smtClean="0">
                <a:latin typeface="Times New Roman" pitchFamily="18" charset="0"/>
                <a:cs typeface="Times New Roman" pitchFamily="18" charset="0"/>
              </a:rPr>
              <a:t> </a:t>
            </a:r>
            <a:r>
              <a:rPr lang="ru-RU" altLang="ru-RU" sz="2000" dirty="0" smtClean="0">
                <a:latin typeface="Times New Roman" pitchFamily="18" charset="0"/>
                <a:cs typeface="Times New Roman" pitchFamily="18" charset="0"/>
              </a:rPr>
              <a:t>б</a:t>
            </a:r>
            <a:r>
              <a:rPr lang="ru-RU" altLang="ru-RU" sz="1600" dirty="0" smtClean="0">
                <a:latin typeface="Times New Roman" pitchFamily="18" charset="0"/>
                <a:cs typeface="Times New Roman" pitchFamily="18" charset="0"/>
              </a:rPr>
              <a:t>лагоустройство</a:t>
            </a:r>
          </a:p>
          <a:p>
            <a:pPr algn="ctr" eaLnBrk="1" hangingPunct="1">
              <a:spcBef>
                <a:spcPct val="0"/>
              </a:spcBef>
              <a:buFontTx/>
              <a:buNone/>
            </a:pPr>
            <a:r>
              <a:rPr lang="ru-RU" altLang="ru-RU" sz="1600" dirty="0" smtClean="0">
                <a:latin typeface="Times New Roman" pitchFamily="18" charset="0"/>
                <a:cs typeface="Times New Roman" pitchFamily="18" charset="0"/>
              </a:rPr>
              <a:t>дворовых территорий</a:t>
            </a:r>
            <a:endParaRPr lang="ru-RU" altLang="ru-RU" sz="1600" dirty="0">
              <a:latin typeface="Times New Roman" pitchFamily="18" charset="0"/>
              <a:cs typeface="Times New Roman" pitchFamily="18" charset="0"/>
            </a:endParaRPr>
          </a:p>
        </p:txBody>
      </p:sp>
      <p:sp>
        <p:nvSpPr>
          <p:cNvPr id="44" name="TextBox 24"/>
          <p:cNvSpPr txBox="1">
            <a:spLocks noChangeArrowheads="1"/>
          </p:cNvSpPr>
          <p:nvPr/>
        </p:nvSpPr>
        <p:spPr bwMode="auto">
          <a:xfrm>
            <a:off x="4608004" y="2180993"/>
            <a:ext cx="216023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dirty="0" smtClean="0">
                <a:latin typeface="Times New Roman" pitchFamily="18" charset="0"/>
                <a:cs typeface="Times New Roman" pitchFamily="18" charset="0"/>
              </a:rPr>
              <a:t>203</a:t>
            </a:r>
          </a:p>
          <a:p>
            <a:pPr algn="ctr" eaLnBrk="1" hangingPunct="1">
              <a:spcBef>
                <a:spcPct val="0"/>
              </a:spcBef>
              <a:buFontTx/>
              <a:buNone/>
            </a:pPr>
            <a:r>
              <a:rPr lang="ru-RU" altLang="ru-RU" sz="2400" b="1" dirty="0" smtClean="0">
                <a:latin typeface="Times New Roman" pitchFamily="18" charset="0"/>
                <a:cs typeface="Times New Roman" pitchFamily="18" charset="0"/>
              </a:rPr>
              <a:t>млн</a:t>
            </a:r>
            <a:r>
              <a:rPr lang="ru-RU" altLang="ru-RU" sz="2400" b="1" dirty="0">
                <a:latin typeface="Times New Roman" pitchFamily="18" charset="0"/>
                <a:cs typeface="Times New Roman" pitchFamily="18" charset="0"/>
              </a:rPr>
              <a:t>. руб</a:t>
            </a:r>
            <a:r>
              <a:rPr lang="ru-RU" altLang="ru-RU" sz="2400" dirty="0">
                <a:latin typeface="Times New Roman" pitchFamily="18" charset="0"/>
                <a:cs typeface="Times New Roman" pitchFamily="18" charset="0"/>
              </a:rPr>
              <a:t>. </a:t>
            </a:r>
            <a:r>
              <a:rPr lang="ru-RU" altLang="ru-RU" sz="2400" dirty="0" smtClean="0">
                <a:latin typeface="Times New Roman" pitchFamily="18" charset="0"/>
                <a:cs typeface="Times New Roman" pitchFamily="18" charset="0"/>
              </a:rPr>
              <a:t>-</a:t>
            </a:r>
            <a:endParaRPr lang="ru-RU" altLang="ru-RU" sz="2400" dirty="0">
              <a:latin typeface="Times New Roman" pitchFamily="18" charset="0"/>
              <a:cs typeface="Times New Roman" pitchFamily="18" charset="0"/>
            </a:endParaRPr>
          </a:p>
          <a:p>
            <a:pPr algn="ctr" eaLnBrk="1" hangingPunct="1">
              <a:spcBef>
                <a:spcPct val="0"/>
              </a:spcBef>
              <a:buFontTx/>
              <a:buNone/>
            </a:pPr>
            <a:r>
              <a:rPr lang="ru-RU" altLang="ru-RU" sz="1600" dirty="0" smtClean="0">
                <a:latin typeface="Times New Roman" pitchFamily="18" charset="0"/>
                <a:cs typeface="Times New Roman" pitchFamily="18" charset="0"/>
              </a:rPr>
              <a:t>капитальный ремонт инженерных сетей</a:t>
            </a:r>
            <a:endParaRPr lang="ru-RU" altLang="ru-RU" sz="1600" dirty="0">
              <a:latin typeface="Times New Roman" pitchFamily="18" charset="0"/>
              <a:cs typeface="Times New Roman" pitchFamily="18" charset="0"/>
            </a:endParaRPr>
          </a:p>
        </p:txBody>
      </p:sp>
      <p:sp>
        <p:nvSpPr>
          <p:cNvPr id="45" name="Прямоугольник 44"/>
          <p:cNvSpPr/>
          <p:nvPr/>
        </p:nvSpPr>
        <p:spPr>
          <a:xfrm>
            <a:off x="251520" y="1196752"/>
            <a:ext cx="3662618" cy="540065"/>
          </a:xfrm>
          <a:prstGeom prst="rect">
            <a:avLst/>
          </a:prstGeom>
          <a:solidFill>
            <a:schemeClr val="bg1">
              <a:lumMod val="85000"/>
            </a:schemeClr>
          </a:solidFill>
          <a:ln>
            <a:noFill/>
          </a:ln>
          <a:scene3d>
            <a:camera prst="orthographicFront"/>
            <a:lightRig rig="threePt" dir="t"/>
          </a:scene3d>
          <a:sp3d>
            <a:bevel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Доля затрат на программу </a:t>
            </a:r>
          </a:p>
          <a:p>
            <a:pPr algn="ctr"/>
            <a:r>
              <a:rPr lang="ru-RU" sz="1600" b="1" dirty="0" smtClean="0">
                <a:solidFill>
                  <a:schemeClr val="tx1"/>
                </a:solidFill>
                <a:latin typeface="Times New Roman" panose="02020603050405020304" pitchFamily="18" charset="0"/>
                <a:cs typeface="Times New Roman" panose="02020603050405020304" pitchFamily="18" charset="0"/>
              </a:rPr>
              <a:t>в общем объеме расходов бюджета</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390932"/>
      </p:ext>
    </p:extLst>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79512" y="476672"/>
            <a:ext cx="8712968" cy="707886"/>
          </a:xfrm>
          <a:prstGeom prst="rect">
            <a:avLst/>
          </a:prstGeom>
        </p:spPr>
        <p:txBody>
          <a:bodyPr wrap="square">
            <a:spAutoFit/>
          </a:bodyPr>
          <a:lstStyle/>
          <a:p>
            <a:pPr algn="ctr"/>
            <a:r>
              <a:rPr lang="ru-RU" sz="2000" b="1" dirty="0" smtClean="0">
                <a:latin typeface="Times New Roman" panose="02020603050405020304" pitchFamily="18" charset="0"/>
                <a:cs typeface="Times New Roman" panose="02020603050405020304" pitchFamily="18" charset="0"/>
              </a:rPr>
              <a:t>Переселение граждан из жилых помещений, непригодных для </a:t>
            </a:r>
            <a:r>
              <a:rPr lang="ru-RU" sz="2000" b="1" dirty="0" smtClean="0">
                <a:latin typeface="Times New Roman" panose="02020603050405020304" pitchFamily="18" charset="0"/>
                <a:cs typeface="Times New Roman" panose="02020603050405020304" pitchFamily="18" charset="0"/>
              </a:rPr>
              <a:t>проживания, </a:t>
            </a:r>
            <a:r>
              <a:rPr lang="ru-RU" sz="2000" b="1" dirty="0" smtClean="0">
                <a:latin typeface="Times New Roman" panose="02020603050405020304" pitchFamily="18" charset="0"/>
                <a:cs typeface="Times New Roman" panose="02020603050405020304" pitchFamily="18" charset="0"/>
              </a:rPr>
              <a:t>и </a:t>
            </a:r>
            <a:r>
              <a:rPr lang="ru-RU" sz="2000" b="1" dirty="0" smtClean="0">
                <a:latin typeface="Times New Roman" panose="02020603050405020304" pitchFamily="18" charset="0"/>
                <a:cs typeface="Times New Roman" panose="02020603050405020304" pitchFamily="18" charset="0"/>
              </a:rPr>
              <a:t>обеспечение </a:t>
            </a:r>
            <a:r>
              <a:rPr lang="ru-RU" sz="2000" b="1" dirty="0" smtClean="0">
                <a:latin typeface="Times New Roman" panose="02020603050405020304" pitchFamily="18" charset="0"/>
                <a:cs typeface="Times New Roman" panose="02020603050405020304" pitchFamily="18" charset="0"/>
              </a:rPr>
              <a:t>жильем молодых </a:t>
            </a:r>
            <a:r>
              <a:rPr lang="ru-RU" sz="2000" b="1" dirty="0" smtClean="0">
                <a:latin typeface="Times New Roman" panose="02020603050405020304" pitchFamily="18" charset="0"/>
                <a:cs typeface="Times New Roman" panose="02020603050405020304" pitchFamily="18" charset="0"/>
              </a:rPr>
              <a:t>семей</a:t>
            </a:r>
            <a:endParaRPr lang="ru-RU" sz="20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6588224" y="2005388"/>
            <a:ext cx="2448272" cy="830997"/>
          </a:xfrm>
          <a:prstGeom prst="rect">
            <a:avLst/>
          </a:prstGeom>
          <a:noFill/>
        </p:spPr>
        <p:txBody>
          <a:bodyPr wrap="square" rtlCol="0">
            <a:spAutoFit/>
          </a:bodyPr>
          <a:lstStyle/>
          <a:p>
            <a:pPr algn="just"/>
            <a:r>
              <a:rPr lang="ru-RU" sz="1600" dirty="0" smtClean="0">
                <a:latin typeface="Times New Roman" panose="02020603050405020304" pitchFamily="18" charset="0"/>
                <a:cs typeface="Times New Roman" panose="02020603050405020304" pitchFamily="18" charset="0"/>
              </a:rPr>
              <a:t>Выплаты в виде субсидии 23 молодым семьям почти на– </a:t>
            </a:r>
            <a:r>
              <a:rPr lang="ru-RU" sz="1600" b="1" dirty="0" smtClean="0">
                <a:latin typeface="Times New Roman" panose="02020603050405020304" pitchFamily="18" charset="0"/>
                <a:cs typeface="Times New Roman" panose="02020603050405020304" pitchFamily="18" charset="0"/>
              </a:rPr>
              <a:t>17 млн. руб.</a:t>
            </a:r>
            <a:endParaRPr lang="ru-RU" sz="1600" b="1" dirty="0">
              <a:latin typeface="Times New Roman" panose="02020603050405020304" pitchFamily="18" charset="0"/>
              <a:cs typeface="Times New Roman" panose="02020603050405020304" pitchFamily="18" charset="0"/>
            </a:endParaRPr>
          </a:p>
        </p:txBody>
      </p:sp>
      <p:pic>
        <p:nvPicPr>
          <p:cNvPr id="8194" name="Picture 2" descr="http://finances-credits.ru/img/1053/the-growth-of-mortgage-deals2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8759" y="1680285"/>
            <a:ext cx="2270642" cy="1481205"/>
          </a:xfrm>
          <a:prstGeom prst="rect">
            <a:avLst/>
          </a:prstGeom>
          <a:solidFill>
            <a:schemeClr val="accent6">
              <a:lumMod val="75000"/>
            </a:schemeClr>
          </a:solidFill>
          <a:ln w="88900" cap="sq">
            <a:solidFill>
              <a:schemeClr val="accent3">
                <a:lumMod val="75000"/>
              </a:schemeClr>
            </a:solidFill>
            <a:prstDash val="solid"/>
            <a:miter lim="800000"/>
          </a:ln>
          <a:effectLst/>
        </p:spPr>
      </p:pic>
      <p:pic>
        <p:nvPicPr>
          <p:cNvPr id="8196" name="Picture 4" descr="http://babaevogazeta.ru/media/samotlorexpress/21_2013/21_2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2397" y="3795746"/>
            <a:ext cx="2290083" cy="2520280"/>
          </a:xfrm>
          <a:prstGeom prst="rect">
            <a:avLst/>
          </a:prstGeom>
          <a:solidFill>
            <a:schemeClr val="accent6">
              <a:lumMod val="75000"/>
            </a:schemeClr>
          </a:solidFill>
          <a:ln w="88900" cap="sq">
            <a:solidFill>
              <a:schemeClr val="accent3">
                <a:lumMod val="75000"/>
              </a:schemeClr>
            </a:solidFill>
            <a:prstDash val="solid"/>
            <a:miter lim="800000"/>
          </a:ln>
          <a:effectLst/>
        </p:spPr>
      </p:pic>
      <p:sp>
        <p:nvSpPr>
          <p:cNvPr id="31" name="TextBox 30"/>
          <p:cNvSpPr txBox="1"/>
          <p:nvPr/>
        </p:nvSpPr>
        <p:spPr>
          <a:xfrm>
            <a:off x="3995936" y="3645024"/>
            <a:ext cx="2448272" cy="2800767"/>
          </a:xfrm>
          <a:prstGeom prst="rect">
            <a:avLst/>
          </a:prstGeom>
          <a:noFill/>
        </p:spPr>
        <p:txBody>
          <a:bodyPr wrap="square" rtlCol="0">
            <a:spAutoFit/>
          </a:bodyPr>
          <a:lstStyle/>
          <a:p>
            <a:pPr algn="just"/>
            <a:r>
              <a:rPr lang="ru-RU" sz="1600" dirty="0" smtClean="0">
                <a:latin typeface="Times New Roman" panose="02020603050405020304" pitchFamily="18" charset="0"/>
                <a:cs typeface="Times New Roman" panose="02020603050405020304" pitchFamily="18" charset="0"/>
              </a:rPr>
              <a:t>Переселение 46 семей из помещений, непригодных для проживания планируется приобрести свыше 2-х тыс. кв.м. жилых помещений – </a:t>
            </a:r>
            <a:r>
              <a:rPr lang="ru-RU" sz="1600" b="1" dirty="0" smtClean="0">
                <a:latin typeface="Times New Roman" panose="02020603050405020304" pitchFamily="18" charset="0"/>
                <a:cs typeface="Times New Roman" panose="02020603050405020304" pitchFamily="18" charset="0"/>
              </a:rPr>
              <a:t>более</a:t>
            </a:r>
            <a:r>
              <a:rPr lang="ru-RU" sz="1600"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124 млн. руб. </a:t>
            </a:r>
            <a:r>
              <a:rPr lang="ru-RU" sz="1600" dirty="0" smtClean="0">
                <a:latin typeface="Times New Roman" panose="02020603050405020304" pitchFamily="18" charset="0"/>
                <a:cs typeface="Times New Roman" panose="02020603050405020304" pitchFamily="18" charset="0"/>
              </a:rPr>
              <a:t>Будет снесено 27 жилых помещений, признанных непригодными для проживания.</a:t>
            </a:r>
            <a:endParaRPr lang="ru-RU" sz="1600" dirty="0">
              <a:latin typeface="Times New Roman" panose="02020603050405020304" pitchFamily="18" charset="0"/>
              <a:cs typeface="Times New Roman" panose="02020603050405020304" pitchFamily="18" charset="0"/>
            </a:endParaRPr>
          </a:p>
        </p:txBody>
      </p:sp>
      <p:grpSp>
        <p:nvGrpSpPr>
          <p:cNvPr id="15" name="Группа 14"/>
          <p:cNvGrpSpPr/>
          <p:nvPr/>
        </p:nvGrpSpPr>
        <p:grpSpPr>
          <a:xfrm>
            <a:off x="0" y="-27384"/>
            <a:ext cx="9144000" cy="692696"/>
            <a:chOff x="-1809" y="-41800"/>
            <a:chExt cx="9145809" cy="1057360"/>
          </a:xfrm>
        </p:grpSpPr>
        <p:sp>
          <p:nvSpPr>
            <p:cNvPr id="16" name="Прямоугольник 15"/>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17"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22" name="Диаграмма 21"/>
          <p:cNvGraphicFramePr>
            <a:graphicFrameLocks noChangeAspect="1"/>
          </p:cNvGraphicFramePr>
          <p:nvPr>
            <p:extLst>
              <p:ext uri="{D42A27DB-BD31-4B8C-83A1-F6EECF244321}">
                <p14:modId xmlns:p14="http://schemas.microsoft.com/office/powerpoint/2010/main" val="3764452831"/>
              </p:ext>
            </p:extLst>
          </p:nvPr>
        </p:nvGraphicFramePr>
        <p:xfrm>
          <a:off x="-396552" y="1600176"/>
          <a:ext cx="4968552" cy="5861272"/>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Box 23"/>
          <p:cNvSpPr txBox="1"/>
          <p:nvPr/>
        </p:nvSpPr>
        <p:spPr>
          <a:xfrm>
            <a:off x="251520" y="5832648"/>
            <a:ext cx="3600400" cy="954107"/>
          </a:xfrm>
          <a:prstGeom prst="rect">
            <a:avLst/>
          </a:prstGeom>
          <a:noFill/>
        </p:spPr>
        <p:txBody>
          <a:bodyPr wrap="square" rtlCol="0">
            <a:spAutoFit/>
          </a:bodyPr>
          <a:lstStyle/>
          <a:p>
            <a:pPr algn="ctr"/>
            <a:r>
              <a:rPr lang="ru-RU" sz="2800" b="1" dirty="0" smtClean="0">
                <a:latin typeface="Times New Roman" panose="02020603050405020304" pitchFamily="18" charset="0"/>
                <a:cs typeface="Times New Roman" panose="02020603050405020304" pitchFamily="18" charset="0"/>
              </a:rPr>
              <a:t>Расходы бюджета </a:t>
            </a:r>
          </a:p>
          <a:p>
            <a:pPr algn="ctr"/>
            <a:r>
              <a:rPr lang="ru-RU" sz="2800" b="1" dirty="0" smtClean="0">
                <a:latin typeface="Times New Roman" panose="02020603050405020304" pitchFamily="18" charset="0"/>
                <a:cs typeface="Times New Roman" panose="02020603050405020304" pitchFamily="18" charset="0"/>
              </a:rPr>
              <a:t>14 018 млн. руб.</a:t>
            </a:r>
            <a:endParaRPr lang="ru-RU" sz="28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107504" y="1916832"/>
            <a:ext cx="4176464" cy="523220"/>
          </a:xfrm>
          <a:prstGeom prst="rect">
            <a:avLst/>
          </a:prstGeom>
          <a:noFill/>
          <a:ln>
            <a:noFill/>
          </a:ln>
        </p:spPr>
        <p:txBody>
          <a:bodyPr wrap="square" rtlCol="0">
            <a:spAutoFit/>
          </a:bodyPr>
          <a:lstStyle/>
          <a:p>
            <a:pPr algn="ctr"/>
            <a:r>
              <a:rPr lang="ru-RU" sz="2800" b="1" dirty="0" smtClean="0">
                <a:solidFill>
                  <a:schemeClr val="accent3">
                    <a:lumMod val="50000"/>
                  </a:schemeClr>
                </a:solidFill>
                <a:latin typeface="Times New Roman" panose="02020603050405020304" pitchFamily="18" charset="0"/>
                <a:cs typeface="Times New Roman" panose="02020603050405020304" pitchFamily="18" charset="0"/>
              </a:rPr>
              <a:t>151 млн. руб. (1%)</a:t>
            </a:r>
            <a:endParaRPr lang="ru-RU" sz="2800" dirty="0">
              <a:solidFill>
                <a:schemeClr val="accent3">
                  <a:lumMod val="50000"/>
                </a:schemeClr>
              </a:solidFill>
            </a:endParaRPr>
          </a:p>
        </p:txBody>
      </p:sp>
      <p:cxnSp>
        <p:nvCxnSpPr>
          <p:cNvPr id="26" name="Прямая соединительная линия 25"/>
          <p:cNvCxnSpPr/>
          <p:nvPr/>
        </p:nvCxnSpPr>
        <p:spPr>
          <a:xfrm>
            <a:off x="251520" y="2420888"/>
            <a:ext cx="3672408" cy="0"/>
          </a:xfrm>
          <a:prstGeom prst="line">
            <a:avLst/>
          </a:prstGeom>
          <a:ln w="444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251520" y="2420888"/>
            <a:ext cx="2664296" cy="1008112"/>
          </a:xfrm>
          <a:prstGeom prst="straightConnector1">
            <a:avLst/>
          </a:prstGeom>
          <a:ln w="444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261310" y="1268760"/>
            <a:ext cx="3662618" cy="540065"/>
          </a:xfrm>
          <a:prstGeom prst="rect">
            <a:avLst/>
          </a:prstGeom>
          <a:solidFill>
            <a:schemeClr val="bg1">
              <a:lumMod val="85000"/>
            </a:schemeClr>
          </a:solidFill>
          <a:ln>
            <a:noFill/>
          </a:ln>
          <a:scene3d>
            <a:camera prst="orthographicFront"/>
            <a:lightRig rig="threePt" dir="t"/>
          </a:scene3d>
          <a:sp3d>
            <a:bevel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Доля затрат на программу </a:t>
            </a:r>
          </a:p>
          <a:p>
            <a:pPr algn="ctr"/>
            <a:r>
              <a:rPr lang="ru-RU" sz="1600" b="1" dirty="0" smtClean="0">
                <a:solidFill>
                  <a:schemeClr val="tx1"/>
                </a:solidFill>
                <a:latin typeface="Times New Roman" panose="02020603050405020304" pitchFamily="18" charset="0"/>
                <a:cs typeface="Times New Roman" panose="02020603050405020304" pitchFamily="18" charset="0"/>
              </a:rPr>
              <a:t>в общем объеме расходов бюджета</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3897631"/>
      </p:ext>
    </p:extLst>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79512" y="476672"/>
            <a:ext cx="8712968" cy="707886"/>
          </a:xfrm>
          <a:prstGeom prst="rect">
            <a:avLst/>
          </a:prstGeom>
        </p:spPr>
        <p:txBody>
          <a:bodyPr wrap="square">
            <a:spAutoFit/>
          </a:bodyPr>
          <a:lstStyle/>
          <a:p>
            <a:pPr algn="ctr"/>
            <a:r>
              <a:rPr lang="ru-RU" sz="2000" b="1" dirty="0" smtClean="0">
                <a:latin typeface="Times New Roman" panose="02020603050405020304" pitchFamily="18" charset="0"/>
                <a:cs typeface="Times New Roman" panose="02020603050405020304" pitchFamily="18" charset="0"/>
              </a:rPr>
              <a:t>Программа "Капитальное </a:t>
            </a:r>
            <a:r>
              <a:rPr lang="ru-RU" sz="2000" b="1" dirty="0">
                <a:latin typeface="Times New Roman" panose="02020603050405020304" pitchFamily="18" charset="0"/>
                <a:cs typeface="Times New Roman" panose="02020603050405020304" pitchFamily="18" charset="0"/>
              </a:rPr>
              <a:t>строительство и реконструкция </a:t>
            </a:r>
            <a:r>
              <a:rPr lang="ru-RU" sz="2000" b="1" dirty="0" smtClean="0">
                <a:latin typeface="Times New Roman" panose="02020603050405020304" pitchFamily="18" charset="0"/>
                <a:cs typeface="Times New Roman" panose="02020603050405020304" pitchFamily="18" charset="0"/>
              </a:rPr>
              <a:t>объектов </a:t>
            </a:r>
          </a:p>
          <a:p>
            <a:pPr algn="ctr"/>
            <a:r>
              <a:rPr lang="ru-RU" sz="2000" b="1" dirty="0" smtClean="0">
                <a:latin typeface="Times New Roman" panose="02020603050405020304" pitchFamily="18" charset="0"/>
                <a:cs typeface="Times New Roman" panose="02020603050405020304" pitchFamily="18" charset="0"/>
              </a:rPr>
              <a:t>города </a:t>
            </a:r>
            <a:r>
              <a:rPr lang="ru-RU" sz="2000" b="1" dirty="0">
                <a:latin typeface="Times New Roman" panose="02020603050405020304" pitchFamily="18" charset="0"/>
                <a:cs typeface="Times New Roman" panose="02020603050405020304" pitchFamily="18" charset="0"/>
              </a:rPr>
              <a:t>Нижневартовска </a:t>
            </a:r>
            <a:r>
              <a:rPr lang="ru-RU" sz="2000" b="1" dirty="0" smtClean="0">
                <a:latin typeface="Times New Roman" panose="02020603050405020304" pitchFamily="18" charset="0"/>
                <a:cs typeface="Times New Roman" panose="02020603050405020304" pitchFamily="18" charset="0"/>
              </a:rPr>
              <a:t>на </a:t>
            </a:r>
            <a:r>
              <a:rPr lang="ru-RU" sz="2000" b="1" dirty="0">
                <a:latin typeface="Times New Roman" panose="02020603050405020304" pitchFamily="18" charset="0"/>
                <a:cs typeface="Times New Roman" panose="02020603050405020304" pitchFamily="18" charset="0"/>
              </a:rPr>
              <a:t>2014-2020 </a:t>
            </a:r>
            <a:r>
              <a:rPr lang="ru-RU" sz="2000" b="1" dirty="0" smtClean="0">
                <a:latin typeface="Times New Roman" panose="02020603050405020304" pitchFamily="18" charset="0"/>
                <a:cs typeface="Times New Roman" panose="02020603050405020304" pitchFamily="18" charset="0"/>
              </a:rPr>
              <a:t>годы"</a:t>
            </a:r>
            <a:endParaRPr lang="ru-RU" sz="2000" dirty="0">
              <a:latin typeface="Times New Roman" panose="02020603050405020304" pitchFamily="18" charset="0"/>
              <a:cs typeface="Times New Roman" panose="02020603050405020304" pitchFamily="18" charset="0"/>
            </a:endParaRPr>
          </a:p>
        </p:txBody>
      </p:sp>
      <p:pic>
        <p:nvPicPr>
          <p:cNvPr id="7170" name="Picture 2" descr="http://gazeta-varta.ru/media/cache/20/92/f5/71/2092f5711488e4b763dd551f67e904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78" y="1538792"/>
            <a:ext cx="1884083" cy="864096"/>
          </a:xfrm>
          <a:prstGeom prst="rect">
            <a:avLst/>
          </a:prstGeom>
          <a:solidFill>
            <a:srgbClr val="C00000"/>
          </a:solidFill>
          <a:ln w="88900" cap="sq">
            <a:solidFill>
              <a:srgbClr val="FF3300"/>
            </a:solidFill>
            <a:prstDash val="solid"/>
            <a:miter lim="800000"/>
          </a:ln>
          <a:effectLst/>
          <a:extLst/>
        </p:spPr>
      </p:pic>
      <p:sp>
        <p:nvSpPr>
          <p:cNvPr id="27" name="TextBox 26"/>
          <p:cNvSpPr txBox="1"/>
          <p:nvPr/>
        </p:nvSpPr>
        <p:spPr>
          <a:xfrm>
            <a:off x="4467795" y="1555341"/>
            <a:ext cx="2592288" cy="830997"/>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Проектирование и строительство инженерных сетей – </a:t>
            </a:r>
            <a:r>
              <a:rPr lang="ru-RU" sz="1600" b="1" dirty="0" smtClean="0">
                <a:latin typeface="Times New Roman" panose="02020603050405020304" pitchFamily="18" charset="0"/>
                <a:cs typeface="Times New Roman" panose="02020603050405020304" pitchFamily="18" charset="0"/>
              </a:rPr>
              <a:t>более 83 млн. руб.</a:t>
            </a:r>
            <a:endParaRPr lang="ru-RU" sz="1600" b="1" dirty="0">
              <a:latin typeface="Times New Roman" panose="02020603050405020304" pitchFamily="18" charset="0"/>
              <a:cs typeface="Times New Roman" panose="02020603050405020304" pitchFamily="18" charset="0"/>
            </a:endParaRPr>
          </a:p>
        </p:txBody>
      </p:sp>
      <p:pic>
        <p:nvPicPr>
          <p:cNvPr id="7171" name="Picture 3" descr="\\shares\Департамент финансов\Общие\ДОКУМ-ОТ\Селукова М.С\Безымянны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2780928"/>
            <a:ext cx="1884083" cy="1152128"/>
          </a:xfrm>
          <a:prstGeom prst="rect">
            <a:avLst/>
          </a:prstGeom>
          <a:solidFill>
            <a:srgbClr val="C00000"/>
          </a:solidFill>
          <a:ln w="88900" cap="sq">
            <a:solidFill>
              <a:srgbClr val="FF3300"/>
            </a:solidFill>
            <a:prstDash val="solid"/>
            <a:miter lim="800000"/>
          </a:ln>
          <a:effectLst/>
          <a:extLst/>
        </p:spPr>
      </p:pic>
      <p:sp>
        <p:nvSpPr>
          <p:cNvPr id="28" name="TextBox 27"/>
          <p:cNvSpPr txBox="1"/>
          <p:nvPr/>
        </p:nvSpPr>
        <p:spPr>
          <a:xfrm>
            <a:off x="6485316" y="2609617"/>
            <a:ext cx="2627783" cy="1323439"/>
          </a:xfrm>
          <a:prstGeom prst="rect">
            <a:avLst/>
          </a:prstGeom>
          <a:noFill/>
        </p:spPr>
        <p:txBody>
          <a:bodyPr wrap="square" rtlCol="0">
            <a:spAutoFit/>
          </a:bodyPr>
          <a:lstStyle/>
          <a:p>
            <a:r>
              <a:rPr lang="ru-RU" sz="1600" b="1" dirty="0" smtClean="0">
                <a:latin typeface="Times New Roman" panose="02020603050405020304" pitchFamily="18" charset="0"/>
                <a:cs typeface="Times New Roman" panose="02020603050405020304" pitchFamily="18" charset="0"/>
              </a:rPr>
              <a:t>217 млн. руб. – </a:t>
            </a:r>
            <a:r>
              <a:rPr lang="ru-RU" sz="1600" dirty="0" smtClean="0">
                <a:latin typeface="Times New Roman" panose="02020603050405020304" pitchFamily="18" charset="0"/>
                <a:cs typeface="Times New Roman" panose="02020603050405020304" pitchFamily="18" charset="0"/>
              </a:rPr>
              <a:t>на строительство 2 детских садов: в квартале Прибрежный-3 (260 мест) и  в квартале №21 (320 мест).</a:t>
            </a:r>
            <a:endParaRPr lang="ru-RU" sz="1600" b="1" dirty="0">
              <a:latin typeface="Times New Roman" panose="02020603050405020304" pitchFamily="18" charset="0"/>
              <a:cs typeface="Times New Roman" panose="02020603050405020304" pitchFamily="18" charset="0"/>
            </a:endParaRPr>
          </a:p>
        </p:txBody>
      </p:sp>
      <p:pic>
        <p:nvPicPr>
          <p:cNvPr id="7173" name="Picture 5" descr="http://vidomosti-ua.com/photo/original-133551837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2279" y="4077072"/>
            <a:ext cx="1884083" cy="1176729"/>
          </a:xfrm>
          <a:prstGeom prst="rect">
            <a:avLst/>
          </a:prstGeom>
          <a:solidFill>
            <a:srgbClr val="C00000"/>
          </a:solidFill>
          <a:ln w="88900" cap="sq">
            <a:solidFill>
              <a:srgbClr val="FF3300"/>
            </a:solidFill>
            <a:prstDash val="solid"/>
            <a:miter lim="800000"/>
          </a:ln>
          <a:effectLst/>
          <a:extLst/>
        </p:spPr>
      </p:pic>
      <p:sp>
        <p:nvSpPr>
          <p:cNvPr id="29" name="TextBox 28"/>
          <p:cNvSpPr txBox="1"/>
          <p:nvPr/>
        </p:nvSpPr>
        <p:spPr>
          <a:xfrm>
            <a:off x="4366782" y="4115243"/>
            <a:ext cx="2615759" cy="1077218"/>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Строительство и реконструкция автомобильных дорог – </a:t>
            </a:r>
            <a:r>
              <a:rPr lang="ru-RU" sz="1600" b="1" dirty="0" smtClean="0">
                <a:latin typeface="Times New Roman" panose="02020603050405020304" pitchFamily="18" charset="0"/>
                <a:cs typeface="Times New Roman" panose="02020603050405020304" pitchFamily="18" charset="0"/>
              </a:rPr>
              <a:t>более  221 млн. руб.</a:t>
            </a:r>
            <a:endParaRPr lang="ru-RU" sz="16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6558230" y="5585034"/>
            <a:ext cx="2543751" cy="1077218"/>
          </a:xfrm>
          <a:prstGeom prst="rect">
            <a:avLst/>
          </a:prstGeom>
          <a:noFill/>
        </p:spPr>
        <p:txBody>
          <a:bodyPr wrap="square" rtlCol="0">
            <a:spAutoFit/>
          </a:bodyPr>
          <a:lstStyle/>
          <a:p>
            <a:pPr algn="just"/>
            <a:r>
              <a:rPr lang="ru-RU" sz="1600" dirty="0" smtClean="0">
                <a:latin typeface="Times New Roman" panose="02020603050405020304" pitchFamily="18" charset="0"/>
                <a:cs typeface="Times New Roman" panose="02020603050405020304" pitchFamily="18" charset="0"/>
              </a:rPr>
              <a:t>Обустроить территорию городского кладбища площадью 2,6 га – </a:t>
            </a:r>
            <a:r>
              <a:rPr lang="ru-RU" sz="1600" b="1" dirty="0" smtClean="0">
                <a:latin typeface="Times New Roman" panose="02020603050405020304" pitchFamily="18" charset="0"/>
                <a:cs typeface="Times New Roman" panose="02020603050405020304" pitchFamily="18" charset="0"/>
              </a:rPr>
              <a:t>более  77 млн. руб.</a:t>
            </a:r>
            <a:endParaRPr lang="ru-RU" sz="1600" b="1" dirty="0">
              <a:latin typeface="Times New Roman" panose="02020603050405020304" pitchFamily="18" charset="0"/>
              <a:cs typeface="Times New Roman" panose="02020603050405020304" pitchFamily="18" charset="0"/>
            </a:endParaRPr>
          </a:p>
        </p:txBody>
      </p:sp>
      <p:pic>
        <p:nvPicPr>
          <p:cNvPr id="7174" name="Picture 6" descr="\\shares\Департамент финансов\Общие\ДОКУМ-ОТ\Селукова М.С\bc18b02e6d836b8fcbe4ffe31680601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9992" y="5544836"/>
            <a:ext cx="1920087" cy="1084326"/>
          </a:xfrm>
          <a:prstGeom prst="rect">
            <a:avLst/>
          </a:prstGeom>
          <a:solidFill>
            <a:srgbClr val="C00000"/>
          </a:solidFill>
          <a:ln w="88900" cap="sq">
            <a:solidFill>
              <a:srgbClr val="FF3300"/>
            </a:solidFill>
            <a:prstDash val="solid"/>
            <a:miter lim="800000"/>
          </a:ln>
          <a:effectLst/>
          <a:extLst/>
        </p:spPr>
      </p:pic>
      <p:grpSp>
        <p:nvGrpSpPr>
          <p:cNvPr id="4" name="Группа 30"/>
          <p:cNvGrpSpPr/>
          <p:nvPr/>
        </p:nvGrpSpPr>
        <p:grpSpPr>
          <a:xfrm>
            <a:off x="0" y="-27384"/>
            <a:ext cx="9144000" cy="692696"/>
            <a:chOff x="-1809" y="-41800"/>
            <a:chExt cx="9145809" cy="1057360"/>
          </a:xfrm>
        </p:grpSpPr>
        <p:sp>
          <p:nvSpPr>
            <p:cNvPr id="32" name="Прямоугольник 31"/>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33"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1" name="Диаграмма 30"/>
          <p:cNvGraphicFramePr>
            <a:graphicFrameLocks noChangeAspect="1"/>
          </p:cNvGraphicFramePr>
          <p:nvPr>
            <p:extLst>
              <p:ext uri="{D42A27DB-BD31-4B8C-83A1-F6EECF244321}">
                <p14:modId xmlns:p14="http://schemas.microsoft.com/office/powerpoint/2010/main" val="1005312256"/>
              </p:ext>
            </p:extLst>
          </p:nvPr>
        </p:nvGraphicFramePr>
        <p:xfrm>
          <a:off x="-344092" y="1159932"/>
          <a:ext cx="5112568" cy="6381328"/>
        </p:xfrm>
        <a:graphic>
          <a:graphicData uri="http://schemas.openxmlformats.org/drawingml/2006/chart">
            <c:chart xmlns:c="http://schemas.openxmlformats.org/drawingml/2006/chart" xmlns:r="http://schemas.openxmlformats.org/officeDocument/2006/relationships" r:id="rId8"/>
          </a:graphicData>
        </a:graphic>
      </p:graphicFrame>
      <p:sp>
        <p:nvSpPr>
          <p:cNvPr id="34" name="TextBox 33"/>
          <p:cNvSpPr txBox="1"/>
          <p:nvPr/>
        </p:nvSpPr>
        <p:spPr>
          <a:xfrm>
            <a:off x="251520" y="5832648"/>
            <a:ext cx="3600400" cy="954107"/>
          </a:xfrm>
          <a:prstGeom prst="rect">
            <a:avLst/>
          </a:prstGeom>
          <a:noFill/>
        </p:spPr>
        <p:txBody>
          <a:bodyPr wrap="square" rtlCol="0">
            <a:spAutoFit/>
          </a:bodyPr>
          <a:lstStyle/>
          <a:p>
            <a:pPr algn="ctr"/>
            <a:r>
              <a:rPr lang="ru-RU" sz="2800" b="1" dirty="0" smtClean="0">
                <a:latin typeface="Times New Roman" panose="02020603050405020304" pitchFamily="18" charset="0"/>
                <a:cs typeface="Times New Roman" panose="02020603050405020304" pitchFamily="18" charset="0"/>
              </a:rPr>
              <a:t>Расходы бюджета </a:t>
            </a:r>
          </a:p>
          <a:p>
            <a:pPr algn="ctr"/>
            <a:r>
              <a:rPr lang="ru-RU" sz="2800" b="1" dirty="0" smtClean="0">
                <a:latin typeface="Times New Roman" panose="02020603050405020304" pitchFamily="18" charset="0"/>
                <a:cs typeface="Times New Roman" panose="02020603050405020304" pitchFamily="18" charset="0"/>
              </a:rPr>
              <a:t>14 018 млн. руб.</a:t>
            </a:r>
            <a:endParaRPr lang="ru-RU" sz="2800" b="1"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163674" y="1879668"/>
            <a:ext cx="3878642" cy="523220"/>
          </a:xfrm>
          <a:prstGeom prst="rect">
            <a:avLst/>
          </a:prstGeom>
          <a:noFill/>
        </p:spPr>
        <p:txBody>
          <a:bodyPr wrap="square" rtlCol="0">
            <a:spAutoFit/>
          </a:bodyPr>
          <a:lstStyle/>
          <a:p>
            <a:pPr algn="ctr"/>
            <a:r>
              <a:rPr lang="ru-RU" sz="2800" b="1" dirty="0" smtClean="0">
                <a:solidFill>
                  <a:srgbClr val="FF0000"/>
                </a:solidFill>
                <a:latin typeface="Times New Roman" panose="02020603050405020304" pitchFamily="18" charset="0"/>
                <a:cs typeface="Times New Roman" panose="02020603050405020304" pitchFamily="18" charset="0"/>
              </a:rPr>
              <a:t>684 млн. руб. (4,9%)</a:t>
            </a:r>
            <a:endParaRPr lang="ru-RU" sz="2800" dirty="0">
              <a:solidFill>
                <a:srgbClr val="FF0000"/>
              </a:solidFill>
            </a:endParaRPr>
          </a:p>
        </p:txBody>
      </p:sp>
      <p:cxnSp>
        <p:nvCxnSpPr>
          <p:cNvPr id="36" name="Прямая соединительная линия 35"/>
          <p:cNvCxnSpPr/>
          <p:nvPr/>
        </p:nvCxnSpPr>
        <p:spPr>
          <a:xfrm>
            <a:off x="189302" y="2402888"/>
            <a:ext cx="3662618"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a:off x="179512" y="2402888"/>
            <a:ext cx="2448272" cy="81008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251520" y="1268760"/>
            <a:ext cx="3662618" cy="540065"/>
          </a:xfrm>
          <a:prstGeom prst="rect">
            <a:avLst/>
          </a:prstGeom>
          <a:solidFill>
            <a:schemeClr val="bg1">
              <a:lumMod val="85000"/>
            </a:schemeClr>
          </a:solidFill>
          <a:ln>
            <a:noFill/>
          </a:ln>
          <a:scene3d>
            <a:camera prst="orthographicFront"/>
            <a:lightRig rig="threePt" dir="t"/>
          </a:scene3d>
          <a:sp3d>
            <a:bevel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Доля затрат на программу </a:t>
            </a:r>
          </a:p>
          <a:p>
            <a:pPr algn="ctr"/>
            <a:r>
              <a:rPr lang="ru-RU" sz="1600" b="1" dirty="0" smtClean="0">
                <a:solidFill>
                  <a:schemeClr val="tx1"/>
                </a:solidFill>
                <a:latin typeface="Times New Roman" panose="02020603050405020304" pitchFamily="18" charset="0"/>
                <a:cs typeface="Times New Roman" panose="02020603050405020304" pitchFamily="18" charset="0"/>
              </a:rPr>
              <a:t>в общем объеме расходов бюджета</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0308750"/>
      </p:ext>
    </p:extLst>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79512" y="692696"/>
            <a:ext cx="8712968" cy="707886"/>
          </a:xfrm>
          <a:prstGeom prst="rect">
            <a:avLst/>
          </a:prstGeom>
        </p:spPr>
        <p:txBody>
          <a:bodyPr wrap="square">
            <a:spAutoFit/>
          </a:bodyPr>
          <a:lstStyle/>
          <a:p>
            <a:pPr algn="ctr"/>
            <a:endParaRPr lang="ru-RU" sz="2000" dirty="0">
              <a:latin typeface="Times New Roman" panose="02020603050405020304" pitchFamily="18" charset="0"/>
              <a:cs typeface="Times New Roman" panose="02020603050405020304" pitchFamily="18" charset="0"/>
            </a:endParaRPr>
          </a:p>
          <a:p>
            <a:pPr algn="ctr"/>
            <a:endParaRPr lang="ru-RU" sz="20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6084168" y="1268760"/>
            <a:ext cx="3059832" cy="1077218"/>
          </a:xfrm>
          <a:prstGeom prst="rect">
            <a:avLst/>
          </a:prstGeom>
          <a:noFill/>
        </p:spPr>
        <p:txBody>
          <a:bodyPr wrap="square" rtlCol="0">
            <a:spAutoFit/>
          </a:bodyPr>
          <a:lstStyle/>
          <a:p>
            <a:pPr lvl="0">
              <a:lnSpc>
                <a:spcPct val="100000"/>
              </a:lnSpc>
              <a:spcAft>
                <a:spcPts val="0"/>
              </a:spcAft>
            </a:pPr>
            <a:r>
              <a:rPr lang="ru-RU" sz="1600" dirty="0">
                <a:solidFill>
                  <a:sysClr val="windowText" lastClr="000000">
                    <a:hueOff val="0"/>
                    <a:satOff val="0"/>
                    <a:lumOff val="0"/>
                    <a:alphaOff val="0"/>
                  </a:sysClr>
                </a:solidFill>
                <a:latin typeface="Times New Roman" panose="02020603050405020304" pitchFamily="18" charset="0"/>
                <a:cs typeface="Times New Roman" panose="02020603050405020304" pitchFamily="18" charset="0"/>
              </a:rPr>
              <a:t>Создание </a:t>
            </a:r>
            <a:r>
              <a:rPr lang="ru-RU" sz="1600" dirty="0" smtClean="0">
                <a:solidFill>
                  <a:sysClr val="windowText" lastClr="000000">
                    <a:hueOff val="0"/>
                    <a:satOff val="0"/>
                    <a:lumOff val="0"/>
                    <a:alphaOff val="0"/>
                  </a:sysClr>
                </a:solidFill>
                <a:latin typeface="Times New Roman" panose="02020603050405020304" pitchFamily="18" charset="0"/>
                <a:cs typeface="Times New Roman" panose="02020603050405020304" pitchFamily="18" charset="0"/>
              </a:rPr>
              <a:t>финансовой устойчивости </a:t>
            </a:r>
            <a:endParaRPr lang="ru-RU" sz="1600" dirty="0">
              <a:solidFill>
                <a:sysClr val="windowText" lastClr="000000">
                  <a:hueOff val="0"/>
                  <a:satOff val="0"/>
                  <a:lumOff val="0"/>
                  <a:alphaOff val="0"/>
                </a:sysClr>
              </a:solidFill>
              <a:latin typeface="Times New Roman" panose="02020603050405020304" pitchFamily="18" charset="0"/>
              <a:cs typeface="Times New Roman" panose="02020603050405020304" pitchFamily="18" charset="0"/>
            </a:endParaRPr>
          </a:p>
          <a:p>
            <a:pPr lvl="0">
              <a:lnSpc>
                <a:spcPct val="100000"/>
              </a:lnSpc>
              <a:spcAft>
                <a:spcPts val="0"/>
              </a:spcAft>
            </a:pPr>
            <a:r>
              <a:rPr lang="ru-RU" sz="1600" dirty="0">
                <a:solidFill>
                  <a:sysClr val="windowText" lastClr="000000">
                    <a:hueOff val="0"/>
                    <a:satOff val="0"/>
                    <a:lumOff val="0"/>
                    <a:alphaOff val="0"/>
                  </a:sysClr>
                </a:solidFill>
                <a:latin typeface="Times New Roman" panose="02020603050405020304" pitchFamily="18" charset="0"/>
                <a:cs typeface="Times New Roman" panose="02020603050405020304" pitchFamily="18" charset="0"/>
              </a:rPr>
              <a:t>сельскохозяйственных </a:t>
            </a:r>
            <a:r>
              <a:rPr lang="ru-RU" sz="1600" dirty="0" smtClean="0">
                <a:solidFill>
                  <a:sysClr val="windowText" lastClr="000000">
                    <a:hueOff val="0"/>
                    <a:satOff val="0"/>
                    <a:lumOff val="0"/>
                    <a:alphaOff val="0"/>
                  </a:sysClr>
                </a:solidFill>
                <a:latin typeface="Times New Roman" panose="02020603050405020304" pitchFamily="18" charset="0"/>
                <a:cs typeface="Times New Roman" panose="02020603050405020304" pitchFamily="18" charset="0"/>
              </a:rPr>
              <a:t>товаропроизводителей города </a:t>
            </a:r>
            <a:endParaRPr lang="ru-RU" sz="1600" b="1" dirty="0">
              <a:solidFill>
                <a:sysClr val="windowText" lastClr="000000">
                  <a:hueOff val="0"/>
                  <a:satOff val="0"/>
                  <a:lumOff val="0"/>
                  <a:alphaOff val="0"/>
                </a:sysClr>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6084168" y="2708920"/>
            <a:ext cx="3059832" cy="1323439"/>
          </a:xfrm>
          <a:prstGeom prst="rect">
            <a:avLst/>
          </a:prstGeom>
          <a:noFill/>
        </p:spPr>
        <p:txBody>
          <a:bodyPr wrap="square" rtlCol="0">
            <a:spAutoFit/>
          </a:bodyPr>
          <a:lstStyle/>
          <a:p>
            <a:pPr lvl="0">
              <a:lnSpc>
                <a:spcPct val="100000"/>
              </a:lnSpc>
              <a:spcAft>
                <a:spcPts val="0"/>
              </a:spcAft>
            </a:pPr>
            <a:r>
              <a:rPr lang="ru-RU" sz="1600" dirty="0">
                <a:latin typeface="Times New Roman" panose="02020603050405020304" pitchFamily="18" charset="0"/>
                <a:cs typeface="Times New Roman" panose="02020603050405020304" pitchFamily="18" charset="0"/>
              </a:rPr>
              <a:t>Формирование благоприятного общественного мнения и повышение престижа сельскохозяйственной деятельности</a:t>
            </a:r>
            <a:endParaRPr lang="ru-RU" sz="1600" dirty="0">
              <a:solidFill>
                <a:sysClr val="windowText" lastClr="000000">
                  <a:hueOff val="0"/>
                  <a:satOff val="0"/>
                  <a:lumOff val="0"/>
                  <a:alphaOff val="0"/>
                </a:sysClr>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179512" y="404664"/>
            <a:ext cx="8712968" cy="707886"/>
          </a:xfrm>
          <a:prstGeom prst="rect">
            <a:avLst/>
          </a:prstGeom>
        </p:spPr>
        <p:txBody>
          <a:bodyPr wrap="square">
            <a:spAutoFit/>
          </a:bodyPr>
          <a:lstStyle/>
          <a:p>
            <a:pPr algn="ctr"/>
            <a:r>
              <a:rPr lang="ru-RU" sz="2000" b="1" dirty="0" smtClean="0">
                <a:latin typeface="Times New Roman" panose="02020603050405020304" pitchFamily="18" charset="0"/>
                <a:cs typeface="Times New Roman" panose="02020603050405020304" pitchFamily="18" charset="0"/>
              </a:rPr>
              <a:t>Программа "Развитие агропромышленного комплекса </a:t>
            </a:r>
          </a:p>
          <a:p>
            <a:pPr algn="ctr"/>
            <a:r>
              <a:rPr lang="ru-RU" sz="2000" b="1" dirty="0" smtClean="0">
                <a:latin typeface="Times New Roman" panose="02020603050405020304" pitchFamily="18" charset="0"/>
                <a:cs typeface="Times New Roman" panose="02020603050405020304" pitchFamily="18" charset="0"/>
              </a:rPr>
              <a:t>на территории Нижневартовска </a:t>
            </a:r>
            <a:r>
              <a:rPr lang="ru-RU" sz="2000" b="1" dirty="0">
                <a:latin typeface="Times New Roman" panose="02020603050405020304" pitchFamily="18" charset="0"/>
                <a:cs typeface="Times New Roman" panose="02020603050405020304" pitchFamily="18" charset="0"/>
              </a:rPr>
              <a:t>на 2016-2020 </a:t>
            </a:r>
            <a:r>
              <a:rPr lang="ru-RU" sz="2000" b="1" dirty="0" smtClean="0">
                <a:latin typeface="Times New Roman" panose="02020603050405020304" pitchFamily="18" charset="0"/>
                <a:cs typeface="Times New Roman" panose="02020603050405020304" pitchFamily="18" charset="0"/>
              </a:rPr>
              <a:t>годы"</a:t>
            </a:r>
            <a:endParaRPr lang="ru-RU" sz="20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084168" y="4057233"/>
            <a:ext cx="3059832" cy="2800767"/>
          </a:xfrm>
          <a:prstGeom prst="rect">
            <a:avLst/>
          </a:prstGeom>
          <a:noFill/>
        </p:spPr>
        <p:txBody>
          <a:bodyPr wrap="square" rtlCol="0">
            <a:spAutoFit/>
          </a:bodyPr>
          <a:lstStyle/>
          <a:p>
            <a:r>
              <a:rPr lang="ru-RU" sz="1550" dirty="0">
                <a:latin typeface="Times New Roman" panose="02020603050405020304" pitchFamily="18" charset="0"/>
                <a:cs typeface="Times New Roman" panose="02020603050405020304" pitchFamily="18" charset="0"/>
              </a:rPr>
              <a:t>И</a:t>
            </a:r>
            <a:r>
              <a:rPr lang="ru-RU" sz="1600" dirty="0">
                <a:latin typeface="Times New Roman" panose="02020603050405020304" pitchFamily="18" charset="0"/>
                <a:cs typeface="Times New Roman" panose="02020603050405020304" pitchFamily="18" charset="0"/>
              </a:rPr>
              <a:t>сполнение отдельного государственного полномочия </a:t>
            </a:r>
            <a:r>
              <a:rPr lang="ru-RU" sz="1600" dirty="0" smtClean="0">
                <a:latin typeface="Times New Roman" panose="02020603050405020304" pitchFamily="18" charset="0"/>
                <a:cs typeface="Times New Roman" panose="02020603050405020304" pitchFamily="18" charset="0"/>
              </a:rPr>
              <a:t>по поддержке </a:t>
            </a:r>
            <a:r>
              <a:rPr lang="ru-RU" sz="1600" dirty="0">
                <a:latin typeface="Times New Roman" panose="02020603050405020304" pitchFamily="18" charset="0"/>
                <a:cs typeface="Times New Roman" panose="02020603050405020304" pitchFamily="18" charset="0"/>
              </a:rPr>
              <a:t>сельскохозяйственного производства и деятельности по заготовке </a:t>
            </a:r>
          </a:p>
          <a:p>
            <a:r>
              <a:rPr lang="ru-RU" sz="1600" dirty="0">
                <a:latin typeface="Times New Roman" panose="02020603050405020304" pitchFamily="18" charset="0"/>
                <a:cs typeface="Times New Roman" panose="02020603050405020304" pitchFamily="18" charset="0"/>
              </a:rPr>
              <a:t>и переработке дикоросов (за исключением мероприятий, предусмотренных федеральными целевыми программами)</a:t>
            </a:r>
            <a:endParaRPr lang="ru-RU" sz="1600" dirty="0">
              <a:solidFill>
                <a:sysClr val="windowText" lastClr="000000">
                  <a:hueOff val="0"/>
                  <a:satOff val="0"/>
                  <a:lumOff val="0"/>
                  <a:alphaOff val="0"/>
                </a:sysClr>
              </a:solidFill>
              <a:latin typeface="Times New Roman" panose="02020603050405020304" pitchFamily="18" charset="0"/>
              <a:cs typeface="Times New Roman" panose="02020603050405020304" pitchFamily="18" charset="0"/>
            </a:endParaRPr>
          </a:p>
        </p:txBody>
      </p:sp>
      <p:pic>
        <p:nvPicPr>
          <p:cNvPr id="9218" name="Picture 2" descr="http://15minut.org/wp-content/uploads/e70e67930a3ec8485d24162493a7913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1412776"/>
            <a:ext cx="1715781" cy="1080120"/>
          </a:xfrm>
          <a:prstGeom prst="rect">
            <a:avLst/>
          </a:prstGeom>
          <a:noFill/>
          <a:ln w="88900" cap="sq">
            <a:solidFill>
              <a:schemeClr val="accent5">
                <a:lumMod val="50000"/>
              </a:schemeClr>
            </a:solidFill>
            <a:prstDash val="solid"/>
            <a:miter lim="800000"/>
          </a:ln>
          <a:effectLst/>
        </p:spPr>
      </p:pic>
      <p:pic>
        <p:nvPicPr>
          <p:cNvPr id="9220" name="Picture 4" descr="http://stavroday.ru/upload_files/news/prev/6238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2924944"/>
            <a:ext cx="1743256" cy="1080120"/>
          </a:xfrm>
          <a:prstGeom prst="rect">
            <a:avLst/>
          </a:prstGeom>
          <a:noFill/>
          <a:ln w="88900" cap="sq">
            <a:solidFill>
              <a:schemeClr val="accent5">
                <a:lumMod val="50000"/>
              </a:schemeClr>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9222" name="Picture 6" descr="http://inter-pix.com/db/animals/pets/barnyard_animals/b-6609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960" y="4437112"/>
            <a:ext cx="1815264" cy="2016224"/>
          </a:xfrm>
          <a:prstGeom prst="rect">
            <a:avLst/>
          </a:prstGeom>
          <a:noFill/>
          <a:ln w="88900" cap="sq">
            <a:solidFill>
              <a:schemeClr val="accent5">
                <a:lumMod val="50000"/>
              </a:schemeClr>
            </a:solidFill>
            <a:prstDash val="solid"/>
            <a:miter lim="800000"/>
          </a:ln>
          <a:effectLst/>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0" y="-27384"/>
            <a:ext cx="9144000" cy="692696"/>
            <a:chOff x="-1809" y="-41800"/>
            <a:chExt cx="9145809" cy="1057360"/>
          </a:xfrm>
        </p:grpSpPr>
        <p:sp>
          <p:nvSpPr>
            <p:cNvPr id="22" name="Прямоугольник 21"/>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24"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25" name="Диаграмма 24"/>
          <p:cNvGraphicFramePr>
            <a:graphicFrameLocks noChangeAspect="1"/>
          </p:cNvGraphicFramePr>
          <p:nvPr>
            <p:extLst>
              <p:ext uri="{D42A27DB-BD31-4B8C-83A1-F6EECF244321}">
                <p14:modId xmlns:p14="http://schemas.microsoft.com/office/powerpoint/2010/main" val="2447593342"/>
              </p:ext>
            </p:extLst>
          </p:nvPr>
        </p:nvGraphicFramePr>
        <p:xfrm>
          <a:off x="-288032" y="1544840"/>
          <a:ext cx="4968552" cy="5861272"/>
        </p:xfrm>
        <a:graphic>
          <a:graphicData uri="http://schemas.openxmlformats.org/drawingml/2006/chart">
            <c:chart xmlns:c="http://schemas.openxmlformats.org/drawingml/2006/chart" xmlns:r="http://schemas.openxmlformats.org/officeDocument/2006/relationships" r:id="rId7"/>
          </a:graphicData>
        </a:graphic>
      </p:graphicFrame>
      <p:sp>
        <p:nvSpPr>
          <p:cNvPr id="26" name="TextBox 25"/>
          <p:cNvSpPr txBox="1"/>
          <p:nvPr/>
        </p:nvSpPr>
        <p:spPr>
          <a:xfrm>
            <a:off x="251520" y="5733256"/>
            <a:ext cx="3600400" cy="954107"/>
          </a:xfrm>
          <a:prstGeom prst="rect">
            <a:avLst/>
          </a:prstGeom>
          <a:noFill/>
        </p:spPr>
        <p:txBody>
          <a:bodyPr wrap="square" rtlCol="0">
            <a:spAutoFit/>
          </a:bodyPr>
          <a:lstStyle/>
          <a:p>
            <a:pPr algn="ctr"/>
            <a:r>
              <a:rPr lang="ru-RU" sz="2800" b="1" dirty="0" smtClean="0">
                <a:latin typeface="Times New Roman" panose="02020603050405020304" pitchFamily="18" charset="0"/>
                <a:cs typeface="Times New Roman" panose="02020603050405020304" pitchFamily="18" charset="0"/>
              </a:rPr>
              <a:t>Расходы бюджета </a:t>
            </a:r>
          </a:p>
          <a:p>
            <a:pPr algn="ctr"/>
            <a:r>
              <a:rPr lang="ru-RU" sz="2800" b="1" dirty="0" smtClean="0">
                <a:latin typeface="Times New Roman" panose="02020603050405020304" pitchFamily="18" charset="0"/>
                <a:cs typeface="Times New Roman" panose="02020603050405020304" pitchFamily="18" charset="0"/>
              </a:rPr>
              <a:t>14 018 млн. руб.</a:t>
            </a:r>
            <a:endParaRPr lang="ru-RU" sz="28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107504" y="1895757"/>
            <a:ext cx="4176464" cy="523220"/>
          </a:xfrm>
          <a:prstGeom prst="rect">
            <a:avLst/>
          </a:prstGeom>
          <a:noFill/>
          <a:ln>
            <a:noFill/>
          </a:ln>
        </p:spPr>
        <p:txBody>
          <a:bodyPr wrap="square" rtlCol="0">
            <a:spAutoFit/>
          </a:bodyPr>
          <a:lstStyle/>
          <a:p>
            <a:pPr algn="ctr"/>
            <a:r>
              <a:rPr lang="ru-RU" sz="2800" b="1" dirty="0" smtClean="0">
                <a:solidFill>
                  <a:schemeClr val="accent5">
                    <a:lumMod val="50000"/>
                  </a:schemeClr>
                </a:solidFill>
                <a:latin typeface="Times New Roman" panose="02020603050405020304" pitchFamily="18" charset="0"/>
                <a:cs typeface="Times New Roman" panose="02020603050405020304" pitchFamily="18" charset="0"/>
              </a:rPr>
              <a:t>68 млн. руб. (0,1%)</a:t>
            </a:r>
            <a:endParaRPr lang="ru-RU" sz="2800" dirty="0">
              <a:solidFill>
                <a:schemeClr val="accent5">
                  <a:lumMod val="50000"/>
                </a:schemeClr>
              </a:solidFill>
            </a:endParaRPr>
          </a:p>
        </p:txBody>
      </p:sp>
      <p:cxnSp>
        <p:nvCxnSpPr>
          <p:cNvPr id="29" name="Прямая соединительная линия 28"/>
          <p:cNvCxnSpPr/>
          <p:nvPr/>
        </p:nvCxnSpPr>
        <p:spPr>
          <a:xfrm>
            <a:off x="306000" y="2418977"/>
            <a:ext cx="3618944" cy="0"/>
          </a:xfrm>
          <a:prstGeom prst="line">
            <a:avLst/>
          </a:prstGeom>
          <a:ln w="444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306000" y="2418977"/>
            <a:ext cx="2897848" cy="951662"/>
          </a:xfrm>
          <a:prstGeom prst="straightConnector1">
            <a:avLst/>
          </a:prstGeom>
          <a:ln w="444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a:xfrm>
            <a:off x="251520" y="1268760"/>
            <a:ext cx="3662618" cy="540065"/>
          </a:xfrm>
          <a:prstGeom prst="rect">
            <a:avLst/>
          </a:prstGeom>
          <a:solidFill>
            <a:schemeClr val="bg1">
              <a:lumMod val="85000"/>
            </a:schemeClr>
          </a:solidFill>
          <a:ln>
            <a:noFill/>
          </a:ln>
          <a:scene3d>
            <a:camera prst="orthographicFront"/>
            <a:lightRig rig="threePt" dir="t"/>
          </a:scene3d>
          <a:sp3d>
            <a:bevel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Доля затрат на программу </a:t>
            </a:r>
          </a:p>
          <a:p>
            <a:pPr algn="ctr"/>
            <a:r>
              <a:rPr lang="ru-RU" sz="1600" b="1" dirty="0" smtClean="0">
                <a:solidFill>
                  <a:schemeClr val="tx1"/>
                </a:solidFill>
                <a:latin typeface="Times New Roman" panose="02020603050405020304" pitchFamily="18" charset="0"/>
                <a:cs typeface="Times New Roman" panose="02020603050405020304" pitchFamily="18" charset="0"/>
              </a:rPr>
              <a:t>в общем объеме расходов бюджета</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1240096"/>
      </p:ext>
    </p:extLst>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Таблица 10"/>
          <p:cNvGraphicFramePr>
            <a:graphicFrameLocks noGrp="1"/>
          </p:cNvGraphicFramePr>
          <p:nvPr>
            <p:extLst>
              <p:ext uri="{D42A27DB-BD31-4B8C-83A1-F6EECF244321}">
                <p14:modId xmlns:p14="http://schemas.microsoft.com/office/powerpoint/2010/main" val="3726335041"/>
              </p:ext>
            </p:extLst>
          </p:nvPr>
        </p:nvGraphicFramePr>
        <p:xfrm>
          <a:off x="0" y="548680"/>
          <a:ext cx="9138043" cy="4212002"/>
        </p:xfrm>
        <a:graphic>
          <a:graphicData uri="http://schemas.openxmlformats.org/drawingml/2006/table">
            <a:tbl>
              <a:tblPr>
                <a:tableStyleId>{5940675A-B579-460E-94D1-54222C63F5DA}</a:tableStyleId>
              </a:tblPr>
              <a:tblGrid>
                <a:gridCol w="9138043"/>
              </a:tblGrid>
              <a:tr h="475546">
                <a:tc>
                  <a:txBody>
                    <a:bodyPr/>
                    <a:lstStyle/>
                    <a:p>
                      <a:pPr algn="l" fontAlgn="ctr"/>
                      <a:r>
                        <a:rPr lang="ru-RU" sz="1200" b="1" u="none" strike="noStrike" dirty="0" smtClean="0">
                          <a:effectLst/>
                          <a:latin typeface="Times New Roman" panose="02020603050405020304" pitchFamily="18" charset="0"/>
                          <a:cs typeface="Times New Roman" panose="02020603050405020304" pitchFamily="18" charset="0"/>
                        </a:rPr>
                        <a:t>Программа "Комплексные меры по пропаганде здорового образа жизни (профилактика наркомании, токсикомании) в городе Нижневартовске на  2016-2020 годы"</a:t>
                      </a:r>
                      <a:endParaRPr lang="ru-RU" sz="1200" b="1" i="0" u="none" strike="noStrike" dirty="0">
                        <a:effectLst/>
                        <a:latin typeface="Times New Roman" panose="02020603050405020304" pitchFamily="18" charset="0"/>
                        <a:cs typeface="Times New Roman" panose="02020603050405020304" pitchFamily="18" charset="0"/>
                      </a:endParaRPr>
                    </a:p>
                  </a:txBody>
                  <a:tcPr marL="72000" marR="72000" marT="3724" marB="0" anchor="ctr">
                    <a:solidFill>
                      <a:schemeClr val="bg2">
                        <a:lumMod val="90000"/>
                      </a:schemeClr>
                    </a:solidFill>
                  </a:tcPr>
                </a:tc>
              </a:tr>
              <a:tr h="475546">
                <a:tc>
                  <a:txBody>
                    <a:bodyPr/>
                    <a:lstStyle/>
                    <a:p>
                      <a:pPr algn="l" fontAlgn="ctr"/>
                      <a:r>
                        <a:rPr lang="ru-RU" sz="1200" b="1" u="none" strike="noStrike" dirty="0">
                          <a:effectLst/>
                          <a:latin typeface="Times New Roman" panose="02020603050405020304" pitchFamily="18" charset="0"/>
                          <a:cs typeface="Times New Roman" panose="02020603050405020304" pitchFamily="18" charset="0"/>
                        </a:rPr>
                        <a:t>Программа "Энергосбережение и повышение энергетической эффективности в муниципальном образовании город Нижневартовск на 2011-2015 годы и на перспективу до 2020 года"</a:t>
                      </a:r>
                      <a:endParaRPr lang="ru-RU" sz="1200" b="1" i="0" u="none" strike="noStrike" dirty="0">
                        <a:effectLst/>
                        <a:latin typeface="Times New Roman" panose="02020603050405020304" pitchFamily="18" charset="0"/>
                        <a:cs typeface="Times New Roman" panose="02020603050405020304" pitchFamily="18" charset="0"/>
                      </a:endParaRPr>
                    </a:p>
                  </a:txBody>
                  <a:tcPr marL="72000" marR="72000" marT="3724" marB="0" anchor="ctr">
                    <a:solidFill>
                      <a:srgbClr val="FFFFCC"/>
                    </a:solidFill>
                  </a:tcPr>
                </a:tc>
              </a:tr>
              <a:tr h="271739">
                <a:tc>
                  <a:txBody>
                    <a:bodyPr/>
                    <a:lstStyle/>
                    <a:p>
                      <a:pPr algn="l" fontAlgn="ctr"/>
                      <a:r>
                        <a:rPr lang="ru-RU" sz="1200" b="1" u="none" strike="noStrike" dirty="0" smtClean="0">
                          <a:effectLst/>
                          <a:latin typeface="Times New Roman" panose="02020603050405020304" pitchFamily="18" charset="0"/>
                          <a:cs typeface="Times New Roman" panose="02020603050405020304" pitchFamily="18" charset="0"/>
                        </a:rPr>
                        <a:t>Программа "Развитие малого и среднего предпринимательства на территории города Нижневартовска на 2016-2020 годы"</a:t>
                      </a:r>
                      <a:endParaRPr lang="ru-RU" sz="1200" b="1" i="0" u="none" strike="noStrike" dirty="0">
                        <a:effectLst/>
                        <a:latin typeface="Times New Roman" panose="02020603050405020304" pitchFamily="18" charset="0"/>
                        <a:cs typeface="Times New Roman" panose="02020603050405020304" pitchFamily="18" charset="0"/>
                      </a:endParaRPr>
                    </a:p>
                  </a:txBody>
                  <a:tcPr marL="72000" marR="72000" marT="3724" marB="0" anchor="ctr">
                    <a:solidFill>
                      <a:srgbClr val="FA928A"/>
                    </a:solidFill>
                  </a:tcPr>
                </a:tc>
              </a:tr>
              <a:tr h="271739">
                <a:tc>
                  <a:txBody>
                    <a:bodyPr/>
                    <a:lstStyle/>
                    <a:p>
                      <a:pPr algn="l" fontAlgn="ctr"/>
                      <a:r>
                        <a:rPr lang="ru-RU" sz="1200" b="1" u="none" strike="noStrike" dirty="0" smtClean="0">
                          <a:effectLst/>
                          <a:latin typeface="Times New Roman" panose="02020603050405020304" pitchFamily="18" charset="0"/>
                          <a:cs typeface="Times New Roman" panose="02020603050405020304" pitchFamily="18" charset="0"/>
                        </a:rPr>
                        <a:t>Программа "Укрепление пожарной безопасности в городе Нижневартовске на 2016 - 2020 годы"</a:t>
                      </a:r>
                      <a:endParaRPr lang="ru-RU" sz="1200" b="1" i="0" u="none" strike="noStrike" dirty="0">
                        <a:effectLst/>
                        <a:latin typeface="Times New Roman" panose="02020603050405020304" pitchFamily="18" charset="0"/>
                        <a:cs typeface="Times New Roman" panose="02020603050405020304" pitchFamily="18" charset="0"/>
                      </a:endParaRPr>
                    </a:p>
                  </a:txBody>
                  <a:tcPr marL="72000" marR="72000" marT="3724" marB="0" anchor="ctr">
                    <a:solidFill>
                      <a:srgbClr val="FFCCFF"/>
                    </a:solidFill>
                  </a:tcPr>
                </a:tc>
              </a:tr>
              <a:tr h="339679">
                <a:tc>
                  <a:txBody>
                    <a:bodyPr/>
                    <a:lstStyle/>
                    <a:p>
                      <a:pPr algn="l" fontAlgn="ctr"/>
                      <a:r>
                        <a:rPr lang="ru-RU" sz="1200" b="1" u="none" strike="noStrike" dirty="0">
                          <a:effectLst/>
                          <a:latin typeface="Times New Roman" panose="02020603050405020304" pitchFamily="18" charset="0"/>
                          <a:cs typeface="Times New Roman" panose="02020603050405020304" pitchFamily="18" charset="0"/>
                        </a:rPr>
                        <a:t>Программа "Комплекс мероприятий по профилактике правонарушений в городе Нижневартовске на 2015-2020 годы"</a:t>
                      </a:r>
                      <a:endParaRPr lang="ru-RU" sz="1200" b="1" i="0" u="none" strike="noStrike" dirty="0">
                        <a:effectLst/>
                        <a:latin typeface="Times New Roman" panose="02020603050405020304" pitchFamily="18" charset="0"/>
                        <a:cs typeface="Times New Roman" panose="02020603050405020304" pitchFamily="18" charset="0"/>
                      </a:endParaRPr>
                    </a:p>
                  </a:txBody>
                  <a:tcPr marL="72000" marR="72000" marT="3724" marB="0" anchor="ctr">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lin ang="18900000" scaled="1"/>
                      <a:tileRect/>
                    </a:gradFill>
                  </a:tcPr>
                </a:tc>
              </a:tr>
              <a:tr h="33967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200" b="1" u="none" strike="noStrike" dirty="0">
                          <a:effectLst/>
                          <a:latin typeface="Times New Roman" panose="02020603050405020304" pitchFamily="18" charset="0"/>
                          <a:cs typeface="Times New Roman" panose="02020603050405020304" pitchFamily="18" charset="0"/>
                        </a:rPr>
                        <a:t>Программа "Оздоровление экологической обстановки в городе Нижневартовске в 2016-2020 годах</a:t>
                      </a:r>
                      <a:r>
                        <a:rPr lang="ru-RU" sz="1200" b="1" u="none" strike="noStrike" dirty="0" smtClean="0">
                          <a:effectLst/>
                          <a:latin typeface="Times New Roman" panose="02020603050405020304" pitchFamily="18" charset="0"/>
                          <a:cs typeface="Times New Roman" panose="02020603050405020304" pitchFamily="18" charset="0"/>
                        </a:rPr>
                        <a:t>"</a:t>
                      </a:r>
                      <a:endParaRPr lang="ru-RU" sz="1200" b="1" i="0" u="none" strike="noStrike" dirty="0">
                        <a:effectLst/>
                        <a:latin typeface="Times New Roman" panose="02020603050405020304" pitchFamily="18" charset="0"/>
                        <a:cs typeface="Times New Roman" panose="02020603050405020304" pitchFamily="18" charset="0"/>
                      </a:endParaRPr>
                    </a:p>
                  </a:txBody>
                  <a:tcPr marL="72000" marR="72000" marT="3724" marB="0" anchor="ctr">
                    <a:solidFill>
                      <a:schemeClr val="tx2">
                        <a:lumMod val="20000"/>
                        <a:lumOff val="80000"/>
                      </a:schemeClr>
                    </a:solidFill>
                  </a:tcPr>
                </a:tc>
              </a:tr>
              <a:tr h="339679">
                <a:tc>
                  <a:txBody>
                    <a:bodyPr/>
                    <a:lstStyle/>
                    <a:p>
                      <a:pPr algn="l" fontAlgn="ctr"/>
                      <a:r>
                        <a:rPr lang="ru-RU" sz="1200" b="1" u="none" strike="noStrike" dirty="0" smtClean="0">
                          <a:effectLst/>
                          <a:latin typeface="Times New Roman" panose="02020603050405020304" pitchFamily="18" charset="0"/>
                          <a:cs typeface="Times New Roman" panose="02020603050405020304" pitchFamily="18" charset="0"/>
                        </a:rPr>
                        <a:t>Программа "Профилактика терроризма и экстремизма в городе Нижневартовске на 2015-2020 годы"</a:t>
                      </a:r>
                      <a:endParaRPr lang="ru-RU" sz="1200" b="1" i="0" u="none" strike="noStrike" dirty="0">
                        <a:effectLst/>
                        <a:latin typeface="Times New Roman" panose="02020603050405020304" pitchFamily="18" charset="0"/>
                        <a:cs typeface="Times New Roman" panose="02020603050405020304" pitchFamily="18" charset="0"/>
                      </a:endParaRPr>
                    </a:p>
                  </a:txBody>
                  <a:tcPr marL="72000" marR="72000" marT="3724" marB="0" anchor="ctr">
                    <a:solidFill>
                      <a:schemeClr val="accent2">
                        <a:lumMod val="20000"/>
                        <a:lumOff val="80000"/>
                      </a:schemeClr>
                    </a:solidFill>
                  </a:tcPr>
                </a:tc>
              </a:tr>
              <a:tr h="339679">
                <a:tc>
                  <a:txBody>
                    <a:bodyPr/>
                    <a:lstStyle/>
                    <a:p>
                      <a:pPr algn="l" fontAlgn="ctr"/>
                      <a:r>
                        <a:rPr lang="ru-RU" sz="1200" b="1" u="none" strike="noStrike" dirty="0">
                          <a:effectLst/>
                          <a:latin typeface="Times New Roman" panose="02020603050405020304" pitchFamily="18" charset="0"/>
                          <a:cs typeface="Times New Roman" panose="02020603050405020304" pitchFamily="18" charset="0"/>
                        </a:rPr>
                        <a:t>Программа "Обеспечение градостроительной деятельности на территории  города Нижневартовска на 2016-2020 годы" </a:t>
                      </a:r>
                      <a:endParaRPr lang="ru-RU" sz="1200" b="1" i="0" u="none" strike="noStrike" dirty="0">
                        <a:effectLst/>
                        <a:latin typeface="Times New Roman" panose="02020603050405020304" pitchFamily="18" charset="0"/>
                        <a:cs typeface="Times New Roman" panose="02020603050405020304" pitchFamily="18" charset="0"/>
                      </a:endParaRPr>
                    </a:p>
                  </a:txBody>
                  <a:tcPr marL="72000" marR="72000" marT="3724" marB="0" anchor="ctr">
                    <a:solidFill>
                      <a:schemeClr val="accent3">
                        <a:lumMod val="40000"/>
                        <a:lumOff val="60000"/>
                      </a:schemeClr>
                    </a:solidFill>
                  </a:tcPr>
                </a:tc>
              </a:tr>
              <a:tr h="339679">
                <a:tc>
                  <a:txBody>
                    <a:bodyPr/>
                    <a:lstStyle/>
                    <a:p>
                      <a:pPr algn="l" fontAlgn="ctr"/>
                      <a:r>
                        <a:rPr lang="ru-RU" sz="1200" b="1" u="none" strike="noStrike" dirty="0">
                          <a:effectLst/>
                          <a:latin typeface="Times New Roman" panose="02020603050405020304" pitchFamily="18" charset="0"/>
                          <a:cs typeface="Times New Roman" panose="02020603050405020304" pitchFamily="18" charset="0"/>
                        </a:rPr>
                        <a:t>Программа "Развитие гражданского общества в городе Нижневартовске на 2016-2020 годы"</a:t>
                      </a:r>
                      <a:endParaRPr lang="ru-RU" sz="1200" b="1" i="0" u="none" strike="noStrike" dirty="0">
                        <a:effectLst/>
                        <a:latin typeface="Times New Roman" panose="02020603050405020304" pitchFamily="18" charset="0"/>
                        <a:cs typeface="Times New Roman" panose="02020603050405020304" pitchFamily="18" charset="0"/>
                      </a:endParaRPr>
                    </a:p>
                  </a:txBody>
                  <a:tcPr marL="72000" marR="72000" marT="3724" marB="0" anchor="ctr">
                    <a:solidFill>
                      <a:schemeClr val="accent4">
                        <a:lumMod val="20000"/>
                        <a:lumOff val="80000"/>
                      </a:schemeClr>
                    </a:solidFill>
                  </a:tcPr>
                </a:tc>
              </a:tr>
              <a:tr h="339679">
                <a:tc>
                  <a:txBody>
                    <a:bodyPr/>
                    <a:lstStyle/>
                    <a:p>
                      <a:pPr algn="l" fontAlgn="ctr"/>
                      <a:r>
                        <a:rPr lang="ru-RU" sz="1200" b="1" u="none" strike="noStrike" dirty="0">
                          <a:effectLst/>
                          <a:latin typeface="Times New Roman" panose="02020603050405020304" pitchFamily="18" charset="0"/>
                          <a:cs typeface="Times New Roman" panose="02020603050405020304" pitchFamily="18" charset="0"/>
                        </a:rPr>
                        <a:t>Программа "Электронный Нижневартовск на 2014-2016 годы"</a:t>
                      </a:r>
                      <a:endParaRPr lang="ru-RU" sz="1200" b="1" i="0" u="none" strike="noStrike" dirty="0">
                        <a:effectLst/>
                        <a:latin typeface="Times New Roman" panose="02020603050405020304" pitchFamily="18" charset="0"/>
                        <a:cs typeface="Times New Roman" panose="02020603050405020304" pitchFamily="18" charset="0"/>
                      </a:endParaRPr>
                    </a:p>
                  </a:txBody>
                  <a:tcPr marL="72000" marR="72000" marT="3724" marB="0" anchor="ctr">
                    <a:solidFill>
                      <a:schemeClr val="accent5">
                        <a:lumMod val="40000"/>
                        <a:lumOff val="60000"/>
                      </a:schemeClr>
                    </a:solidFill>
                  </a:tcPr>
                </a:tc>
              </a:tr>
              <a:tr h="339679">
                <a:tc>
                  <a:txBody>
                    <a:bodyPr/>
                    <a:lstStyle/>
                    <a:p>
                      <a:pPr algn="l" fontAlgn="ctr"/>
                      <a:r>
                        <a:rPr lang="ru-RU" sz="1200" b="1" u="none" strike="noStrike" dirty="0">
                          <a:effectLst/>
                          <a:latin typeface="Times New Roman" panose="02020603050405020304" pitchFamily="18" charset="0"/>
                          <a:cs typeface="Times New Roman" panose="02020603050405020304" pitchFamily="18" charset="0"/>
                        </a:rPr>
                        <a:t>Программа "Развитие муниципальной службы в городе Нижневартовске на 2016-2020 годы"</a:t>
                      </a:r>
                      <a:endParaRPr lang="ru-RU" sz="1200" b="1" i="0" u="none" strike="noStrike" dirty="0">
                        <a:effectLst/>
                        <a:latin typeface="Times New Roman" panose="02020603050405020304" pitchFamily="18" charset="0"/>
                        <a:cs typeface="Times New Roman" panose="02020603050405020304" pitchFamily="18" charset="0"/>
                      </a:endParaRPr>
                    </a:p>
                  </a:txBody>
                  <a:tcPr marL="72000" marR="72000" marT="3724" marB="0" anchor="ctr">
                    <a:solidFill>
                      <a:srgbClr val="CCFFCC"/>
                    </a:solidFill>
                  </a:tcPr>
                </a:tc>
              </a:tr>
              <a:tr h="339679">
                <a:tc>
                  <a:txBody>
                    <a:bodyPr/>
                    <a:lstStyle/>
                    <a:p>
                      <a:pPr algn="l" fontAlgn="ctr"/>
                      <a:r>
                        <a:rPr lang="ru-RU" sz="1200" b="1" u="none" strike="noStrike" dirty="0" smtClean="0">
                          <a:effectLst/>
                          <a:latin typeface="Times New Roman" panose="02020603050405020304" pitchFamily="18" charset="0"/>
                          <a:cs typeface="Times New Roman" panose="02020603050405020304" pitchFamily="18" charset="0"/>
                        </a:rPr>
                        <a:t>Программа "Управление муниципальными финансами в городе Нижневартовске"</a:t>
                      </a:r>
                      <a:endParaRPr lang="ru-RU" sz="1200" b="1" i="0" u="none" strike="noStrike" dirty="0">
                        <a:effectLst/>
                        <a:latin typeface="Times New Roman" panose="02020603050405020304" pitchFamily="18" charset="0"/>
                        <a:cs typeface="Times New Roman" panose="02020603050405020304" pitchFamily="18" charset="0"/>
                      </a:endParaRPr>
                    </a:p>
                  </a:txBody>
                  <a:tcPr marL="72000" marR="72000" marT="3724" marB="0" anchor="ctr">
                    <a:solidFill>
                      <a:schemeClr val="accent6">
                        <a:lumMod val="40000"/>
                        <a:lumOff val="60000"/>
                      </a:schemeClr>
                    </a:solidFill>
                  </a:tcPr>
                </a:tc>
              </a:tr>
            </a:tbl>
          </a:graphicData>
        </a:graphic>
      </p:graphicFrame>
      <p:grpSp>
        <p:nvGrpSpPr>
          <p:cNvPr id="5" name="Группа 4"/>
          <p:cNvGrpSpPr/>
          <p:nvPr/>
        </p:nvGrpSpPr>
        <p:grpSpPr>
          <a:xfrm>
            <a:off x="-143867" y="651695"/>
            <a:ext cx="9287867" cy="6442887"/>
            <a:chOff x="-98948" y="810180"/>
            <a:chExt cx="9313260" cy="6442887"/>
          </a:xfrm>
        </p:grpSpPr>
        <p:graphicFrame>
          <p:nvGraphicFramePr>
            <p:cNvPr id="3" name="Диаграмма 2"/>
            <p:cNvGraphicFramePr/>
            <p:nvPr>
              <p:extLst>
                <p:ext uri="{D42A27DB-BD31-4B8C-83A1-F6EECF244321}">
                  <p14:modId xmlns:p14="http://schemas.microsoft.com/office/powerpoint/2010/main" val="969453819"/>
                </p:ext>
              </p:extLst>
            </p:nvPr>
          </p:nvGraphicFramePr>
          <p:xfrm>
            <a:off x="-98948" y="810180"/>
            <a:ext cx="9313260" cy="644288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380071" y="823797"/>
              <a:ext cx="728433" cy="369332"/>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85,61</a:t>
              </a:r>
              <a:endParaRPr lang="ru-RU" b="1" dirty="0">
                <a:latin typeface="Times New Roman" panose="02020603050405020304" pitchFamily="18" charset="0"/>
                <a:cs typeface="Times New Roman" panose="02020603050405020304" pitchFamily="18" charset="0"/>
              </a:endParaRPr>
            </a:p>
          </p:txBody>
        </p:sp>
      </p:grpSp>
      <p:grpSp>
        <p:nvGrpSpPr>
          <p:cNvPr id="30" name="Группа 29"/>
          <p:cNvGrpSpPr/>
          <p:nvPr/>
        </p:nvGrpSpPr>
        <p:grpSpPr>
          <a:xfrm>
            <a:off x="0" y="-27384"/>
            <a:ext cx="9144000" cy="692696"/>
            <a:chOff x="-1809" y="-41800"/>
            <a:chExt cx="9145809" cy="1057360"/>
          </a:xfrm>
        </p:grpSpPr>
        <p:sp>
          <p:nvSpPr>
            <p:cNvPr id="35" name="Прямоугольник 34"/>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36"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59087323"/>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0" y="-27384"/>
            <a:ext cx="9144000" cy="692696"/>
            <a:chOff x="-1809" y="-41800"/>
            <a:chExt cx="9145809" cy="1057360"/>
          </a:xfrm>
        </p:grpSpPr>
        <p:sp>
          <p:nvSpPr>
            <p:cNvPr id="9" name="Прямоугольник 8"/>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1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1" name="Диаграмма 10"/>
          <p:cNvGraphicFramePr/>
          <p:nvPr>
            <p:extLst>
              <p:ext uri="{D42A27DB-BD31-4B8C-83A1-F6EECF244321}">
                <p14:modId xmlns:p14="http://schemas.microsoft.com/office/powerpoint/2010/main" val="1671703113"/>
              </p:ext>
            </p:extLst>
          </p:nvPr>
        </p:nvGraphicFramePr>
        <p:xfrm>
          <a:off x="-1620688" y="665312"/>
          <a:ext cx="7272808" cy="6219406"/>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612000" y="2365429"/>
            <a:ext cx="2879879" cy="3477875"/>
          </a:xfrm>
          <a:prstGeom prst="rect">
            <a:avLst/>
          </a:prstGeom>
          <a:noFill/>
        </p:spPr>
        <p:txBody>
          <a:bodyPr wrap="square" rtlCol="0">
            <a:spAutoFit/>
          </a:bodyPr>
          <a:lstStyle/>
          <a:p>
            <a:pPr algn="ctr"/>
            <a:r>
              <a:rPr lang="ru-RU" sz="4000" b="1" dirty="0" smtClean="0">
                <a:solidFill>
                  <a:schemeClr val="bg1"/>
                </a:solidFill>
                <a:latin typeface="Times New Roman" panose="02020603050405020304" pitchFamily="18" charset="0"/>
                <a:cs typeface="Times New Roman" panose="02020603050405020304" pitchFamily="18" charset="0"/>
              </a:rPr>
              <a:t>1 027</a:t>
            </a:r>
          </a:p>
          <a:p>
            <a:pPr algn="ctr"/>
            <a:endParaRPr lang="ru-RU" sz="3600" b="1" dirty="0">
              <a:solidFill>
                <a:schemeClr val="bg1"/>
              </a:solidFill>
              <a:latin typeface="Times New Roman" panose="02020603050405020304" pitchFamily="18" charset="0"/>
              <a:cs typeface="Times New Roman" panose="02020603050405020304" pitchFamily="18" charset="0"/>
            </a:endParaRPr>
          </a:p>
          <a:p>
            <a:pPr algn="ctr"/>
            <a:endParaRPr lang="ru-RU" sz="3600" b="1" dirty="0" smtClean="0">
              <a:solidFill>
                <a:schemeClr val="bg1"/>
              </a:solidFill>
              <a:latin typeface="Times New Roman" panose="02020603050405020304" pitchFamily="18" charset="0"/>
              <a:cs typeface="Times New Roman" panose="02020603050405020304" pitchFamily="18" charset="0"/>
            </a:endParaRPr>
          </a:p>
          <a:p>
            <a:pPr algn="ctr"/>
            <a:endParaRPr lang="ru-RU" sz="3600" b="1" dirty="0" smtClean="0">
              <a:solidFill>
                <a:schemeClr val="bg1"/>
              </a:solidFill>
              <a:latin typeface="Times New Roman" panose="02020603050405020304" pitchFamily="18" charset="0"/>
              <a:cs typeface="Times New Roman" panose="02020603050405020304" pitchFamily="18" charset="0"/>
            </a:endParaRPr>
          </a:p>
          <a:p>
            <a:pPr algn="ctr"/>
            <a:r>
              <a:rPr lang="ru-RU" sz="3600" b="1" dirty="0" smtClean="0">
                <a:solidFill>
                  <a:schemeClr val="bg1"/>
                </a:solidFill>
                <a:latin typeface="Times New Roman" panose="02020603050405020304" pitchFamily="18" charset="0"/>
                <a:cs typeface="Times New Roman" panose="02020603050405020304" pitchFamily="18" charset="0"/>
              </a:rPr>
              <a:t>млн. </a:t>
            </a:r>
          </a:p>
          <a:p>
            <a:pPr algn="ctr"/>
            <a:r>
              <a:rPr lang="ru-RU" sz="3600" b="1" dirty="0" smtClean="0">
                <a:solidFill>
                  <a:schemeClr val="bg1"/>
                </a:solidFill>
                <a:latin typeface="Times New Roman" panose="02020603050405020304" pitchFamily="18" charset="0"/>
                <a:cs typeface="Times New Roman" panose="02020603050405020304" pitchFamily="18" charset="0"/>
              </a:rPr>
              <a:t>руб.</a:t>
            </a:r>
            <a:endParaRPr lang="ru-RU" sz="3600" b="1" dirty="0">
              <a:solidFill>
                <a:schemeClr val="bg1"/>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5959791" y="1556792"/>
            <a:ext cx="2356625" cy="4680520"/>
          </a:xfrm>
          <a:prstGeom prst="rect">
            <a:avLst/>
          </a:prstGeom>
          <a:solidFill>
            <a:srgbClr val="00B050"/>
          </a:solidFill>
          <a:ln>
            <a:noFill/>
          </a:ln>
          <a:scene3d>
            <a:camera prst="orthographicFront"/>
            <a:lightRig rig="threePt" dir="t"/>
          </a:scene3d>
          <a:sp3d>
            <a:bevel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400" b="1" dirty="0">
              <a:solidFill>
                <a:schemeClr val="bg1"/>
              </a:solidFill>
              <a:latin typeface="Times New Roman" panose="02020603050405020304" pitchFamily="18" charset="0"/>
              <a:cs typeface="Times New Roman" panose="02020603050405020304" pitchFamily="18" charset="0"/>
            </a:endParaRPr>
          </a:p>
        </p:txBody>
      </p:sp>
      <p:sp>
        <p:nvSpPr>
          <p:cNvPr id="14" name="Стрелка вправо 13"/>
          <p:cNvSpPr/>
          <p:nvPr/>
        </p:nvSpPr>
        <p:spPr>
          <a:xfrm>
            <a:off x="3491880" y="2924944"/>
            <a:ext cx="2016224" cy="1944216"/>
          </a:xfrm>
          <a:prstGeom prst="rightArrow">
            <a:avLst/>
          </a:prstGeom>
          <a:solidFill>
            <a:srgbClr val="FF0000"/>
          </a:solidFill>
          <a:ln>
            <a:noFill/>
          </a:ln>
          <a:scene3d>
            <a:camera prst="orthographicFront"/>
            <a:lightRig rig="threePt" dir="t"/>
          </a:scene3d>
          <a:sp3d>
            <a:bevel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Умножение 14"/>
          <p:cNvSpPr/>
          <p:nvPr/>
        </p:nvSpPr>
        <p:spPr>
          <a:xfrm>
            <a:off x="-553043" y="983886"/>
            <a:ext cx="5062465" cy="5799167"/>
          </a:xfrm>
          <a:prstGeom prst="mathMultiply">
            <a:avLst>
              <a:gd name="adj1" fmla="val 4292"/>
            </a:avLst>
          </a:prstGeom>
          <a:solidFill>
            <a:srgbClr val="FF0000"/>
          </a:solidFill>
          <a:ln w="3175">
            <a:solidFill>
              <a:schemeClr val="tx1"/>
            </a:solidFill>
          </a:ln>
          <a:scene3d>
            <a:camera prst="orthographicFront"/>
            <a:lightRig rig="threePt" dir="t"/>
          </a:scene3d>
          <a:sp3d>
            <a:bevel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893823" y="665312"/>
            <a:ext cx="2168735" cy="707886"/>
          </a:xfrm>
          <a:prstGeom prst="rect">
            <a:avLst/>
          </a:prstGeom>
          <a:noFill/>
        </p:spPr>
        <p:txBody>
          <a:bodyPr wrap="none" rtlCol="0">
            <a:spAutoFit/>
          </a:bodyPr>
          <a:lstStyle/>
          <a:p>
            <a:r>
              <a:rPr lang="ru-RU" sz="4000" b="1" dirty="0" smtClean="0">
                <a:latin typeface="Times New Roman" panose="02020603050405020304" pitchFamily="18" charset="0"/>
                <a:cs typeface="Times New Roman" panose="02020603050405020304" pitchFamily="18" charset="0"/>
              </a:rPr>
              <a:t>Дотация</a:t>
            </a:r>
            <a:endParaRPr lang="ru-RU" sz="40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5877094" y="2780928"/>
            <a:ext cx="2439322" cy="2585323"/>
          </a:xfrm>
          <a:prstGeom prst="rect">
            <a:avLst/>
          </a:prstGeom>
          <a:noFill/>
        </p:spPr>
        <p:txBody>
          <a:bodyPr wrap="none" rtlCol="0">
            <a:spAutoFit/>
          </a:bodyPr>
          <a:lstStyle/>
          <a:p>
            <a:pPr algn="ctr"/>
            <a:r>
              <a:rPr lang="ru-RU" sz="5400" b="1" dirty="0">
                <a:latin typeface="Times New Roman" panose="02020603050405020304" pitchFamily="18" charset="0"/>
                <a:cs typeface="Times New Roman" panose="02020603050405020304" pitchFamily="18" charset="0"/>
              </a:rPr>
              <a:t>НДФЛ</a:t>
            </a:r>
          </a:p>
          <a:p>
            <a:pPr algn="ctr"/>
            <a:r>
              <a:rPr lang="ru-RU" sz="5400" b="1" dirty="0">
                <a:latin typeface="Times New Roman" panose="02020603050405020304" pitchFamily="18" charset="0"/>
                <a:cs typeface="Times New Roman" panose="02020603050405020304" pitchFamily="18" charset="0"/>
              </a:rPr>
              <a:t>10,8%</a:t>
            </a:r>
          </a:p>
          <a:p>
            <a:endParaRPr lang="ru-RU" sz="5400" dirty="0"/>
          </a:p>
        </p:txBody>
      </p:sp>
    </p:spTree>
    <p:extLst>
      <p:ext uri="{BB962C8B-B14F-4D97-AF65-F5344CB8AC3E}">
        <p14:creationId xmlns:p14="http://schemas.microsoft.com/office/powerpoint/2010/main" val="272516079"/>
      </p:ext>
    </p:extLst>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Таблица 10"/>
          <p:cNvGraphicFramePr>
            <a:graphicFrameLocks noGrp="1"/>
          </p:cNvGraphicFramePr>
          <p:nvPr>
            <p:extLst>
              <p:ext uri="{D42A27DB-BD31-4B8C-83A1-F6EECF244321}">
                <p14:modId xmlns:p14="http://schemas.microsoft.com/office/powerpoint/2010/main" val="1111354074"/>
              </p:ext>
            </p:extLst>
          </p:nvPr>
        </p:nvGraphicFramePr>
        <p:xfrm>
          <a:off x="0" y="539444"/>
          <a:ext cx="9143999" cy="2108619"/>
        </p:xfrm>
        <a:graphic>
          <a:graphicData uri="http://schemas.openxmlformats.org/drawingml/2006/table">
            <a:tbl>
              <a:tblPr>
                <a:tableStyleId>{5940675A-B579-460E-94D1-54222C63F5DA}</a:tableStyleId>
              </a:tblPr>
              <a:tblGrid>
                <a:gridCol w="9143999"/>
              </a:tblGrid>
              <a:tr h="29177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600" b="1" i="0" u="none" strike="noStrike" dirty="0" smtClean="0">
                          <a:effectLst/>
                          <a:latin typeface="Times New Roman"/>
                        </a:rPr>
                        <a:t>ВЕДОМСТВЕННЫЕ ЦЕЛЕВЫЕ ПРОГРАММЫ</a:t>
                      </a:r>
                    </a:p>
                  </a:txBody>
                  <a:tcPr marL="9525" marR="9525" marT="9525" marB="0" anchor="ctr">
                    <a:noFill/>
                  </a:tcPr>
                </a:tc>
              </a:tr>
              <a:tr h="23033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200" b="1" i="0" u="none" strike="noStrike" dirty="0" smtClean="0">
                          <a:effectLst/>
                          <a:latin typeface="Times New Roman"/>
                        </a:rPr>
                        <a:t>Программа "Организация деятельности администрации города"</a:t>
                      </a:r>
                    </a:p>
                  </a:txBody>
                  <a:tcPr marL="9525" marR="9525" marT="9525" marB="0" anchor="ctr">
                    <a:solidFill>
                      <a:srgbClr val="FA928A"/>
                    </a:solidFill>
                  </a:tcPr>
                </a:tc>
              </a:tr>
              <a:tr h="368412">
                <a:tc>
                  <a:txBody>
                    <a:bodyPr/>
                    <a:lstStyle/>
                    <a:p>
                      <a:pPr algn="l" fontAlgn="ctr"/>
                      <a:r>
                        <a:rPr lang="ru-RU" sz="1200" b="1" i="0" u="none" strike="noStrike" dirty="0" smtClean="0">
                          <a:effectLst/>
                          <a:latin typeface="Times New Roman"/>
                        </a:rPr>
                        <a:t>Программа </a:t>
                      </a:r>
                      <a:r>
                        <a:rPr lang="ru-RU" sz="1200" b="1" i="0" u="none" strike="noStrike" dirty="0">
                          <a:effectLst/>
                          <a:latin typeface="Times New Roman"/>
                        </a:rPr>
                        <a:t>"Материально-техническое обеспечение деятельности органов местного самоуправления города </a:t>
                      </a:r>
                      <a:r>
                        <a:rPr lang="ru-RU" sz="1200" b="1" i="0" u="none" strike="noStrike" dirty="0" smtClean="0">
                          <a:effectLst/>
                          <a:latin typeface="Times New Roman"/>
                        </a:rPr>
                        <a:t>                                 Нижневартовска</a:t>
                      </a:r>
                      <a:r>
                        <a:rPr lang="ru-RU" sz="1200" b="1" i="0" u="none" strike="noStrike" dirty="0">
                          <a:effectLst/>
                          <a:latin typeface="Times New Roman"/>
                        </a:rPr>
                        <a:t>"</a:t>
                      </a:r>
                    </a:p>
                  </a:txBody>
                  <a:tcPr marL="9525" marR="9525" marT="9525" marB="0" anchor="ctr">
                    <a:solidFill>
                      <a:schemeClr val="accent4">
                        <a:lumMod val="20000"/>
                        <a:lumOff val="80000"/>
                      </a:schemeClr>
                    </a:solidFill>
                  </a:tcPr>
                </a:tc>
              </a:tr>
              <a:tr h="230331">
                <a:tc>
                  <a:txBody>
                    <a:bodyPr/>
                    <a:lstStyle/>
                    <a:p>
                      <a:pPr algn="l" fontAlgn="ctr"/>
                      <a:r>
                        <a:rPr lang="ru-RU" sz="1200" b="1" i="0" u="none" strike="noStrike" dirty="0">
                          <a:effectLst/>
                          <a:latin typeface="Times New Roman"/>
                        </a:rPr>
                        <a:t>Программа "Организация предоставления государственных и муниципальных услуг через </a:t>
                      </a:r>
                      <a:r>
                        <a:rPr lang="ru-RU" sz="1200" b="1" i="0" u="none" strike="noStrike" dirty="0" err="1">
                          <a:effectLst/>
                          <a:latin typeface="Times New Roman"/>
                        </a:rPr>
                        <a:t>Нижневартовский</a:t>
                      </a:r>
                      <a:r>
                        <a:rPr lang="ru-RU" sz="1200" b="1" i="0" u="none" strike="noStrike" dirty="0">
                          <a:effectLst/>
                          <a:latin typeface="Times New Roman"/>
                        </a:rPr>
                        <a:t> МФЦ"</a:t>
                      </a:r>
                    </a:p>
                  </a:txBody>
                  <a:tcPr marL="9525" marR="9525" marT="9525" marB="0" anchor="ctr">
                    <a:solidFill>
                      <a:srgbClr val="CCFFCC"/>
                    </a:solidFill>
                  </a:tcPr>
                </a:tc>
              </a:tr>
              <a:tr h="368412">
                <a:tc>
                  <a:txBody>
                    <a:bodyPr/>
                    <a:lstStyle/>
                    <a:p>
                      <a:pPr algn="l" fontAlgn="ctr"/>
                      <a:r>
                        <a:rPr lang="ru-RU" sz="1200" b="1" i="0" u="none" strike="noStrike" dirty="0">
                          <a:effectLst/>
                          <a:latin typeface="Times New Roman"/>
                        </a:rPr>
                        <a:t>Программа "Защита населения и территории города Нижневартовска от чрезвычайных ситуаций природного и техногенного характера, мероприятия по гражданской обороне и обеспечению безопасности людей на водных объектах"</a:t>
                      </a:r>
                    </a:p>
                  </a:txBody>
                  <a:tcPr marL="9525" marR="9525" marT="9525" marB="0" anchor="ctr">
                    <a:solidFill>
                      <a:schemeClr val="accent5">
                        <a:lumMod val="20000"/>
                        <a:lumOff val="80000"/>
                      </a:schemeClr>
                    </a:solidFill>
                  </a:tcPr>
                </a:tc>
              </a:tr>
              <a:tr h="230331">
                <a:tc>
                  <a:txBody>
                    <a:bodyPr/>
                    <a:lstStyle/>
                    <a:p>
                      <a:pPr algn="l" fontAlgn="ctr"/>
                      <a:r>
                        <a:rPr lang="ru-RU" sz="1200" b="1" i="0" u="none" strike="noStrike" dirty="0">
                          <a:effectLst/>
                          <a:latin typeface="Times New Roman"/>
                        </a:rPr>
                        <a:t>Программа "Кадастровый центр"</a:t>
                      </a:r>
                    </a:p>
                  </a:txBody>
                  <a:tcPr marL="9525" marR="9525" marT="9525" marB="0" anchor="ctr">
                    <a:solidFill>
                      <a:srgbClr val="FFCCFF"/>
                    </a:solidFill>
                  </a:tcPr>
                </a:tc>
              </a:tr>
              <a:tr h="368412">
                <a:tc>
                  <a:txBody>
                    <a:bodyPr/>
                    <a:lstStyle/>
                    <a:p>
                      <a:pPr algn="l" fontAlgn="ctr"/>
                      <a:r>
                        <a:rPr lang="ru-RU" sz="1200" b="1" i="0" u="none" strike="noStrike" dirty="0">
                          <a:effectLst/>
                          <a:latin typeface="Times New Roman"/>
                        </a:rPr>
                        <a:t>Программа "Управление муниципальной собственностью и земельными ресурсами муниципального образования город Нижневартовск"</a:t>
                      </a:r>
                    </a:p>
                  </a:txBody>
                  <a:tcPr marL="9525" marR="9525" marT="9525" marB="0" anchor="ctr">
                    <a:solidFill>
                      <a:schemeClr val="accent6">
                        <a:lumMod val="20000"/>
                        <a:lumOff val="80000"/>
                      </a:schemeClr>
                    </a:solidFill>
                  </a:tcPr>
                </a:tc>
              </a:tr>
            </a:tbl>
          </a:graphicData>
        </a:graphic>
      </p:graphicFrame>
      <p:graphicFrame>
        <p:nvGraphicFramePr>
          <p:cNvPr id="3" name="Диаграмма 2"/>
          <p:cNvGraphicFramePr/>
          <p:nvPr>
            <p:extLst>
              <p:ext uri="{D42A27DB-BD31-4B8C-83A1-F6EECF244321}">
                <p14:modId xmlns:p14="http://schemas.microsoft.com/office/powerpoint/2010/main" val="3631923604"/>
              </p:ext>
            </p:extLst>
          </p:nvPr>
        </p:nvGraphicFramePr>
        <p:xfrm>
          <a:off x="-14143" y="4677604"/>
          <a:ext cx="9313260" cy="2203667"/>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Группа 29"/>
          <p:cNvGrpSpPr/>
          <p:nvPr/>
        </p:nvGrpSpPr>
        <p:grpSpPr>
          <a:xfrm>
            <a:off x="0" y="-27384"/>
            <a:ext cx="9144000" cy="692696"/>
            <a:chOff x="-1809" y="-41800"/>
            <a:chExt cx="9145809" cy="1057360"/>
          </a:xfrm>
        </p:grpSpPr>
        <p:sp>
          <p:nvSpPr>
            <p:cNvPr id="35" name="Прямоугольник 34"/>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36"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9" name="Таблица 8"/>
          <p:cNvGraphicFramePr>
            <a:graphicFrameLocks noGrp="1"/>
          </p:cNvGraphicFramePr>
          <p:nvPr>
            <p:extLst>
              <p:ext uri="{D42A27DB-BD31-4B8C-83A1-F6EECF244321}">
                <p14:modId xmlns:p14="http://schemas.microsoft.com/office/powerpoint/2010/main" val="2808623845"/>
              </p:ext>
            </p:extLst>
          </p:nvPr>
        </p:nvGraphicFramePr>
        <p:xfrm>
          <a:off x="1" y="3933056"/>
          <a:ext cx="9143999" cy="1485562"/>
        </p:xfrm>
        <a:graphic>
          <a:graphicData uri="http://schemas.openxmlformats.org/drawingml/2006/table">
            <a:tbl>
              <a:tblPr>
                <a:tableStyleId>{5940675A-B579-460E-94D1-54222C63F5DA}</a:tableStyleId>
              </a:tblPr>
              <a:tblGrid>
                <a:gridCol w="9143999"/>
              </a:tblGrid>
              <a:tr h="217100">
                <a:tc>
                  <a:txBody>
                    <a:bodyPr/>
                    <a:lstStyle/>
                    <a:p>
                      <a:pPr algn="l" fontAlgn="ctr"/>
                      <a:r>
                        <a:rPr lang="ru-RU" sz="1600" b="1" i="0" u="none" strike="noStrike" dirty="0" smtClean="0">
                          <a:effectLst/>
                          <a:latin typeface="Times New Roman"/>
                        </a:rPr>
                        <a:t>НЕПРОГРАММНЫЕ НАПРАВЛЕНИЯ ДЕЯТЕЛЬНОСТИ</a:t>
                      </a:r>
                      <a:endParaRPr lang="ru-RU" sz="1600" b="1" i="0" u="none" strike="noStrike" dirty="0">
                        <a:effectLst/>
                        <a:latin typeface="Times New Roman"/>
                      </a:endParaRPr>
                    </a:p>
                  </a:txBody>
                  <a:tcPr marL="9525" marR="9525" marT="9525" marB="0" anchor="ctr">
                    <a:noFill/>
                  </a:tcPr>
                </a:tc>
              </a:tr>
              <a:tr h="214228">
                <a:tc>
                  <a:txBody>
                    <a:bodyPr/>
                    <a:lstStyle/>
                    <a:p>
                      <a:pPr algn="l" fontAlgn="ctr"/>
                      <a:r>
                        <a:rPr lang="ru-RU" sz="1200" b="1" i="0" u="none" strike="noStrike" dirty="0">
                          <a:effectLst/>
                          <a:latin typeface="Times New Roman"/>
                        </a:rPr>
                        <a:t>Расходы на обеспечение деятельности Думы города</a:t>
                      </a:r>
                    </a:p>
                  </a:txBody>
                  <a:tcPr marL="9525" marR="9525" marT="9525" marB="0" anchor="ctr">
                    <a:solidFill>
                      <a:schemeClr val="accent5">
                        <a:lumMod val="20000"/>
                        <a:lumOff val="80000"/>
                      </a:schemeClr>
                    </a:solidFill>
                  </a:tcPr>
                </a:tc>
              </a:tr>
              <a:tr h="214228">
                <a:tc>
                  <a:txBody>
                    <a:bodyPr/>
                    <a:lstStyle/>
                    <a:p>
                      <a:pPr algn="l" fontAlgn="ctr"/>
                      <a:r>
                        <a:rPr lang="ru-RU" sz="1200" b="1" i="0" u="none" strike="noStrike" dirty="0">
                          <a:effectLst/>
                          <a:latin typeface="Times New Roman"/>
                        </a:rPr>
                        <a:t>Расходы на освещение деятельности органов местного самоуправления в средствах массовой информации</a:t>
                      </a:r>
                    </a:p>
                  </a:txBody>
                  <a:tcPr marL="9525" marR="9525" marT="9525" marB="0" anchor="ctr">
                    <a:solidFill>
                      <a:srgbClr val="FFFFCC"/>
                    </a:solidFill>
                  </a:tcPr>
                </a:tc>
              </a:tr>
              <a:tr h="365988">
                <a:tc>
                  <a:txBody>
                    <a:bodyPr/>
                    <a:lstStyle/>
                    <a:p>
                      <a:pPr algn="l" fontAlgn="ctr"/>
                      <a:r>
                        <a:rPr lang="ru-RU" sz="1200" b="1" i="0" u="none" strike="noStrike" dirty="0">
                          <a:effectLst/>
                          <a:latin typeface="Times New Roman"/>
                        </a:rPr>
                        <a:t>Возмещение затрат в связи с опубликованием (обнародованием) муниципальных правовых актов и иной официальной информации муниципального образования</a:t>
                      </a:r>
                    </a:p>
                  </a:txBody>
                  <a:tcPr marL="9525" marR="9525" marT="9525" marB="0" anchor="ctr">
                    <a:solidFill>
                      <a:schemeClr val="accent2">
                        <a:lumMod val="20000"/>
                        <a:lumOff val="80000"/>
                      </a:schemeClr>
                    </a:solidFill>
                  </a:tcPr>
                </a:tc>
              </a:tr>
              <a:tr h="214228">
                <a:tc>
                  <a:txBody>
                    <a:bodyPr/>
                    <a:lstStyle/>
                    <a:p>
                      <a:pPr algn="l" fontAlgn="ctr"/>
                      <a:r>
                        <a:rPr lang="ru-RU" sz="1200" b="1" i="0" u="none" strike="noStrike" dirty="0">
                          <a:effectLst/>
                          <a:latin typeface="Times New Roman"/>
                        </a:rPr>
                        <a:t>Прочие мероприятия органов местного самоуправления</a:t>
                      </a:r>
                    </a:p>
                  </a:txBody>
                  <a:tcPr marL="9525" marR="9525" marT="9525" marB="0" anchor="ctr">
                    <a:solidFill>
                      <a:srgbClr val="FFCCFF"/>
                    </a:solidFill>
                  </a:tcPr>
                </a:tc>
              </a:tr>
              <a:tr h="214228">
                <a:tc>
                  <a:txBody>
                    <a:bodyPr/>
                    <a:lstStyle/>
                    <a:p>
                      <a:pPr algn="l" fontAlgn="ctr"/>
                      <a:r>
                        <a:rPr lang="ru-RU" sz="1200" b="1" i="0" u="none" strike="noStrike" dirty="0">
                          <a:effectLst/>
                          <a:latin typeface="Times New Roman"/>
                        </a:rPr>
                        <a:t>Расходы на обеспечение проведения выборов в муниципальном образовании</a:t>
                      </a:r>
                    </a:p>
                  </a:txBody>
                  <a:tcPr marL="9525" marR="9525" marT="9525" marB="0" anchor="ctr">
                    <a:solidFill>
                      <a:srgbClr val="CCFFCC"/>
                    </a:solidFill>
                  </a:tcPr>
                </a:tc>
              </a:tr>
            </a:tbl>
          </a:graphicData>
        </a:graphic>
      </p:graphicFrame>
      <p:graphicFrame>
        <p:nvGraphicFramePr>
          <p:cNvPr id="10" name="Диаграмма 9"/>
          <p:cNvGraphicFramePr/>
          <p:nvPr>
            <p:extLst>
              <p:ext uri="{D42A27DB-BD31-4B8C-83A1-F6EECF244321}">
                <p14:modId xmlns:p14="http://schemas.microsoft.com/office/powerpoint/2010/main" val="1134133751"/>
              </p:ext>
            </p:extLst>
          </p:nvPr>
        </p:nvGraphicFramePr>
        <p:xfrm>
          <a:off x="-26775" y="2348880"/>
          <a:ext cx="9313260" cy="15121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93028049"/>
      </p:ext>
    </p:extLst>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Скругленная прямоугольная выноска 35"/>
          <p:cNvSpPr/>
          <p:nvPr/>
        </p:nvSpPr>
        <p:spPr>
          <a:xfrm>
            <a:off x="4770633" y="665312"/>
            <a:ext cx="4113634" cy="5119564"/>
          </a:xfrm>
          <a:prstGeom prst="wedgeRoundRectCallout">
            <a:avLst>
              <a:gd name="adj1" fmla="val -50352"/>
              <a:gd name="adj2" fmla="val -15915"/>
              <a:gd name="adj3" fmla="val 16667"/>
            </a:avLst>
          </a:prstGeom>
          <a:solidFill>
            <a:schemeClr val="accent3">
              <a:lumMod val="60000"/>
              <a:lumOff val="40000"/>
            </a:schemeClr>
          </a:solidFill>
          <a:ln>
            <a:noFill/>
          </a:ln>
          <a:scene3d>
            <a:camera prst="orthographicFront"/>
            <a:lightRig rig="threePt" dir="t"/>
          </a:scene3d>
          <a:sp3d prstMaterial="plastic">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8" name="Диаграмма 7"/>
          <p:cNvGraphicFramePr/>
          <p:nvPr>
            <p:extLst>
              <p:ext uri="{D42A27DB-BD31-4B8C-83A1-F6EECF244321}">
                <p14:modId xmlns:p14="http://schemas.microsoft.com/office/powerpoint/2010/main" val="354941711"/>
              </p:ext>
            </p:extLst>
          </p:nvPr>
        </p:nvGraphicFramePr>
        <p:xfrm>
          <a:off x="-23791" y="846365"/>
          <a:ext cx="9060287" cy="59745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p:nvPr>
            <p:extLst>
              <p:ext uri="{D42A27DB-BD31-4B8C-83A1-F6EECF244321}">
                <p14:modId xmlns:p14="http://schemas.microsoft.com/office/powerpoint/2010/main" val="2629595077"/>
              </p:ext>
            </p:extLst>
          </p:nvPr>
        </p:nvGraphicFramePr>
        <p:xfrm>
          <a:off x="4112632" y="716984"/>
          <a:ext cx="4851856" cy="586369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185306" y="3362602"/>
            <a:ext cx="1100253" cy="523220"/>
          </a:xfrm>
          <a:prstGeom prst="rect">
            <a:avLst/>
          </a:prstGeom>
          <a:noFill/>
        </p:spPr>
        <p:txBody>
          <a:bodyPr wrap="square" rtlCol="0">
            <a:spAutoFit/>
          </a:bodyPr>
          <a:lstStyle/>
          <a:p>
            <a:pPr algn="ctr"/>
            <a:r>
              <a:rPr lang="ru-RU" sz="2800" b="1" dirty="0" smtClean="0">
                <a:latin typeface="Times New Roman" panose="02020603050405020304" pitchFamily="18" charset="0"/>
                <a:cs typeface="Times New Roman" panose="02020603050405020304" pitchFamily="18" charset="0"/>
              </a:rPr>
              <a:t>1 905</a:t>
            </a:r>
          </a:p>
        </p:txBody>
      </p:sp>
      <p:sp>
        <p:nvSpPr>
          <p:cNvPr id="11" name="TextBox 10"/>
          <p:cNvSpPr txBox="1"/>
          <p:nvPr/>
        </p:nvSpPr>
        <p:spPr>
          <a:xfrm>
            <a:off x="5185306" y="1725672"/>
            <a:ext cx="985549" cy="523220"/>
          </a:xfrm>
          <a:prstGeom prst="rect">
            <a:avLst/>
          </a:prstGeom>
          <a:noFill/>
        </p:spPr>
        <p:txBody>
          <a:bodyPr wrap="square" rtlCol="0">
            <a:spAutoFit/>
          </a:bodyPr>
          <a:lstStyle/>
          <a:p>
            <a:pPr algn="ctr"/>
            <a:r>
              <a:rPr lang="ru-RU" sz="2800" b="1" dirty="0" smtClean="0">
                <a:latin typeface="Times New Roman" panose="02020603050405020304" pitchFamily="18" charset="0"/>
                <a:cs typeface="Times New Roman" panose="02020603050405020304" pitchFamily="18" charset="0"/>
              </a:rPr>
              <a:t>178</a:t>
            </a:r>
          </a:p>
        </p:txBody>
      </p:sp>
      <p:sp>
        <p:nvSpPr>
          <p:cNvPr id="12" name="TextBox 11"/>
          <p:cNvSpPr txBox="1"/>
          <p:nvPr/>
        </p:nvSpPr>
        <p:spPr>
          <a:xfrm>
            <a:off x="5263031" y="4869160"/>
            <a:ext cx="944801" cy="523220"/>
          </a:xfrm>
          <a:prstGeom prst="rect">
            <a:avLst/>
          </a:prstGeom>
          <a:noFill/>
        </p:spPr>
        <p:txBody>
          <a:bodyPr wrap="square" rtlCol="0">
            <a:spAutoFit/>
          </a:bodyPr>
          <a:lstStyle/>
          <a:p>
            <a:pPr algn="ctr"/>
            <a:r>
              <a:rPr lang="ru-RU" sz="2800" b="1" dirty="0" smtClean="0">
                <a:latin typeface="Times New Roman" panose="02020603050405020304" pitchFamily="18" charset="0"/>
                <a:cs typeface="Times New Roman" panose="02020603050405020304" pitchFamily="18" charset="0"/>
              </a:rPr>
              <a:t>382</a:t>
            </a:r>
            <a:endParaRPr lang="ru-RU" sz="28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863676" y="2808604"/>
            <a:ext cx="1585690" cy="1077218"/>
          </a:xfrm>
          <a:prstGeom prst="rect">
            <a:avLst/>
          </a:prstGeom>
          <a:noFill/>
        </p:spPr>
        <p:txBody>
          <a:bodyPr wrap="none" rtlCol="0">
            <a:spAutoFit/>
          </a:bodyPr>
          <a:lstStyle/>
          <a:p>
            <a:pPr algn="ctr"/>
            <a:r>
              <a:rPr lang="ru-RU" sz="3200" b="1" dirty="0" smtClean="0">
                <a:latin typeface="Times New Roman" pitchFamily="18" charset="0"/>
                <a:cs typeface="Times New Roman" pitchFamily="18" charset="0"/>
              </a:rPr>
              <a:t>2 854</a:t>
            </a:r>
          </a:p>
          <a:p>
            <a:pPr algn="ctr"/>
            <a:r>
              <a:rPr lang="ru-RU" sz="3200" b="1" dirty="0" smtClean="0">
                <a:latin typeface="Times New Roman" pitchFamily="18" charset="0"/>
                <a:cs typeface="Times New Roman" pitchFamily="18" charset="0"/>
              </a:rPr>
              <a:t>(20,3%)</a:t>
            </a:r>
            <a:endParaRPr lang="ru-RU" sz="3200" b="1" dirty="0">
              <a:latin typeface="Times New Roman" pitchFamily="18" charset="0"/>
              <a:cs typeface="Times New Roman" pitchFamily="18" charset="0"/>
            </a:endParaRPr>
          </a:p>
        </p:txBody>
      </p:sp>
      <p:cxnSp>
        <p:nvCxnSpPr>
          <p:cNvPr id="20" name="Прямая со стрелкой 19"/>
          <p:cNvCxnSpPr/>
          <p:nvPr/>
        </p:nvCxnSpPr>
        <p:spPr>
          <a:xfrm flipV="1">
            <a:off x="4224038" y="1773949"/>
            <a:ext cx="924026" cy="516305"/>
          </a:xfrm>
          <a:prstGeom prst="straightConnector1">
            <a:avLst/>
          </a:prstGeom>
          <a:ln w="50800" cap="rnd">
            <a:solidFill>
              <a:srgbClr val="C00000"/>
            </a:solidFill>
            <a:prstDash val="dash"/>
            <a:round/>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3855361" y="4676717"/>
            <a:ext cx="1292703" cy="552483"/>
          </a:xfrm>
          <a:prstGeom prst="straightConnector1">
            <a:avLst/>
          </a:prstGeom>
          <a:ln w="50800" cap="rnd">
            <a:solidFill>
              <a:srgbClr val="C00000"/>
            </a:solidFill>
            <a:prstDash val="dash"/>
            <a:round/>
            <a:tailEnd type="arrow"/>
          </a:ln>
        </p:spPr>
        <p:style>
          <a:lnRef idx="1">
            <a:schemeClr val="accent1"/>
          </a:lnRef>
          <a:fillRef idx="0">
            <a:schemeClr val="accent1"/>
          </a:fillRef>
          <a:effectRef idx="0">
            <a:schemeClr val="accent1"/>
          </a:effectRef>
          <a:fontRef idx="minor">
            <a:schemeClr val="tx1"/>
          </a:fontRef>
        </p:style>
      </p:cxnSp>
      <p:sp>
        <p:nvSpPr>
          <p:cNvPr id="33" name="Прямоугольник 32"/>
          <p:cNvSpPr/>
          <p:nvPr/>
        </p:nvSpPr>
        <p:spPr>
          <a:xfrm flipH="1">
            <a:off x="6372200" y="1765536"/>
            <a:ext cx="216000" cy="216000"/>
          </a:xfrm>
          <a:prstGeom prst="rect">
            <a:avLst/>
          </a:prstGeom>
          <a:solidFill>
            <a:srgbClr val="FFFF99"/>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a:p>
        </p:txBody>
      </p:sp>
      <p:sp>
        <p:nvSpPr>
          <p:cNvPr id="34" name="Прямоугольник 33"/>
          <p:cNvSpPr/>
          <p:nvPr/>
        </p:nvSpPr>
        <p:spPr>
          <a:xfrm flipH="1">
            <a:off x="6373242" y="4493100"/>
            <a:ext cx="216000" cy="216000"/>
          </a:xfrm>
          <a:prstGeom prst="rect">
            <a:avLst/>
          </a:prstGeom>
          <a:solidFill>
            <a:schemeClr val="tx2">
              <a:lumMod val="40000"/>
              <a:lumOff val="60000"/>
            </a:schemeClr>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a:p>
        </p:txBody>
      </p:sp>
      <p:sp>
        <p:nvSpPr>
          <p:cNvPr id="35" name="Прямоугольник 34"/>
          <p:cNvSpPr/>
          <p:nvPr/>
        </p:nvSpPr>
        <p:spPr>
          <a:xfrm flipH="1">
            <a:off x="6372200" y="3117094"/>
            <a:ext cx="216000" cy="216000"/>
          </a:xfrm>
          <a:prstGeom prst="rect">
            <a:avLst/>
          </a:prstGeom>
          <a:solidFill>
            <a:srgbClr val="FF99FF"/>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a:p>
        </p:txBody>
      </p:sp>
      <p:sp>
        <p:nvSpPr>
          <p:cNvPr id="3" name="TextBox 2"/>
          <p:cNvSpPr txBox="1"/>
          <p:nvPr/>
        </p:nvSpPr>
        <p:spPr>
          <a:xfrm>
            <a:off x="539552" y="2913134"/>
            <a:ext cx="1585690" cy="1077218"/>
          </a:xfrm>
          <a:prstGeom prst="rect">
            <a:avLst/>
          </a:prstGeom>
          <a:noFill/>
        </p:spPr>
        <p:txBody>
          <a:bodyPr wrap="none" rtlCol="0">
            <a:spAutoFit/>
          </a:bodyPr>
          <a:lstStyle/>
          <a:p>
            <a:pPr algn="ctr"/>
            <a:r>
              <a:rPr lang="ru-RU" sz="3200" b="1" dirty="0" smtClean="0">
                <a:latin typeface="Times New Roman" panose="02020603050405020304" pitchFamily="18" charset="0"/>
                <a:cs typeface="Times New Roman" panose="02020603050405020304" pitchFamily="18" charset="0"/>
              </a:rPr>
              <a:t>9 570</a:t>
            </a:r>
          </a:p>
          <a:p>
            <a:pPr algn="ctr"/>
            <a:r>
              <a:rPr lang="ru-RU" sz="3200" b="1" dirty="0" smtClean="0">
                <a:latin typeface="Times New Roman" panose="02020603050405020304" pitchFamily="18" charset="0"/>
                <a:cs typeface="Times New Roman" panose="02020603050405020304" pitchFamily="18" charset="0"/>
              </a:rPr>
              <a:t>(68,3%)</a:t>
            </a:r>
            <a:endParaRPr lang="ru-RU" sz="32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2589719" y="1197324"/>
            <a:ext cx="1563057" cy="1077218"/>
          </a:xfrm>
          <a:prstGeom prst="rect">
            <a:avLst/>
          </a:prstGeom>
          <a:noFill/>
        </p:spPr>
        <p:txBody>
          <a:bodyPr wrap="none" rtlCol="0">
            <a:spAutoFit/>
          </a:bodyPr>
          <a:lstStyle/>
          <a:p>
            <a:pPr algn="ctr"/>
            <a:r>
              <a:rPr lang="ru-RU" sz="3200" b="1" dirty="0" smtClean="0">
                <a:latin typeface="Times New Roman" pitchFamily="18" charset="0"/>
                <a:cs typeface="Times New Roman" pitchFamily="18" charset="0"/>
              </a:rPr>
              <a:t>1 594</a:t>
            </a:r>
          </a:p>
          <a:p>
            <a:pPr algn="ctr"/>
            <a:r>
              <a:rPr lang="ru-RU" sz="3200" b="1" dirty="0" smtClean="0">
                <a:latin typeface="Times New Roman" pitchFamily="18" charset="0"/>
                <a:cs typeface="Times New Roman" pitchFamily="18" charset="0"/>
              </a:rPr>
              <a:t>(11,4%)</a:t>
            </a:r>
            <a:endParaRPr lang="ru-RU" sz="3200" b="1" dirty="0">
              <a:latin typeface="Times New Roman" pitchFamily="18" charset="0"/>
              <a:cs typeface="Times New Roman" pitchFamily="18" charset="0"/>
            </a:endParaRPr>
          </a:p>
        </p:txBody>
      </p:sp>
      <p:grpSp>
        <p:nvGrpSpPr>
          <p:cNvPr id="19" name="Группа 18"/>
          <p:cNvGrpSpPr/>
          <p:nvPr/>
        </p:nvGrpSpPr>
        <p:grpSpPr>
          <a:xfrm>
            <a:off x="0" y="-27384"/>
            <a:ext cx="9144000" cy="692696"/>
            <a:chOff x="-1809" y="-41800"/>
            <a:chExt cx="9145809" cy="1057360"/>
          </a:xfrm>
        </p:grpSpPr>
        <p:sp>
          <p:nvSpPr>
            <p:cNvPr id="25" name="Прямоугольник 24"/>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27"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Прямоугольник 27"/>
          <p:cNvSpPr/>
          <p:nvPr/>
        </p:nvSpPr>
        <p:spPr>
          <a:xfrm flipH="1">
            <a:off x="198058" y="6228000"/>
            <a:ext cx="216000" cy="216024"/>
          </a:xfrm>
          <a:prstGeom prst="rect">
            <a:avLst/>
          </a:prstGeom>
          <a:solidFill>
            <a:schemeClr val="accent3">
              <a:lumMod val="60000"/>
              <a:lumOff val="40000"/>
            </a:schemeClr>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a:p>
        </p:txBody>
      </p:sp>
      <p:sp>
        <p:nvSpPr>
          <p:cNvPr id="29" name="Прямоугольник 28"/>
          <p:cNvSpPr/>
          <p:nvPr/>
        </p:nvSpPr>
        <p:spPr>
          <a:xfrm flipH="1">
            <a:off x="3780000" y="6237312"/>
            <a:ext cx="216000" cy="216000"/>
          </a:xfrm>
          <a:prstGeom prst="rect">
            <a:avLst/>
          </a:prstGeom>
          <a:solidFill>
            <a:schemeClr val="accent4">
              <a:lumMod val="60000"/>
              <a:lumOff val="40000"/>
            </a:schemeClr>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a:p>
        </p:txBody>
      </p:sp>
      <p:sp>
        <p:nvSpPr>
          <p:cNvPr id="30" name="Прямоугольник 29"/>
          <p:cNvSpPr/>
          <p:nvPr/>
        </p:nvSpPr>
        <p:spPr>
          <a:xfrm flipH="1">
            <a:off x="6574286" y="6237312"/>
            <a:ext cx="216000" cy="216000"/>
          </a:xfrm>
          <a:prstGeom prst="rect">
            <a:avLst/>
          </a:prstGeom>
          <a:solidFill>
            <a:schemeClr val="accent2">
              <a:lumMod val="60000"/>
              <a:lumOff val="40000"/>
            </a:schemeClr>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a:p>
        </p:txBody>
      </p:sp>
      <p:cxnSp>
        <p:nvCxnSpPr>
          <p:cNvPr id="31" name="Прямая соединительная линия 30"/>
          <p:cNvCxnSpPr/>
          <p:nvPr/>
        </p:nvCxnSpPr>
        <p:spPr>
          <a:xfrm>
            <a:off x="2828307" y="1773949"/>
            <a:ext cx="1095621" cy="0"/>
          </a:xfrm>
          <a:prstGeom prst="line">
            <a:avLst/>
          </a:prstGeom>
          <a:ln w="444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3024585" y="3324296"/>
            <a:ext cx="1224136" cy="0"/>
          </a:xfrm>
          <a:prstGeom prst="line">
            <a:avLst/>
          </a:prstGeom>
          <a:ln w="444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724521" y="3451743"/>
            <a:ext cx="1215752" cy="0"/>
          </a:xfrm>
          <a:prstGeom prst="line">
            <a:avLst/>
          </a:prstGeom>
          <a:ln w="444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9" name="TextBox 21"/>
          <p:cNvSpPr txBox="1">
            <a:spLocks noChangeArrowheads="1"/>
          </p:cNvSpPr>
          <p:nvPr/>
        </p:nvSpPr>
        <p:spPr bwMode="auto">
          <a:xfrm>
            <a:off x="4770633" y="674199"/>
            <a:ext cx="40602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000" b="1" dirty="0" smtClean="0">
                <a:latin typeface="Times New Roman" pitchFamily="18" charset="0"/>
                <a:cs typeface="Times New Roman" pitchFamily="18" charset="0"/>
              </a:rPr>
              <a:t>2 465 млн. руб. – </a:t>
            </a:r>
          </a:p>
          <a:p>
            <a:pPr algn="ctr" eaLnBrk="1" hangingPunct="1">
              <a:spcBef>
                <a:spcPct val="0"/>
              </a:spcBef>
              <a:buFontTx/>
              <a:buNone/>
            </a:pPr>
            <a:r>
              <a:rPr lang="ru-RU" altLang="ru-RU" sz="2000" b="1" dirty="0" smtClean="0">
                <a:latin typeface="Times New Roman" pitchFamily="18" charset="0"/>
                <a:cs typeface="Times New Roman" pitchFamily="18" charset="0"/>
              </a:rPr>
              <a:t>расходы на жилищно-коммунальный комплекс</a:t>
            </a:r>
            <a:endParaRPr lang="ru-RU" alt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92524277"/>
      </p:ext>
    </p:extLst>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177" t="10728" r="20172" b="46655"/>
          <a:stretch/>
        </p:blipFill>
        <p:spPr bwMode="auto">
          <a:xfrm>
            <a:off x="-1809" y="476672"/>
            <a:ext cx="9145809" cy="3711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998444" y="5643020"/>
            <a:ext cx="3059180" cy="522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4644008" y="5661248"/>
            <a:ext cx="36004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AutoShape 10"/>
          <p:cNvSpPr>
            <a:spLocks noChangeArrowheads="1"/>
          </p:cNvSpPr>
          <p:nvPr/>
        </p:nvSpPr>
        <p:spPr bwMode="auto">
          <a:xfrm rot="8520868" flipV="1">
            <a:off x="1929457" y="1424176"/>
            <a:ext cx="720079" cy="3577601"/>
          </a:xfrm>
          <a:prstGeom prst="upArrow">
            <a:avLst>
              <a:gd name="adj1" fmla="val 46898"/>
              <a:gd name="adj2" fmla="val 93206"/>
            </a:avLst>
          </a:prstGeom>
          <a:gradFill rotWithShape="1">
            <a:gsLst>
              <a:gs pos="0">
                <a:srgbClr val="FF3333"/>
              </a:gs>
              <a:gs pos="100000">
                <a:srgbClr val="E5F3E5">
                  <a:alpha val="12000"/>
                </a:srgbClr>
              </a:gs>
            </a:gsLst>
            <a:lin ang="5400000" scaled="1"/>
          </a:gradFill>
          <a:ln w="3175" algn="ctr">
            <a:noFill/>
            <a:miter lim="800000"/>
            <a:headEnd type="none" w="sm" len="sm"/>
            <a:tailEnd type="none" w="med" len="lg"/>
          </a:ln>
          <a:effectLst/>
          <a:scene3d>
            <a:camera prst="orthographicFront"/>
            <a:lightRig rig="threePt" dir="t"/>
          </a:scene3d>
          <a:sp3d>
            <a:bevelT w="114300"/>
          </a:sp3d>
        </p:spPr>
        <p:txBody>
          <a:bodyPr wrap="none" anchor="ctr"/>
          <a:lstStyle/>
          <a:p>
            <a:endParaRPr lang="ru-RU"/>
          </a:p>
        </p:txBody>
      </p:sp>
      <p:sp>
        <p:nvSpPr>
          <p:cNvPr id="20" name="AutoShape 10"/>
          <p:cNvSpPr>
            <a:spLocks noChangeArrowheads="1"/>
          </p:cNvSpPr>
          <p:nvPr/>
        </p:nvSpPr>
        <p:spPr bwMode="auto">
          <a:xfrm rot="12625880" flipV="1">
            <a:off x="3664969" y="2598779"/>
            <a:ext cx="720079" cy="2801101"/>
          </a:xfrm>
          <a:prstGeom prst="upArrow">
            <a:avLst>
              <a:gd name="adj1" fmla="val 46898"/>
              <a:gd name="adj2" fmla="val 93206"/>
            </a:avLst>
          </a:prstGeom>
          <a:gradFill rotWithShape="1">
            <a:gsLst>
              <a:gs pos="0">
                <a:srgbClr val="FF3333"/>
              </a:gs>
              <a:gs pos="100000">
                <a:srgbClr val="E5F3E5">
                  <a:alpha val="12000"/>
                </a:srgbClr>
              </a:gs>
            </a:gsLst>
            <a:lin ang="5400000" scaled="1"/>
          </a:gradFill>
          <a:ln w="3175" algn="ctr">
            <a:noFill/>
            <a:miter lim="800000"/>
            <a:headEnd type="none" w="sm" len="sm"/>
            <a:tailEnd type="none" w="med" len="lg"/>
          </a:ln>
          <a:effectLst/>
          <a:scene3d>
            <a:camera prst="orthographicFront"/>
            <a:lightRig rig="threePt" dir="t"/>
          </a:scene3d>
          <a:sp3d>
            <a:bevelT w="114300"/>
          </a:sp3d>
        </p:spPr>
        <p:txBody>
          <a:bodyPr wrap="none" anchor="ctr"/>
          <a:lstStyle/>
          <a:p>
            <a:endParaRPr lang="ru-RU"/>
          </a:p>
        </p:txBody>
      </p:sp>
      <p:grpSp>
        <p:nvGrpSpPr>
          <p:cNvPr id="5" name="Группа 4"/>
          <p:cNvGrpSpPr/>
          <p:nvPr/>
        </p:nvGrpSpPr>
        <p:grpSpPr>
          <a:xfrm>
            <a:off x="2123728" y="3719607"/>
            <a:ext cx="2376264" cy="2994992"/>
            <a:chOff x="6588224" y="1988840"/>
            <a:chExt cx="2232248" cy="2994992"/>
          </a:xfrm>
        </p:grpSpPr>
        <p:sp>
          <p:nvSpPr>
            <p:cNvPr id="16" name="Rectangle 5"/>
            <p:cNvSpPr>
              <a:spLocks noChangeArrowheads="1"/>
            </p:cNvSpPr>
            <p:nvPr/>
          </p:nvSpPr>
          <p:spPr bwMode="auto">
            <a:xfrm>
              <a:off x="6588224" y="1988840"/>
              <a:ext cx="2232248" cy="2994992"/>
            </a:xfrm>
            <a:prstGeom prst="rect">
              <a:avLst/>
            </a:prstGeom>
            <a:gradFill rotWithShape="1">
              <a:gsLst>
                <a:gs pos="0">
                  <a:srgbClr val="0070C0">
                    <a:alpha val="86000"/>
                  </a:srgbClr>
                </a:gs>
                <a:gs pos="50000">
                  <a:srgbClr val="FFFFFF"/>
                </a:gs>
                <a:gs pos="100000">
                  <a:srgbClr val="0070C0">
                    <a:alpha val="86000"/>
                  </a:srgbClr>
                </a:gs>
              </a:gsLst>
              <a:lin ang="0" scaled="1"/>
            </a:gradFill>
            <a:ln w="9525">
              <a:solidFill>
                <a:srgbClr val="000000"/>
              </a:solidFill>
              <a:miter lim="800000"/>
              <a:headEnd/>
              <a:tailEnd/>
            </a:ln>
            <a:scene3d>
              <a:camera prst="orthographicFront"/>
              <a:lightRig rig="threePt" dir="t"/>
            </a:scene3d>
            <a:sp3d>
              <a:bevelT/>
              <a:bevelB/>
            </a:sp3d>
          </p:spPr>
          <p:txBody>
            <a:bodyPr vert="horz" wrap="square" lIns="91440" tIns="45720" rIns="91440" bIns="45720" numCol="1" anchor="t" anchorCtr="0" compatLnSpc="1">
              <a:prstTxWarp prst="textNoShape">
                <a:avLst/>
              </a:prstTxWarp>
            </a:bodyPr>
            <a:lstStyle/>
            <a:p>
              <a:endParaRPr lang="ru-RU"/>
            </a:p>
          </p:txBody>
        </p:sp>
        <p:sp>
          <p:nvSpPr>
            <p:cNvPr id="17" name="WordArt 6"/>
            <p:cNvSpPr>
              <a:spLocks noChangeArrowheads="1" noChangeShapeType="1" noTextEdit="1"/>
            </p:cNvSpPr>
            <p:nvPr/>
          </p:nvSpPr>
          <p:spPr bwMode="auto">
            <a:xfrm>
              <a:off x="6768244" y="2149123"/>
              <a:ext cx="1872208" cy="9255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ru-RU" sz="2400" b="1" dirty="0">
                  <a:latin typeface="Times New Roman" panose="02020603050405020304" pitchFamily="18" charset="0"/>
                  <a:cs typeface="Times New Roman" panose="02020603050405020304" pitchFamily="18" charset="0"/>
                </a:rPr>
                <a:t>Проект бюджета</a:t>
              </a:r>
            </a:p>
            <a:p>
              <a:pPr algn="ctr"/>
              <a:r>
                <a:rPr lang="ru-RU" sz="2400" b="1" dirty="0">
                  <a:latin typeface="Times New Roman" panose="02020603050405020304" pitchFamily="18" charset="0"/>
                  <a:cs typeface="Times New Roman" panose="02020603050405020304" pitchFamily="18" charset="0"/>
                </a:rPr>
                <a:t>города Нижневартовска</a:t>
              </a:r>
            </a:p>
            <a:p>
              <a:pPr algn="ctr"/>
              <a:r>
                <a:rPr lang="ru-RU" sz="2400" b="1" dirty="0">
                  <a:latin typeface="Times New Roman" panose="02020603050405020304" pitchFamily="18" charset="0"/>
                  <a:cs typeface="Times New Roman" panose="02020603050405020304" pitchFamily="18" charset="0"/>
                </a:rPr>
                <a:t>на 2016 год</a:t>
              </a:r>
            </a:p>
          </p:txBody>
        </p:sp>
        <p:pic>
          <p:nvPicPr>
            <p:cNvPr id="18"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9592" y="3341021"/>
              <a:ext cx="643508"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WordArt 10"/>
            <p:cNvSpPr>
              <a:spLocks noChangeArrowheads="1" noChangeShapeType="1" noTextEdit="1"/>
            </p:cNvSpPr>
            <p:nvPr/>
          </p:nvSpPr>
          <p:spPr bwMode="auto">
            <a:xfrm>
              <a:off x="7128283" y="4786631"/>
              <a:ext cx="1152129" cy="10058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ru-RU" sz="1200" kern="10" spc="0" dirty="0" smtClean="0">
                  <a:ln w="9525">
                    <a:solidFill>
                      <a:srgbClr val="000000"/>
                    </a:solidFill>
                    <a:round/>
                    <a:headEnd/>
                    <a:tailEnd/>
                  </a:ln>
                  <a:solidFill>
                    <a:srgbClr val="000000"/>
                  </a:solidFill>
                  <a:effectLst/>
                  <a:latin typeface="Times New Roman"/>
                  <a:cs typeface="Times New Roman"/>
                </a:rPr>
                <a:t>г. Нижневартовск</a:t>
              </a:r>
              <a:endParaRPr lang="ru-RU" sz="1200" kern="10" spc="0" dirty="0">
                <a:ln w="9525">
                  <a:solidFill>
                    <a:srgbClr val="000000"/>
                  </a:solidFill>
                  <a:round/>
                  <a:headEnd/>
                  <a:tailEnd/>
                </a:ln>
                <a:solidFill>
                  <a:srgbClr val="000000"/>
                </a:solidFill>
                <a:effectLst/>
                <a:latin typeface="Times New Roman"/>
                <a:cs typeface="Times New Roman"/>
              </a:endParaRPr>
            </a:p>
          </p:txBody>
        </p:sp>
      </p:grpSp>
      <p:sp>
        <p:nvSpPr>
          <p:cNvPr id="21" name="Прямоугольник 20"/>
          <p:cNvSpPr/>
          <p:nvPr/>
        </p:nvSpPr>
        <p:spPr>
          <a:xfrm>
            <a:off x="395536" y="1477938"/>
            <a:ext cx="792088" cy="2948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4716016" y="2351371"/>
            <a:ext cx="1908212" cy="3575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3" name="Группа 22"/>
          <p:cNvGrpSpPr/>
          <p:nvPr/>
        </p:nvGrpSpPr>
        <p:grpSpPr>
          <a:xfrm>
            <a:off x="0" y="-27384"/>
            <a:ext cx="9144000" cy="692696"/>
            <a:chOff x="-1809" y="-41800"/>
            <a:chExt cx="9145809" cy="1057360"/>
          </a:xfrm>
        </p:grpSpPr>
        <p:sp>
          <p:nvSpPr>
            <p:cNvPr id="24" name="Прямоугольник 23"/>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25"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42301147"/>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1883506904"/>
              </p:ext>
            </p:extLst>
          </p:nvPr>
        </p:nvGraphicFramePr>
        <p:xfrm>
          <a:off x="0" y="789384"/>
          <a:ext cx="9144000" cy="5587224"/>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5"/>
          <p:cNvSpPr/>
          <p:nvPr/>
        </p:nvSpPr>
        <p:spPr>
          <a:xfrm>
            <a:off x="607731" y="6372362"/>
            <a:ext cx="177335" cy="196456"/>
          </a:xfrm>
          <a:prstGeom prst="rect">
            <a:avLst/>
          </a:prstGeom>
          <a:solidFill>
            <a:srgbClr val="0070C0"/>
          </a:solidFill>
          <a:ln>
            <a:solidFill>
              <a:srgbClr val="0070C0"/>
            </a:solidFill>
          </a:ln>
          <a:scene3d>
            <a:camera prst="orthographicFront"/>
            <a:lightRig rig="threePt" dir="t"/>
          </a:scene3d>
          <a:sp3d extrusionH="76200">
            <a:bevelT w="127000" h="127000"/>
            <a:bevelB w="127000" h="127000" prst="artDeco"/>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815233" y="6285924"/>
            <a:ext cx="3570849" cy="369332"/>
          </a:xfrm>
          <a:prstGeom prst="rect">
            <a:avLst/>
          </a:prstGeom>
          <a:noFill/>
        </p:spPr>
        <p:txBody>
          <a:bodyPr wrap="none" rtlCol="0">
            <a:spAutoFit/>
          </a:bodyPr>
          <a:lstStyle/>
          <a:p>
            <a:r>
              <a:rPr lang="ru-RU" dirty="0" smtClean="0">
                <a:latin typeface="Times New Roman" panose="02020603050405020304" pitchFamily="18" charset="0"/>
                <a:cs typeface="Times New Roman" panose="02020603050405020304" pitchFamily="18" charset="0"/>
              </a:rPr>
              <a:t>Налоговые</a:t>
            </a:r>
            <a:r>
              <a:rPr lang="ru-RU" dirty="0" smtClean="0"/>
              <a:t> </a:t>
            </a:r>
            <a:r>
              <a:rPr lang="ru-RU" dirty="0" smtClean="0">
                <a:latin typeface="Times New Roman" panose="02020603050405020304" pitchFamily="18" charset="0"/>
                <a:cs typeface="Times New Roman" panose="02020603050405020304" pitchFamily="18" charset="0"/>
              </a:rPr>
              <a:t>и неналоговые доходы</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097041" y="6372362"/>
            <a:ext cx="177335" cy="196456"/>
          </a:xfrm>
          <a:prstGeom prst="rect">
            <a:avLst/>
          </a:prstGeom>
          <a:solidFill>
            <a:srgbClr val="92D050"/>
          </a:solidFill>
          <a:ln>
            <a:solidFill>
              <a:srgbClr val="85A644"/>
            </a:solidFill>
          </a:ln>
          <a:scene3d>
            <a:camera prst="orthographicFront"/>
            <a:lightRig rig="threePt" dir="t"/>
          </a:scene3d>
          <a:sp3d extrusionH="76200">
            <a:bevelT w="127000" h="127000"/>
            <a:bevelB w="127000" h="127000" prst="artDeco"/>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5373090" y="6274134"/>
            <a:ext cx="3039037" cy="369332"/>
          </a:xfrm>
          <a:prstGeom prst="rect">
            <a:avLst/>
          </a:prstGeom>
          <a:noFill/>
        </p:spPr>
        <p:txBody>
          <a:bodyPr wrap="none" rtlCol="0">
            <a:spAutoFit/>
          </a:bodyPr>
          <a:lstStyle/>
          <a:p>
            <a:r>
              <a:rPr lang="ru-RU" dirty="0" smtClean="0">
                <a:latin typeface="Times New Roman" panose="02020603050405020304" pitchFamily="18" charset="0"/>
                <a:cs typeface="Times New Roman" panose="02020603050405020304" pitchFamily="18" charset="0"/>
              </a:rPr>
              <a:t>Межбюджетные трансферты</a:t>
            </a:r>
            <a:endParaRPr lang="ru-RU" dirty="0">
              <a:latin typeface="Times New Roman" panose="02020603050405020304" pitchFamily="18" charset="0"/>
              <a:cs typeface="Times New Roman" panose="02020603050405020304" pitchFamily="18" charset="0"/>
            </a:endParaRPr>
          </a:p>
        </p:txBody>
      </p:sp>
      <p:cxnSp>
        <p:nvCxnSpPr>
          <p:cNvPr id="5" name="Прямая соединительная линия 4"/>
          <p:cNvCxnSpPr/>
          <p:nvPr/>
        </p:nvCxnSpPr>
        <p:spPr>
          <a:xfrm flipV="1">
            <a:off x="3148637" y="3789040"/>
            <a:ext cx="4689429" cy="12778"/>
          </a:xfrm>
          <a:prstGeom prst="line">
            <a:avLst/>
          </a:prstGeom>
          <a:ln w="38100">
            <a:solidFill>
              <a:srgbClr val="FF0000"/>
            </a:solidFill>
            <a:prstDash val="sysDash"/>
            <a:headEnd type="triangle"/>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2799087" y="3944414"/>
            <a:ext cx="5083469" cy="0"/>
          </a:xfrm>
          <a:prstGeom prst="line">
            <a:avLst/>
          </a:prstGeom>
          <a:ln w="38100">
            <a:solidFill>
              <a:srgbClr val="FF0000"/>
            </a:solidFill>
            <a:prstDash val="sysDash"/>
            <a:headEnd type="triangle"/>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7858858" y="3541051"/>
            <a:ext cx="1080120" cy="576064"/>
          </a:xfrm>
          <a:prstGeom prst="rect">
            <a:avLst/>
          </a:prstGeom>
          <a:solidFill>
            <a:schemeClr val="tx2">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7845175" y="3525553"/>
            <a:ext cx="1148121" cy="584775"/>
          </a:xfrm>
          <a:prstGeom prst="rect">
            <a:avLst/>
          </a:prstGeom>
          <a:noFill/>
        </p:spPr>
        <p:txBody>
          <a:bodyPr wrap="square" rtlCol="0">
            <a:spAutoFit/>
          </a:bodyPr>
          <a:lstStyle/>
          <a:p>
            <a:r>
              <a:rPr lang="ru-RU" sz="3200" b="1" dirty="0" smtClean="0">
                <a:latin typeface="Times New Roman" panose="02020603050405020304" pitchFamily="18" charset="0"/>
                <a:cs typeface="Times New Roman" panose="02020603050405020304" pitchFamily="18" charset="0"/>
              </a:rPr>
              <a:t>+258</a:t>
            </a:r>
            <a:endParaRPr lang="ru-RU" sz="3200" b="1" dirty="0">
              <a:latin typeface="Times New Roman" panose="02020603050405020304" pitchFamily="18" charset="0"/>
              <a:cs typeface="Times New Roman" panose="02020603050405020304" pitchFamily="18" charset="0"/>
            </a:endParaRPr>
          </a:p>
        </p:txBody>
      </p:sp>
      <p:cxnSp>
        <p:nvCxnSpPr>
          <p:cNvPr id="17" name="Прямая соединительная линия 16"/>
          <p:cNvCxnSpPr/>
          <p:nvPr/>
        </p:nvCxnSpPr>
        <p:spPr>
          <a:xfrm flipV="1">
            <a:off x="2799087" y="2064490"/>
            <a:ext cx="5308134" cy="23307"/>
          </a:xfrm>
          <a:prstGeom prst="line">
            <a:avLst/>
          </a:prstGeom>
          <a:ln w="38100">
            <a:solidFill>
              <a:srgbClr val="FF0000"/>
            </a:solidFill>
            <a:prstDash val="sysDash"/>
            <a:headEnd type="triangle"/>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6438515" y="1378536"/>
            <a:ext cx="1433552" cy="0"/>
          </a:xfrm>
          <a:prstGeom prst="line">
            <a:avLst/>
          </a:prstGeom>
          <a:ln w="38100">
            <a:solidFill>
              <a:srgbClr val="FF0000"/>
            </a:solidFill>
            <a:prstDash val="sysDash"/>
            <a:headEnd type="triangle"/>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7872067" y="1364386"/>
            <a:ext cx="1080120" cy="711757"/>
          </a:xfrm>
          <a:prstGeom prst="rect">
            <a:avLst/>
          </a:prstGeom>
          <a:solidFill>
            <a:schemeClr val="accent3">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p:cNvSpPr txBox="1"/>
          <p:nvPr/>
        </p:nvSpPr>
        <p:spPr>
          <a:xfrm>
            <a:off x="7927091" y="1427876"/>
            <a:ext cx="936475" cy="584775"/>
          </a:xfrm>
          <a:prstGeom prst="rect">
            <a:avLst/>
          </a:prstGeom>
          <a:noFill/>
        </p:spPr>
        <p:txBody>
          <a:bodyPr wrap="none" rtlCol="0">
            <a:spAutoFit/>
          </a:bodyPr>
          <a:lstStyle/>
          <a:p>
            <a:r>
              <a:rPr lang="ru-RU" sz="3200" b="1" dirty="0" smtClean="0">
                <a:latin typeface="Times New Roman" panose="02020603050405020304" pitchFamily="18" charset="0"/>
                <a:cs typeface="Times New Roman" panose="02020603050405020304" pitchFamily="18" charset="0"/>
              </a:rPr>
              <a:t>-983</a:t>
            </a:r>
            <a:endParaRPr lang="ru-RU" sz="32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5784612" y="4253758"/>
            <a:ext cx="1107996" cy="584775"/>
          </a:xfrm>
          <a:prstGeom prst="rect">
            <a:avLst/>
          </a:prstGeom>
          <a:noFill/>
        </p:spPr>
        <p:txBody>
          <a:bodyPr wrap="none" rtlCol="0">
            <a:spAutoFit/>
          </a:bodyPr>
          <a:lstStyle/>
          <a:p>
            <a:r>
              <a:rPr lang="ru-RU" sz="3200" b="1" dirty="0" smtClean="0">
                <a:latin typeface="Times New Roman" panose="02020603050405020304" pitchFamily="18" charset="0"/>
                <a:cs typeface="Times New Roman" panose="02020603050405020304" pitchFamily="18" charset="0"/>
              </a:rPr>
              <a:t>6 501</a:t>
            </a:r>
            <a:endParaRPr lang="ru-RU" sz="3200" b="1" dirty="0">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2132565" y="683985"/>
            <a:ext cx="1440159"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cap="none" spc="0" dirty="0" smtClean="0">
                <a:ln w="11430"/>
                <a:effectLst>
                  <a:outerShdw blurRad="50800" dist="39000" dir="5460000" algn="tl">
                    <a:srgbClr val="000000">
                      <a:alpha val="38000"/>
                    </a:srgbClr>
                  </a:outerShdw>
                </a:effectLst>
                <a:latin typeface="Times New Roman" pitchFamily="18" charset="0"/>
                <a:cs typeface="Times New Roman" pitchFamily="18" charset="0"/>
              </a:rPr>
              <a:t>14 633 </a:t>
            </a:r>
            <a:endParaRPr lang="ru-RU" sz="3200" b="1" cap="none" spc="0" dirty="0">
              <a:ln w="11430"/>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28" name="Прямоугольник 27"/>
          <p:cNvSpPr/>
          <p:nvPr/>
        </p:nvSpPr>
        <p:spPr>
          <a:xfrm>
            <a:off x="5551267" y="665312"/>
            <a:ext cx="1567401"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smtClean="0">
                <a:ln w="11430"/>
                <a:solidFill>
                  <a:schemeClr val="tx1">
                    <a:lumMod val="95000"/>
                    <a:lumOff val="5000"/>
                  </a:schemeClr>
                </a:solidFill>
                <a:effectLst>
                  <a:outerShdw blurRad="50800" dist="39000" dir="5460000" algn="tl">
                    <a:srgbClr val="000000">
                      <a:alpha val="38000"/>
                    </a:srgbClr>
                  </a:outerShdw>
                </a:effectLst>
                <a:latin typeface="Times New Roman" pitchFamily="18" charset="0"/>
                <a:cs typeface="Times New Roman" pitchFamily="18" charset="0"/>
              </a:rPr>
              <a:t>13 908</a:t>
            </a:r>
            <a:endParaRPr lang="ru-RU" sz="3200" b="1" cap="none" spc="0" dirty="0">
              <a:ln w="11430"/>
              <a:solidFill>
                <a:schemeClr val="tx1">
                  <a:lumMod val="95000"/>
                  <a:lumOff val="5000"/>
                </a:schemeClr>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29" name="TextBox 28"/>
          <p:cNvSpPr txBox="1"/>
          <p:nvPr/>
        </p:nvSpPr>
        <p:spPr>
          <a:xfrm>
            <a:off x="2123728" y="2564904"/>
            <a:ext cx="1273955" cy="584775"/>
          </a:xfrm>
          <a:prstGeom prst="rect">
            <a:avLst/>
          </a:prstGeom>
          <a:noFill/>
        </p:spPr>
        <p:txBody>
          <a:bodyPr wrap="square" rtlCol="0">
            <a:spAutoFit/>
          </a:bodyPr>
          <a:lstStyle/>
          <a:p>
            <a:r>
              <a:rPr lang="ru-RU" sz="3200" b="1" dirty="0" smtClean="0">
                <a:latin typeface="Times New Roman" panose="02020603050405020304" pitchFamily="18" charset="0"/>
                <a:cs typeface="Times New Roman" panose="02020603050405020304" pitchFamily="18" charset="0"/>
              </a:rPr>
              <a:t> 8 390</a:t>
            </a:r>
            <a:endParaRPr lang="ru-RU" sz="32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2101316" y="4281732"/>
            <a:ext cx="1273955" cy="584775"/>
          </a:xfrm>
          <a:prstGeom prst="rect">
            <a:avLst/>
          </a:prstGeom>
          <a:noFill/>
        </p:spPr>
        <p:txBody>
          <a:bodyPr wrap="square" rtlCol="0">
            <a:spAutoFit/>
          </a:bodyPr>
          <a:lstStyle/>
          <a:p>
            <a:r>
              <a:rPr lang="ru-RU" sz="3200" b="1" dirty="0" smtClean="0">
                <a:latin typeface="Times New Roman" panose="02020603050405020304" pitchFamily="18" charset="0"/>
                <a:cs typeface="Times New Roman" panose="02020603050405020304" pitchFamily="18" charset="0"/>
              </a:rPr>
              <a:t> 6 243</a:t>
            </a:r>
            <a:endParaRPr lang="ru-RU" sz="32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5759595" y="2520186"/>
            <a:ext cx="1107996" cy="584775"/>
          </a:xfrm>
          <a:prstGeom prst="rect">
            <a:avLst/>
          </a:prstGeom>
          <a:noFill/>
        </p:spPr>
        <p:txBody>
          <a:bodyPr wrap="none" rtlCol="0">
            <a:spAutoFit/>
          </a:bodyPr>
          <a:lstStyle/>
          <a:p>
            <a:r>
              <a:rPr lang="ru-RU" sz="3200" b="1" dirty="0" smtClean="0">
                <a:latin typeface="Times New Roman" panose="02020603050405020304" pitchFamily="18" charset="0"/>
                <a:cs typeface="Times New Roman" panose="02020603050405020304" pitchFamily="18" charset="0"/>
              </a:rPr>
              <a:t>7 407</a:t>
            </a:r>
            <a:endParaRPr lang="ru-RU" sz="3200" b="1" dirty="0">
              <a:latin typeface="Times New Roman" panose="02020603050405020304" pitchFamily="18" charset="0"/>
              <a:cs typeface="Times New Roman" panose="02020603050405020304" pitchFamily="18" charset="0"/>
            </a:endParaRPr>
          </a:p>
        </p:txBody>
      </p:sp>
      <p:grpSp>
        <p:nvGrpSpPr>
          <p:cNvPr id="33" name="Группа 32"/>
          <p:cNvGrpSpPr/>
          <p:nvPr/>
        </p:nvGrpSpPr>
        <p:grpSpPr>
          <a:xfrm>
            <a:off x="0" y="-27384"/>
            <a:ext cx="9144000" cy="692696"/>
            <a:chOff x="-1809" y="-41800"/>
            <a:chExt cx="9145809" cy="1057360"/>
          </a:xfrm>
        </p:grpSpPr>
        <p:sp>
          <p:nvSpPr>
            <p:cNvPr id="34" name="Прямоугольник 33"/>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35"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Прямоугольник 25"/>
          <p:cNvSpPr/>
          <p:nvPr/>
        </p:nvSpPr>
        <p:spPr>
          <a:xfrm>
            <a:off x="3663871" y="665311"/>
            <a:ext cx="1957167"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cap="none" spc="0"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- 725(5%)</a:t>
            </a:r>
            <a:endParaRPr lang="ru-RU" sz="3200" b="1" cap="none" spc="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cxnSp>
        <p:nvCxnSpPr>
          <p:cNvPr id="37" name="Прямая соединительная линия 36"/>
          <p:cNvCxnSpPr/>
          <p:nvPr/>
        </p:nvCxnSpPr>
        <p:spPr>
          <a:xfrm>
            <a:off x="3779912" y="1206356"/>
            <a:ext cx="1857455"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Овал 31"/>
          <p:cNvSpPr/>
          <p:nvPr/>
        </p:nvSpPr>
        <p:spPr>
          <a:xfrm>
            <a:off x="5654534" y="4241317"/>
            <a:ext cx="1368152" cy="640725"/>
          </a:xfrm>
          <a:prstGeom prst="ellipse">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6" name="Овал 35"/>
          <p:cNvSpPr/>
          <p:nvPr/>
        </p:nvSpPr>
        <p:spPr>
          <a:xfrm>
            <a:off x="2076629" y="4241317"/>
            <a:ext cx="1368152" cy="665606"/>
          </a:xfrm>
          <a:prstGeom prst="ellipse">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extLst>
      <p:ext uri="{BB962C8B-B14F-4D97-AF65-F5344CB8AC3E}">
        <p14:creationId xmlns:p14="http://schemas.microsoft.com/office/powerpoint/2010/main" val="3363083611"/>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6"/>
          <p:cNvGraphicFramePr>
            <a:graphicFrameLocks/>
          </p:cNvGraphicFramePr>
          <p:nvPr>
            <p:extLst>
              <p:ext uri="{D42A27DB-BD31-4B8C-83A1-F6EECF244321}">
                <p14:modId xmlns:p14="http://schemas.microsoft.com/office/powerpoint/2010/main" val="1849180096"/>
              </p:ext>
            </p:extLst>
          </p:nvPr>
        </p:nvGraphicFramePr>
        <p:xfrm>
          <a:off x="648429" y="575973"/>
          <a:ext cx="8244408" cy="6264695"/>
        </p:xfrm>
        <a:graphic>
          <a:graphicData uri="http://schemas.openxmlformats.org/drawingml/2006/chart">
            <c:chart xmlns:c="http://schemas.openxmlformats.org/drawingml/2006/chart" xmlns:r="http://schemas.openxmlformats.org/officeDocument/2006/relationships" r:id="rId3"/>
          </a:graphicData>
        </a:graphic>
      </p:graphicFrame>
      <p:sp>
        <p:nvSpPr>
          <p:cNvPr id="26" name="Прямоугольник 25"/>
          <p:cNvSpPr/>
          <p:nvPr/>
        </p:nvSpPr>
        <p:spPr>
          <a:xfrm>
            <a:off x="6517154" y="476762"/>
            <a:ext cx="1595309" cy="707886"/>
          </a:xfrm>
          <a:prstGeom prst="rect">
            <a:avLst/>
          </a:prstGeom>
          <a:noFill/>
        </p:spPr>
        <p:txBody>
          <a:bodyPr wrap="none">
            <a:spAutoFit/>
          </a:bodyPr>
          <a:lstStyle/>
          <a:p>
            <a:pPr algn="ctr" fontAlgn="auto">
              <a:spcBef>
                <a:spcPts val="0"/>
              </a:spcBef>
              <a:spcAft>
                <a:spcPts val="0"/>
              </a:spcAft>
              <a:defRPr/>
            </a:pPr>
            <a:r>
              <a:rPr lang="ru-RU" sz="4000" dirty="0" smtClean="0">
                <a:ln w="0">
                  <a:solidFill>
                    <a:schemeClr val="tx2">
                      <a:satMod val="155000"/>
                    </a:schemeClr>
                  </a:solidFill>
                  <a:prstDash val="solid"/>
                </a:ln>
                <a:effectLst>
                  <a:outerShdw blurRad="41275" dist="20320" dir="1800000" algn="tl" rotWithShape="0">
                    <a:srgbClr val="000000">
                      <a:alpha val="49000"/>
                    </a:srgbClr>
                  </a:outerShdw>
                </a:effectLst>
                <a:latin typeface="Times New Roman" pitchFamily="18" charset="0"/>
                <a:cs typeface="Times New Roman" pitchFamily="18" charset="0"/>
              </a:rPr>
              <a:t>13 908</a:t>
            </a:r>
            <a:endParaRPr lang="ru-RU" sz="4000" dirty="0">
              <a:ln w="0">
                <a:solidFill>
                  <a:schemeClr val="tx2">
                    <a:satMod val="155000"/>
                  </a:schemeClr>
                </a:solidFill>
                <a:prstDash val="solid"/>
              </a:ln>
              <a:effectLst>
                <a:outerShdw blurRad="41275" dist="20320" dir="1800000" algn="tl" rotWithShape="0">
                  <a:srgbClr val="000000">
                    <a:alpha val="49000"/>
                  </a:srgbClr>
                </a:outerShdw>
              </a:effectLst>
              <a:latin typeface="Times New Roman" pitchFamily="18" charset="0"/>
              <a:cs typeface="Times New Roman" pitchFamily="18" charset="0"/>
            </a:endParaRPr>
          </a:p>
        </p:txBody>
      </p:sp>
      <p:grpSp>
        <p:nvGrpSpPr>
          <p:cNvPr id="3" name="Группа 2"/>
          <p:cNvGrpSpPr/>
          <p:nvPr/>
        </p:nvGrpSpPr>
        <p:grpSpPr>
          <a:xfrm>
            <a:off x="-794001" y="764704"/>
            <a:ext cx="5341230" cy="5328592"/>
            <a:chOff x="-756592" y="2498128"/>
            <a:chExt cx="5341230" cy="3584462"/>
          </a:xfrm>
        </p:grpSpPr>
        <p:sp>
          <p:nvSpPr>
            <p:cNvPr id="52" name="Скругленная прямоугольная выноска 51"/>
            <p:cNvSpPr/>
            <p:nvPr/>
          </p:nvSpPr>
          <p:spPr>
            <a:xfrm>
              <a:off x="480403" y="2498128"/>
              <a:ext cx="4019330" cy="3584462"/>
            </a:xfrm>
            <a:prstGeom prst="wedgeRoundRectCallout">
              <a:avLst>
                <a:gd name="adj1" fmla="val 95800"/>
                <a:gd name="adj2" fmla="val 25787"/>
                <a:gd name="adj3" fmla="val 16667"/>
              </a:avLst>
            </a:prstGeom>
            <a:solidFill>
              <a:srgbClr val="D4ECBA"/>
            </a:solidFill>
            <a:ln w="34925">
              <a:solidFill>
                <a:srgbClr val="97B953"/>
              </a:solidFill>
            </a:ln>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rtlCol="0" anchor="t"/>
            <a:lstStyle/>
            <a:p>
              <a:pPr algn="ctr"/>
              <a:endParaRPr lang="ru-RU" dirty="0" smtClean="0">
                <a:solidFill>
                  <a:schemeClr val="tx1"/>
                </a:solidFill>
              </a:endParaRPr>
            </a:p>
            <a:p>
              <a:pPr algn="ctr"/>
              <a:endParaRPr lang="ru-RU" dirty="0" smtClean="0">
                <a:solidFill>
                  <a:schemeClr val="tx1"/>
                </a:solidFill>
              </a:endParaRPr>
            </a:p>
            <a:p>
              <a:pPr algn="ctr"/>
              <a:endParaRPr lang="ru-RU" dirty="0" smtClean="0">
                <a:solidFill>
                  <a:schemeClr val="tx1"/>
                </a:solidFill>
              </a:endParaRPr>
            </a:p>
            <a:p>
              <a:pPr algn="ctr"/>
              <a:endParaRPr lang="ru-RU" dirty="0" smtClean="0">
                <a:solidFill>
                  <a:schemeClr val="tx1"/>
                </a:solidFill>
              </a:endParaRPr>
            </a:p>
            <a:p>
              <a:pPr algn="ctr"/>
              <a:endParaRPr lang="ru-RU" dirty="0" smtClean="0">
                <a:solidFill>
                  <a:schemeClr val="tx1"/>
                </a:solidFill>
              </a:endParaRPr>
            </a:p>
            <a:p>
              <a:pPr algn="ctr"/>
              <a:endParaRPr lang="ru-RU" dirty="0" smtClean="0">
                <a:solidFill>
                  <a:schemeClr val="tx1"/>
                </a:solidFill>
              </a:endParaRPr>
            </a:p>
            <a:p>
              <a:pPr algn="ctr"/>
              <a:endParaRPr lang="ru-RU" dirty="0" smtClean="0">
                <a:solidFill>
                  <a:schemeClr val="tx1"/>
                </a:solidFill>
              </a:endParaRPr>
            </a:p>
            <a:p>
              <a:pPr algn="ctr"/>
              <a:endParaRPr lang="ru-RU" dirty="0" smtClean="0">
                <a:solidFill>
                  <a:schemeClr val="tx1"/>
                </a:solidFill>
              </a:endParaRPr>
            </a:p>
          </p:txBody>
        </p:sp>
        <p:graphicFrame>
          <p:nvGraphicFramePr>
            <p:cNvPr id="53" name="Диаграмма 52"/>
            <p:cNvGraphicFramePr/>
            <p:nvPr>
              <p:extLst>
                <p:ext uri="{D42A27DB-BD31-4B8C-83A1-F6EECF244321}">
                  <p14:modId xmlns:p14="http://schemas.microsoft.com/office/powerpoint/2010/main" val="435546507"/>
                </p:ext>
              </p:extLst>
            </p:nvPr>
          </p:nvGraphicFramePr>
          <p:xfrm>
            <a:off x="-756592" y="2636333"/>
            <a:ext cx="4176464" cy="3441025"/>
          </p:xfrm>
          <a:graphic>
            <a:graphicData uri="http://schemas.openxmlformats.org/drawingml/2006/chart">
              <c:chart xmlns:c="http://schemas.openxmlformats.org/drawingml/2006/chart" xmlns:r="http://schemas.openxmlformats.org/officeDocument/2006/relationships" r:id="rId4"/>
            </a:graphicData>
          </a:graphic>
        </p:graphicFrame>
        <p:sp>
          <p:nvSpPr>
            <p:cNvPr id="56" name="Куб 55"/>
            <p:cNvSpPr/>
            <p:nvPr/>
          </p:nvSpPr>
          <p:spPr>
            <a:xfrm>
              <a:off x="2493931" y="5210694"/>
              <a:ext cx="360040" cy="360040"/>
            </a:xfrm>
            <a:prstGeom prst="cube">
              <a:avLst/>
            </a:prstGeom>
            <a:solidFill>
              <a:srgbClr val="E6AF00"/>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Куб 56"/>
            <p:cNvSpPr/>
            <p:nvPr/>
          </p:nvSpPr>
          <p:spPr>
            <a:xfrm>
              <a:off x="2493931" y="3951288"/>
              <a:ext cx="360040" cy="360040"/>
            </a:xfrm>
            <a:prstGeom prst="cube">
              <a:avLst/>
            </a:prstGeom>
            <a:solidFill>
              <a:schemeClr val="tx2">
                <a:lumMod val="60000"/>
                <a:lumOff val="40000"/>
              </a:schemeClr>
            </a:solidFill>
            <a:ln w="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Куб 57"/>
            <p:cNvSpPr/>
            <p:nvPr/>
          </p:nvSpPr>
          <p:spPr>
            <a:xfrm>
              <a:off x="2493931" y="4580991"/>
              <a:ext cx="360040" cy="360040"/>
            </a:xfrm>
            <a:prstGeom prst="cube">
              <a:avLst/>
            </a:prstGeom>
            <a:solidFill>
              <a:srgbClr val="FF0000"/>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1053771" y="3660656"/>
              <a:ext cx="723275" cy="383018"/>
            </a:xfrm>
            <a:prstGeom prst="rect">
              <a:avLst/>
            </a:prstGeom>
            <a:noFill/>
          </p:spPr>
          <p:txBody>
            <a:bodyPr wrap="none">
              <a:spAutoFit/>
            </a:bodyPr>
            <a:lstStyle/>
            <a:p>
              <a:pPr algn="ctr" fontAlgn="auto">
                <a:spcBef>
                  <a:spcPts val="0"/>
                </a:spcBef>
                <a:spcAft>
                  <a:spcPts val="0"/>
                </a:spcAft>
                <a:defRPr/>
              </a:pPr>
              <a:r>
                <a:rPr lang="ru-RU" sz="2800" dirty="0" smtClean="0">
                  <a:ln w="0">
                    <a:solidFill>
                      <a:schemeClr val="tx2">
                        <a:satMod val="155000"/>
                      </a:schemeClr>
                    </a:solidFill>
                    <a:prstDash val="solid"/>
                  </a:ln>
                  <a:effectLst>
                    <a:outerShdw blurRad="41275" dist="20320" dir="1800000" algn="tl" rotWithShape="0">
                      <a:srgbClr val="000000">
                        <a:alpha val="49000"/>
                      </a:srgbClr>
                    </a:outerShdw>
                  </a:effectLst>
                  <a:latin typeface="Times New Roman" pitchFamily="18" charset="0"/>
                  <a:cs typeface="Times New Roman" pitchFamily="18" charset="0"/>
                </a:rPr>
                <a:t>964</a:t>
              </a:r>
              <a:endParaRPr lang="ru-RU" sz="2800" dirty="0">
                <a:ln w="0">
                  <a:solidFill>
                    <a:schemeClr val="tx2">
                      <a:satMod val="155000"/>
                    </a:schemeClr>
                  </a:solidFill>
                  <a:prstDash val="solid"/>
                </a:ln>
                <a:effectLst>
                  <a:outerShdw blurRad="41275" dist="20320" dir="1800000" algn="tl" rotWithShape="0">
                    <a:srgbClr val="000000">
                      <a:alpha val="49000"/>
                    </a:srgbClr>
                  </a:outerShdw>
                </a:effectLst>
                <a:latin typeface="Times New Roman" pitchFamily="18" charset="0"/>
                <a:cs typeface="Times New Roman" pitchFamily="18" charset="0"/>
              </a:endParaRPr>
            </a:p>
          </p:txBody>
        </p:sp>
        <p:sp>
          <p:nvSpPr>
            <p:cNvPr id="61" name="Прямоугольник 60"/>
            <p:cNvSpPr/>
            <p:nvPr/>
          </p:nvSpPr>
          <p:spPr>
            <a:xfrm>
              <a:off x="1053771" y="3321585"/>
              <a:ext cx="723275" cy="351962"/>
            </a:xfrm>
            <a:prstGeom prst="rect">
              <a:avLst/>
            </a:prstGeom>
            <a:noFill/>
          </p:spPr>
          <p:txBody>
            <a:bodyPr wrap="none">
              <a:spAutoFit/>
            </a:bodyPr>
            <a:lstStyle/>
            <a:p>
              <a:pPr algn="ctr" fontAlgn="auto">
                <a:spcBef>
                  <a:spcPts val="0"/>
                </a:spcBef>
                <a:spcAft>
                  <a:spcPts val="0"/>
                </a:spcAft>
                <a:defRPr/>
              </a:pPr>
              <a:r>
                <a:rPr lang="ru-RU" sz="2800" dirty="0" smtClean="0">
                  <a:ln w="0">
                    <a:solidFill>
                      <a:schemeClr val="tx2">
                        <a:satMod val="155000"/>
                      </a:schemeClr>
                    </a:solidFill>
                    <a:prstDash val="solid"/>
                  </a:ln>
                  <a:effectLst>
                    <a:outerShdw blurRad="41275" dist="20320" dir="1800000" algn="tl" rotWithShape="0">
                      <a:srgbClr val="000000">
                        <a:alpha val="49000"/>
                      </a:srgbClr>
                    </a:outerShdw>
                  </a:effectLst>
                  <a:latin typeface="Times New Roman" pitchFamily="18" charset="0"/>
                  <a:cs typeface="Times New Roman" pitchFamily="18" charset="0"/>
                </a:rPr>
                <a:t>219</a:t>
              </a:r>
              <a:endParaRPr lang="ru-RU" sz="2800" dirty="0">
                <a:ln w="0">
                  <a:solidFill>
                    <a:schemeClr val="tx2">
                      <a:satMod val="155000"/>
                    </a:schemeClr>
                  </a:solidFill>
                  <a:prstDash val="solid"/>
                </a:ln>
                <a:effectLst>
                  <a:outerShdw blurRad="41275" dist="20320" dir="1800000" algn="tl" rotWithShape="0">
                    <a:srgbClr val="000000">
                      <a:alpha val="49000"/>
                    </a:srgbClr>
                  </a:outerShdw>
                </a:effectLst>
                <a:latin typeface="Times New Roman" pitchFamily="18" charset="0"/>
                <a:cs typeface="Times New Roman" pitchFamily="18" charset="0"/>
              </a:endParaRPr>
            </a:p>
          </p:txBody>
        </p:sp>
        <p:sp>
          <p:nvSpPr>
            <p:cNvPr id="38" name="TextBox 37"/>
            <p:cNvSpPr txBox="1"/>
            <p:nvPr/>
          </p:nvSpPr>
          <p:spPr>
            <a:xfrm>
              <a:off x="2925979" y="3951288"/>
              <a:ext cx="1587871" cy="351962"/>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Налоги на имущество</a:t>
              </a:r>
              <a:endParaRPr lang="ru-RU" sz="1400" b="1"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2925979" y="4580991"/>
              <a:ext cx="1658659" cy="383018"/>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Налоги на </a:t>
              </a:r>
            </a:p>
            <a:p>
              <a:r>
                <a:rPr lang="ru-RU" sz="1400" b="1" dirty="0" smtClean="0">
                  <a:latin typeface="Times New Roman" panose="02020603050405020304" pitchFamily="18" charset="0"/>
                  <a:cs typeface="Times New Roman" panose="02020603050405020304" pitchFamily="18" charset="0"/>
                </a:rPr>
                <a:t>совокупный доход</a:t>
              </a:r>
              <a:endParaRPr lang="ru-RU" sz="1400" b="1" dirty="0">
                <a:latin typeface="Times New Roman" panose="02020603050405020304" pitchFamily="18" charset="0"/>
                <a:cs typeface="Times New Roman" panose="02020603050405020304" pitchFamily="18" charset="0"/>
              </a:endParaRPr>
            </a:p>
          </p:txBody>
        </p:sp>
      </p:grpSp>
      <p:grpSp>
        <p:nvGrpSpPr>
          <p:cNvPr id="22" name="Группа 21"/>
          <p:cNvGrpSpPr/>
          <p:nvPr/>
        </p:nvGrpSpPr>
        <p:grpSpPr>
          <a:xfrm>
            <a:off x="0" y="-49476"/>
            <a:ext cx="9144000" cy="692696"/>
            <a:chOff x="-1809" y="-41800"/>
            <a:chExt cx="9145809" cy="1057360"/>
          </a:xfrm>
        </p:grpSpPr>
        <p:sp>
          <p:nvSpPr>
            <p:cNvPr id="23" name="Прямоугольник 22"/>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24"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Прямоугольник 24"/>
          <p:cNvSpPr/>
          <p:nvPr/>
        </p:nvSpPr>
        <p:spPr>
          <a:xfrm>
            <a:off x="1151135" y="1645348"/>
            <a:ext cx="543740" cy="523220"/>
          </a:xfrm>
          <a:prstGeom prst="rect">
            <a:avLst/>
          </a:prstGeom>
          <a:noFill/>
        </p:spPr>
        <p:txBody>
          <a:bodyPr wrap="none">
            <a:spAutoFit/>
          </a:bodyPr>
          <a:lstStyle/>
          <a:p>
            <a:pPr algn="ctr" fontAlgn="auto">
              <a:spcBef>
                <a:spcPts val="0"/>
              </a:spcBef>
              <a:spcAft>
                <a:spcPts val="0"/>
              </a:spcAft>
              <a:defRPr/>
            </a:pPr>
            <a:r>
              <a:rPr lang="en-US" sz="2800" dirty="0" smtClean="0">
                <a:ln w="0">
                  <a:solidFill>
                    <a:schemeClr val="tx2">
                      <a:satMod val="155000"/>
                    </a:schemeClr>
                  </a:solidFill>
                  <a:prstDash val="solid"/>
                </a:ln>
                <a:effectLst>
                  <a:outerShdw blurRad="41275" dist="20320" dir="1800000" algn="tl" rotWithShape="0">
                    <a:srgbClr val="000000">
                      <a:alpha val="49000"/>
                    </a:srgbClr>
                  </a:outerShdw>
                </a:effectLst>
                <a:latin typeface="Times New Roman" pitchFamily="18" charset="0"/>
                <a:cs typeface="Times New Roman" pitchFamily="18" charset="0"/>
              </a:rPr>
              <a:t>7</a:t>
            </a:r>
            <a:r>
              <a:rPr lang="ru-RU" sz="2800" dirty="0" smtClean="0">
                <a:ln w="0">
                  <a:solidFill>
                    <a:schemeClr val="tx2">
                      <a:satMod val="155000"/>
                    </a:schemeClr>
                  </a:solidFill>
                  <a:prstDash val="solid"/>
                </a:ln>
                <a:effectLst>
                  <a:outerShdw blurRad="41275" dist="20320" dir="1800000" algn="tl" rotWithShape="0">
                    <a:srgbClr val="000000">
                      <a:alpha val="49000"/>
                    </a:srgbClr>
                  </a:outerShdw>
                </a:effectLst>
                <a:latin typeface="Times New Roman" pitchFamily="18" charset="0"/>
                <a:cs typeface="Times New Roman" pitchFamily="18" charset="0"/>
              </a:rPr>
              <a:t>1</a:t>
            </a:r>
            <a:endParaRPr lang="ru-RU" sz="2800" dirty="0">
              <a:ln w="0">
                <a:solidFill>
                  <a:schemeClr val="tx2">
                    <a:satMod val="155000"/>
                  </a:schemeClr>
                </a:solidFill>
                <a:prstDash val="solid"/>
              </a:ln>
              <a:effectLst>
                <a:outerShdw blurRad="41275" dist="20320" dir="1800000" algn="tl" rotWithShape="0">
                  <a:srgbClr val="000000">
                    <a:alpha val="49000"/>
                  </a:srgbClr>
                </a:outerShdw>
              </a:effectLst>
              <a:latin typeface="Times New Roman" pitchFamily="18" charset="0"/>
              <a:cs typeface="Times New Roman" pitchFamily="18" charset="0"/>
            </a:endParaRPr>
          </a:p>
        </p:txBody>
      </p:sp>
      <p:sp>
        <p:nvSpPr>
          <p:cNvPr id="28" name="Куб 27"/>
          <p:cNvSpPr/>
          <p:nvPr/>
        </p:nvSpPr>
        <p:spPr>
          <a:xfrm>
            <a:off x="2411760" y="2060848"/>
            <a:ext cx="360040" cy="535229"/>
          </a:xfrm>
          <a:prstGeom prst="cube">
            <a:avLst/>
          </a:prstGeom>
          <a:solidFill>
            <a:schemeClr val="accent6">
              <a:lumMod val="50000"/>
            </a:schemeClr>
          </a:solidFill>
          <a:ln w="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TextBox 28"/>
          <p:cNvSpPr txBox="1"/>
          <p:nvPr/>
        </p:nvSpPr>
        <p:spPr>
          <a:xfrm>
            <a:off x="2830685" y="2168568"/>
            <a:ext cx="1587871"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Иные налоги</a:t>
            </a:r>
            <a:endParaRPr lang="ru-RU" sz="1400" b="1" dirty="0">
              <a:latin typeface="Times New Roman" panose="02020603050405020304" pitchFamily="18" charset="0"/>
              <a:cs typeface="Times New Roman" panose="02020603050405020304" pitchFamily="18" charset="0"/>
            </a:endParaRPr>
          </a:p>
        </p:txBody>
      </p:sp>
      <p:sp>
        <p:nvSpPr>
          <p:cNvPr id="31" name="Прямоугольник 30"/>
          <p:cNvSpPr/>
          <p:nvPr/>
        </p:nvSpPr>
        <p:spPr>
          <a:xfrm>
            <a:off x="778083" y="904010"/>
            <a:ext cx="3384376" cy="468906"/>
          </a:xfrm>
          <a:prstGeom prst="rect">
            <a:avLst/>
          </a:prstGeom>
          <a:noFill/>
        </p:spPr>
        <p:txBody>
          <a:bodyPr wrap="square">
            <a:spAutoFit/>
          </a:bodyPr>
          <a:lstStyle/>
          <a:p>
            <a:pPr algn="ctr"/>
            <a:r>
              <a:rPr lang="ru-RU" sz="2200" b="1" dirty="0" smtClean="0">
                <a:latin typeface="Times New Roman" panose="02020603050405020304" pitchFamily="18" charset="0"/>
                <a:cs typeface="Times New Roman" panose="02020603050405020304" pitchFamily="18" charset="0"/>
              </a:rPr>
              <a:t>Налоговые доходы - 82%</a:t>
            </a:r>
            <a:endParaRPr lang="ru-RU" sz="2200" dirty="0"/>
          </a:p>
        </p:txBody>
      </p:sp>
      <p:sp>
        <p:nvSpPr>
          <p:cNvPr id="32" name="TextBox 31"/>
          <p:cNvSpPr txBox="1"/>
          <p:nvPr/>
        </p:nvSpPr>
        <p:spPr>
          <a:xfrm>
            <a:off x="2895071" y="4734404"/>
            <a:ext cx="1558270" cy="803840"/>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Налоги </a:t>
            </a:r>
          </a:p>
          <a:p>
            <a:r>
              <a:rPr lang="ru-RU" sz="1400" b="1" dirty="0" smtClean="0">
                <a:latin typeface="Times New Roman" panose="02020603050405020304" pitchFamily="18" charset="0"/>
                <a:cs typeface="Times New Roman" panose="02020603050405020304" pitchFamily="18" charset="0"/>
              </a:rPr>
              <a:t>на доходы </a:t>
            </a:r>
          </a:p>
          <a:p>
            <a:r>
              <a:rPr lang="ru-RU" sz="1400" b="1" dirty="0" smtClean="0">
                <a:latin typeface="Times New Roman" panose="02020603050405020304" pitchFamily="18" charset="0"/>
                <a:cs typeface="Times New Roman" panose="02020603050405020304" pitchFamily="18" charset="0"/>
              </a:rPr>
              <a:t>физических лиц</a:t>
            </a:r>
            <a:endParaRPr lang="ru-RU" sz="1400" b="1" dirty="0">
              <a:latin typeface="Times New Roman" panose="02020603050405020304" pitchFamily="18" charset="0"/>
              <a:cs typeface="Times New Roman" panose="02020603050405020304" pitchFamily="18" charset="0"/>
            </a:endParaRPr>
          </a:p>
        </p:txBody>
      </p:sp>
      <p:sp>
        <p:nvSpPr>
          <p:cNvPr id="33" name="Прямоугольник 32"/>
          <p:cNvSpPr/>
          <p:nvPr/>
        </p:nvSpPr>
        <p:spPr>
          <a:xfrm>
            <a:off x="755576" y="4149080"/>
            <a:ext cx="1152128" cy="523220"/>
          </a:xfrm>
          <a:prstGeom prst="rect">
            <a:avLst/>
          </a:prstGeom>
          <a:noFill/>
        </p:spPr>
        <p:txBody>
          <a:bodyPr wrap="square">
            <a:spAutoFit/>
          </a:bodyPr>
          <a:lstStyle/>
          <a:p>
            <a:pPr algn="ctr" fontAlgn="auto">
              <a:spcBef>
                <a:spcPts val="0"/>
              </a:spcBef>
              <a:spcAft>
                <a:spcPts val="0"/>
              </a:spcAft>
              <a:defRPr/>
            </a:pPr>
            <a:r>
              <a:rPr lang="en-US" sz="2800" dirty="0" smtClean="0">
                <a:ln w="0">
                  <a:solidFill>
                    <a:schemeClr val="tx2">
                      <a:satMod val="155000"/>
                    </a:schemeClr>
                  </a:solidFill>
                  <a:prstDash val="solid"/>
                </a:ln>
                <a:effectLst>
                  <a:outerShdw blurRad="41275" dist="20320" dir="1800000" algn="tl" rotWithShape="0">
                    <a:srgbClr val="000000">
                      <a:alpha val="49000"/>
                    </a:srgbClr>
                  </a:outerShdw>
                </a:effectLst>
                <a:latin typeface="Times New Roman" pitchFamily="18" charset="0"/>
                <a:cs typeface="Times New Roman" pitchFamily="18" charset="0"/>
              </a:rPr>
              <a:t>(</a:t>
            </a:r>
            <a:r>
              <a:rPr lang="ru-RU" sz="2800" dirty="0" smtClean="0">
                <a:ln w="0">
                  <a:solidFill>
                    <a:schemeClr val="tx2">
                      <a:satMod val="155000"/>
                    </a:schemeClr>
                  </a:solidFill>
                  <a:prstDash val="solid"/>
                </a:ln>
                <a:effectLst>
                  <a:outerShdw blurRad="41275" dist="20320" dir="1800000" algn="tl" rotWithShape="0">
                    <a:srgbClr val="000000">
                      <a:alpha val="49000"/>
                    </a:srgbClr>
                  </a:outerShdw>
                </a:effectLst>
                <a:latin typeface="Times New Roman" pitchFamily="18" charset="0"/>
                <a:cs typeface="Times New Roman" pitchFamily="18" charset="0"/>
              </a:rPr>
              <a:t>77%</a:t>
            </a:r>
            <a:r>
              <a:rPr lang="en-US" sz="2800" dirty="0" smtClean="0">
                <a:ln w="0">
                  <a:solidFill>
                    <a:schemeClr val="tx2">
                      <a:satMod val="155000"/>
                    </a:schemeClr>
                  </a:solidFill>
                  <a:prstDash val="solid"/>
                </a:ln>
                <a:effectLst>
                  <a:outerShdw blurRad="41275" dist="20320" dir="1800000" algn="tl" rotWithShape="0">
                    <a:srgbClr val="000000">
                      <a:alpha val="49000"/>
                    </a:srgbClr>
                  </a:outerShdw>
                </a:effectLst>
                <a:latin typeface="Times New Roman" pitchFamily="18" charset="0"/>
                <a:cs typeface="Times New Roman" pitchFamily="18" charset="0"/>
              </a:rPr>
              <a:t>)</a:t>
            </a:r>
            <a:endParaRPr lang="ru-RU" sz="2800" dirty="0">
              <a:ln w="0">
                <a:solidFill>
                  <a:schemeClr val="tx2">
                    <a:satMod val="155000"/>
                  </a:schemeClr>
                </a:solidFill>
                <a:prstDash val="solid"/>
              </a:ln>
              <a:effectLst>
                <a:outerShdw blurRad="41275" dist="20320" dir="1800000" algn="tl" rotWithShape="0">
                  <a:srgbClr val="000000">
                    <a:alpha val="49000"/>
                  </a:srgbClr>
                </a:outerShdw>
              </a:effectLst>
              <a:latin typeface="Times New Roman" pitchFamily="18" charset="0"/>
              <a:cs typeface="Times New Roman" pitchFamily="18" charset="0"/>
            </a:endParaRPr>
          </a:p>
        </p:txBody>
      </p:sp>
      <p:sp>
        <p:nvSpPr>
          <p:cNvPr id="34" name="Прямоугольник 33"/>
          <p:cNvSpPr/>
          <p:nvPr/>
        </p:nvSpPr>
        <p:spPr>
          <a:xfrm>
            <a:off x="780898" y="3708321"/>
            <a:ext cx="1107997" cy="584775"/>
          </a:xfrm>
          <a:prstGeom prst="rect">
            <a:avLst/>
          </a:prstGeom>
          <a:noFill/>
        </p:spPr>
        <p:txBody>
          <a:bodyPr wrap="none">
            <a:spAutoFit/>
          </a:bodyPr>
          <a:lstStyle/>
          <a:p>
            <a:pPr algn="ctr" fontAlgn="auto">
              <a:spcBef>
                <a:spcPts val="0"/>
              </a:spcBef>
              <a:spcAft>
                <a:spcPts val="0"/>
              </a:spcAft>
              <a:defRPr/>
            </a:pPr>
            <a:r>
              <a:rPr lang="ru-RU" sz="3200" dirty="0" smtClean="0">
                <a:ln w="0">
                  <a:solidFill>
                    <a:schemeClr val="tx2">
                      <a:satMod val="155000"/>
                    </a:schemeClr>
                  </a:solidFill>
                  <a:prstDash val="solid"/>
                </a:ln>
                <a:effectLst>
                  <a:outerShdw blurRad="41275" dist="20320" dir="1800000" algn="tl" rotWithShape="0">
                    <a:srgbClr val="000000">
                      <a:alpha val="49000"/>
                    </a:srgbClr>
                  </a:outerShdw>
                </a:effectLst>
                <a:latin typeface="Times New Roman" pitchFamily="18" charset="0"/>
                <a:cs typeface="Times New Roman" pitchFamily="18" charset="0"/>
              </a:rPr>
              <a:t>4 106</a:t>
            </a:r>
            <a:endParaRPr lang="ru-RU" sz="3200" dirty="0">
              <a:ln w="0">
                <a:solidFill>
                  <a:schemeClr val="tx2">
                    <a:satMod val="155000"/>
                  </a:schemeClr>
                </a:solidFill>
                <a:prstDash val="solid"/>
              </a:ln>
              <a:effectLst>
                <a:outerShdw blurRad="41275" dist="20320" dir="1800000" algn="tl" rotWithShape="0">
                  <a:srgbClr val="000000">
                    <a:alpha val="49000"/>
                  </a:srgbClr>
                </a:outerShdw>
              </a:effectLst>
              <a:latin typeface="Times New Roman" pitchFamily="18" charset="0"/>
              <a:cs typeface="Times New Roman" pitchFamily="18" charset="0"/>
            </a:endParaRPr>
          </a:p>
        </p:txBody>
      </p:sp>
      <p:sp>
        <p:nvSpPr>
          <p:cNvPr id="51" name="Овал 50"/>
          <p:cNvSpPr/>
          <p:nvPr/>
        </p:nvSpPr>
        <p:spPr>
          <a:xfrm>
            <a:off x="6737806" y="4556822"/>
            <a:ext cx="1368152" cy="775559"/>
          </a:xfrm>
          <a:prstGeom prst="ellipse">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extLst>
      <p:ext uri="{BB962C8B-B14F-4D97-AF65-F5344CB8AC3E}">
        <p14:creationId xmlns:p14="http://schemas.microsoft.com/office/powerpoint/2010/main" val="2101628381"/>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6"/>
          <p:cNvGraphicFramePr>
            <a:graphicFrameLocks/>
          </p:cNvGraphicFramePr>
          <p:nvPr>
            <p:extLst>
              <p:ext uri="{D42A27DB-BD31-4B8C-83A1-F6EECF244321}">
                <p14:modId xmlns:p14="http://schemas.microsoft.com/office/powerpoint/2010/main" val="1488771224"/>
              </p:ext>
            </p:extLst>
          </p:nvPr>
        </p:nvGraphicFramePr>
        <p:xfrm>
          <a:off x="0" y="0"/>
          <a:ext cx="9684568" cy="6858001"/>
        </p:xfrm>
        <a:graphic>
          <a:graphicData uri="http://schemas.openxmlformats.org/drawingml/2006/chart">
            <c:chart xmlns:c="http://schemas.openxmlformats.org/drawingml/2006/chart" xmlns:r="http://schemas.openxmlformats.org/officeDocument/2006/relationships" r:id="rId3"/>
          </a:graphicData>
        </a:graphic>
      </p:graphicFrame>
      <p:sp>
        <p:nvSpPr>
          <p:cNvPr id="26" name="Прямоугольник 25"/>
          <p:cNvSpPr/>
          <p:nvPr/>
        </p:nvSpPr>
        <p:spPr>
          <a:xfrm>
            <a:off x="6732240" y="476672"/>
            <a:ext cx="1595309" cy="707886"/>
          </a:xfrm>
          <a:prstGeom prst="rect">
            <a:avLst/>
          </a:prstGeom>
          <a:noFill/>
        </p:spPr>
        <p:txBody>
          <a:bodyPr wrap="none">
            <a:spAutoFit/>
          </a:bodyPr>
          <a:lstStyle/>
          <a:p>
            <a:pPr algn="ctr" fontAlgn="auto">
              <a:spcBef>
                <a:spcPts val="0"/>
              </a:spcBef>
              <a:spcAft>
                <a:spcPts val="0"/>
              </a:spcAft>
              <a:defRPr/>
            </a:pPr>
            <a:r>
              <a:rPr lang="ru-RU" sz="4000" dirty="0" smtClean="0">
                <a:ln w="0">
                  <a:solidFill>
                    <a:schemeClr val="tx2">
                      <a:satMod val="155000"/>
                    </a:schemeClr>
                  </a:solidFill>
                  <a:prstDash val="solid"/>
                </a:ln>
                <a:effectLst>
                  <a:outerShdw blurRad="41275" dist="20320" dir="1800000" algn="tl" rotWithShape="0">
                    <a:srgbClr val="000000">
                      <a:alpha val="49000"/>
                    </a:srgbClr>
                  </a:outerShdw>
                </a:effectLst>
                <a:latin typeface="Times New Roman" pitchFamily="18" charset="0"/>
                <a:cs typeface="Times New Roman" pitchFamily="18" charset="0"/>
              </a:rPr>
              <a:t>13 908</a:t>
            </a:r>
            <a:endParaRPr lang="ru-RU" sz="4000" dirty="0">
              <a:ln w="0">
                <a:solidFill>
                  <a:schemeClr val="tx2">
                    <a:satMod val="155000"/>
                  </a:schemeClr>
                </a:solidFill>
                <a:prstDash val="solid"/>
              </a:ln>
              <a:effectLst>
                <a:outerShdw blurRad="41275" dist="20320" dir="1800000" algn="tl" rotWithShape="0">
                  <a:srgbClr val="000000">
                    <a:alpha val="49000"/>
                  </a:srgbClr>
                </a:outerShdw>
              </a:effectLst>
              <a:latin typeface="Times New Roman" pitchFamily="18" charset="0"/>
              <a:cs typeface="Times New Roman" pitchFamily="18" charset="0"/>
            </a:endParaRPr>
          </a:p>
        </p:txBody>
      </p:sp>
      <p:sp>
        <p:nvSpPr>
          <p:cNvPr id="52" name="Скругленная прямоугольная выноска 51"/>
          <p:cNvSpPr/>
          <p:nvPr/>
        </p:nvSpPr>
        <p:spPr>
          <a:xfrm>
            <a:off x="107504" y="764704"/>
            <a:ext cx="5218806" cy="5384662"/>
          </a:xfrm>
          <a:prstGeom prst="wedgeRoundRectCallout">
            <a:avLst>
              <a:gd name="adj1" fmla="val 75428"/>
              <a:gd name="adj2" fmla="val 7160"/>
              <a:gd name="adj3" fmla="val 16667"/>
            </a:avLst>
          </a:prstGeom>
          <a:solidFill>
            <a:srgbClr val="FFFFCC"/>
          </a:solidFill>
          <a:ln w="34925">
            <a:solidFill>
              <a:srgbClr val="FFFF00"/>
            </a:solidFill>
          </a:ln>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rtlCol="0" anchor="t"/>
          <a:lstStyle/>
          <a:p>
            <a:pPr algn="ctr"/>
            <a:endParaRPr lang="ru-RU" dirty="0" smtClean="0">
              <a:solidFill>
                <a:schemeClr val="tx1"/>
              </a:solidFill>
            </a:endParaRPr>
          </a:p>
          <a:p>
            <a:pPr algn="ctr"/>
            <a:endParaRPr lang="ru-RU" dirty="0" smtClean="0">
              <a:solidFill>
                <a:schemeClr val="tx1"/>
              </a:solidFill>
            </a:endParaRPr>
          </a:p>
          <a:p>
            <a:pPr algn="ctr"/>
            <a:endParaRPr lang="ru-RU" dirty="0" smtClean="0">
              <a:solidFill>
                <a:schemeClr val="tx1"/>
              </a:solidFill>
            </a:endParaRPr>
          </a:p>
          <a:p>
            <a:pPr algn="ctr"/>
            <a:endParaRPr lang="ru-RU" dirty="0" smtClean="0">
              <a:solidFill>
                <a:schemeClr val="tx1"/>
              </a:solidFill>
            </a:endParaRPr>
          </a:p>
          <a:p>
            <a:pPr algn="ctr"/>
            <a:endParaRPr lang="ru-RU" dirty="0" smtClean="0">
              <a:solidFill>
                <a:schemeClr val="tx1"/>
              </a:solidFill>
            </a:endParaRPr>
          </a:p>
          <a:p>
            <a:pPr algn="ctr"/>
            <a:endParaRPr lang="ru-RU" dirty="0" smtClean="0">
              <a:solidFill>
                <a:schemeClr val="tx1"/>
              </a:solidFill>
            </a:endParaRPr>
          </a:p>
          <a:p>
            <a:pPr algn="ctr"/>
            <a:endParaRPr lang="ru-RU" dirty="0" smtClean="0">
              <a:solidFill>
                <a:schemeClr val="tx1"/>
              </a:solidFill>
            </a:endParaRPr>
          </a:p>
        </p:txBody>
      </p:sp>
      <p:sp>
        <p:nvSpPr>
          <p:cNvPr id="56" name="Куб 55"/>
          <p:cNvSpPr/>
          <p:nvPr/>
        </p:nvSpPr>
        <p:spPr>
          <a:xfrm>
            <a:off x="827584" y="5760039"/>
            <a:ext cx="360040" cy="360040"/>
          </a:xfrm>
          <a:prstGeom prst="cube">
            <a:avLst/>
          </a:prstGeom>
          <a:solidFill>
            <a:schemeClr val="accent4">
              <a:lumMod val="75000"/>
            </a:scheme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Куб 57"/>
          <p:cNvSpPr/>
          <p:nvPr/>
        </p:nvSpPr>
        <p:spPr>
          <a:xfrm>
            <a:off x="827584" y="5356293"/>
            <a:ext cx="360040" cy="360040"/>
          </a:xfrm>
          <a:prstGeom prst="cube">
            <a:avLst/>
          </a:prstGeom>
          <a:solidFill>
            <a:schemeClr val="accent4">
              <a:lumMod val="60000"/>
              <a:lumOff val="40000"/>
            </a:scheme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p:cNvSpPr/>
          <p:nvPr/>
        </p:nvSpPr>
        <p:spPr>
          <a:xfrm>
            <a:off x="6845818" y="3356991"/>
            <a:ext cx="1368152" cy="775559"/>
          </a:xfrm>
          <a:prstGeom prst="ellipse">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1" name="Прямоугольник 60"/>
          <p:cNvSpPr/>
          <p:nvPr/>
        </p:nvSpPr>
        <p:spPr>
          <a:xfrm>
            <a:off x="971600" y="764704"/>
            <a:ext cx="3659271" cy="430887"/>
          </a:xfrm>
          <a:prstGeom prst="rect">
            <a:avLst/>
          </a:prstGeom>
          <a:noFill/>
        </p:spPr>
        <p:txBody>
          <a:bodyPr wrap="none">
            <a:spAutoFit/>
          </a:bodyPr>
          <a:lstStyle/>
          <a:p>
            <a:pPr algn="ctr"/>
            <a:r>
              <a:rPr lang="ru-RU" sz="2200" b="1" dirty="0">
                <a:latin typeface="Times New Roman" panose="02020603050405020304" pitchFamily="18" charset="0"/>
                <a:cs typeface="Times New Roman" panose="02020603050405020304" pitchFamily="18" charset="0"/>
              </a:rPr>
              <a:t>Неналоговые </a:t>
            </a:r>
            <a:r>
              <a:rPr lang="ru-RU" sz="2200" b="1" dirty="0" smtClean="0">
                <a:latin typeface="Times New Roman" panose="02020603050405020304" pitchFamily="18" charset="0"/>
                <a:cs typeface="Times New Roman" panose="02020603050405020304" pitchFamily="18" charset="0"/>
              </a:rPr>
              <a:t>доходы - 18%</a:t>
            </a:r>
            <a:endParaRPr lang="ru-RU" sz="2200" dirty="0"/>
          </a:p>
        </p:txBody>
      </p:sp>
      <p:graphicFrame>
        <p:nvGraphicFramePr>
          <p:cNvPr id="37" name="Диаграмма 36"/>
          <p:cNvGraphicFramePr/>
          <p:nvPr>
            <p:extLst>
              <p:ext uri="{D42A27DB-BD31-4B8C-83A1-F6EECF244321}">
                <p14:modId xmlns:p14="http://schemas.microsoft.com/office/powerpoint/2010/main" val="2872177027"/>
              </p:ext>
            </p:extLst>
          </p:nvPr>
        </p:nvGraphicFramePr>
        <p:xfrm>
          <a:off x="0" y="764704"/>
          <a:ext cx="5904656" cy="4464496"/>
        </p:xfrm>
        <a:graphic>
          <a:graphicData uri="http://schemas.openxmlformats.org/drawingml/2006/chart">
            <c:chart xmlns:c="http://schemas.openxmlformats.org/drawingml/2006/chart" xmlns:r="http://schemas.openxmlformats.org/officeDocument/2006/relationships" r:id="rId4"/>
          </a:graphicData>
        </a:graphic>
      </p:graphicFrame>
      <p:sp>
        <p:nvSpPr>
          <p:cNvPr id="47" name="Прямоугольник 46"/>
          <p:cNvSpPr/>
          <p:nvPr/>
        </p:nvSpPr>
        <p:spPr>
          <a:xfrm>
            <a:off x="3753708" y="1383159"/>
            <a:ext cx="877163" cy="461665"/>
          </a:xfrm>
          <a:prstGeom prst="rect">
            <a:avLst/>
          </a:prstGeom>
          <a:noFill/>
        </p:spPr>
        <p:txBody>
          <a:bodyPr wrap="none">
            <a:spAutoFit/>
          </a:bodyPr>
          <a:lstStyle/>
          <a:p>
            <a:pPr algn="ctr" fontAlgn="auto">
              <a:spcBef>
                <a:spcPts val="0"/>
              </a:spcBef>
              <a:spcAft>
                <a:spcPts val="0"/>
              </a:spcAft>
              <a:defRPr/>
            </a:pPr>
            <a:r>
              <a:rPr lang="ru-RU" sz="2400" b="1" dirty="0" smtClean="0">
                <a:ln w="0">
                  <a:solidFill>
                    <a:schemeClr val="tx2">
                      <a:satMod val="155000"/>
                    </a:schemeClr>
                  </a:solidFill>
                  <a:prstDash val="solid"/>
                </a:ln>
                <a:effectLst>
                  <a:outerShdw blurRad="41275" dist="20320" dir="1800000" algn="tl" rotWithShape="0">
                    <a:srgbClr val="000000">
                      <a:alpha val="49000"/>
                    </a:srgbClr>
                  </a:outerShdw>
                </a:effectLst>
                <a:latin typeface="Times New Roman" pitchFamily="18" charset="0"/>
                <a:cs typeface="Times New Roman" pitchFamily="18" charset="0"/>
              </a:rPr>
              <a:t>1 141</a:t>
            </a:r>
            <a:endParaRPr lang="ru-RU" sz="2400" b="1" dirty="0">
              <a:ln w="0">
                <a:solidFill>
                  <a:schemeClr val="tx2">
                    <a:satMod val="155000"/>
                  </a:schemeClr>
                </a:solidFill>
                <a:prstDash val="solid"/>
              </a:ln>
              <a:effectLst>
                <a:outerShdw blurRad="41275" dist="20320" dir="1800000" algn="tl" rotWithShape="0">
                  <a:srgbClr val="000000">
                    <a:alpha val="49000"/>
                  </a:srgbClr>
                </a:outerShdw>
              </a:effectLst>
              <a:latin typeface="Times New Roman" pitchFamily="18" charset="0"/>
              <a:cs typeface="Times New Roman" pitchFamily="18" charset="0"/>
            </a:endParaRPr>
          </a:p>
        </p:txBody>
      </p:sp>
      <p:sp>
        <p:nvSpPr>
          <p:cNvPr id="49" name="Прямоугольник 48"/>
          <p:cNvSpPr/>
          <p:nvPr/>
        </p:nvSpPr>
        <p:spPr>
          <a:xfrm>
            <a:off x="1403648" y="1167135"/>
            <a:ext cx="877163" cy="461665"/>
          </a:xfrm>
          <a:prstGeom prst="rect">
            <a:avLst/>
          </a:prstGeom>
          <a:noFill/>
        </p:spPr>
        <p:txBody>
          <a:bodyPr wrap="none">
            <a:spAutoFit/>
          </a:bodyPr>
          <a:lstStyle/>
          <a:p>
            <a:pPr algn="ctr" fontAlgn="auto">
              <a:spcBef>
                <a:spcPts val="0"/>
              </a:spcBef>
              <a:spcAft>
                <a:spcPts val="0"/>
              </a:spcAft>
              <a:defRPr/>
            </a:pPr>
            <a:r>
              <a:rPr lang="ru-RU" sz="2400" b="1" dirty="0" smtClean="0">
                <a:ln w="0">
                  <a:solidFill>
                    <a:schemeClr val="tx2">
                      <a:satMod val="155000"/>
                    </a:schemeClr>
                  </a:solidFill>
                  <a:prstDash val="solid"/>
                </a:ln>
                <a:effectLst>
                  <a:outerShdw blurRad="41275" dist="20320" dir="1800000" algn="tl" rotWithShape="0">
                    <a:srgbClr val="000000">
                      <a:alpha val="49000"/>
                    </a:srgbClr>
                  </a:outerShdw>
                </a:effectLst>
                <a:latin typeface="Times New Roman" pitchFamily="18" charset="0"/>
                <a:cs typeface="Times New Roman" pitchFamily="18" charset="0"/>
              </a:rPr>
              <a:t>1 239</a:t>
            </a:r>
            <a:endParaRPr lang="ru-RU" sz="2400" b="1" dirty="0">
              <a:ln w="0">
                <a:solidFill>
                  <a:schemeClr val="tx2">
                    <a:satMod val="155000"/>
                  </a:schemeClr>
                </a:solidFill>
                <a:prstDash val="solid"/>
              </a:ln>
              <a:effectLst>
                <a:outerShdw blurRad="41275" dist="20320" dir="1800000" algn="tl" rotWithShape="0">
                  <a:srgbClr val="000000">
                    <a:alpha val="49000"/>
                  </a:srgbClr>
                </a:outerShdw>
              </a:effectLst>
              <a:latin typeface="Times New Roman" pitchFamily="18" charset="0"/>
              <a:cs typeface="Times New Roman" pitchFamily="18" charset="0"/>
            </a:endParaRPr>
          </a:p>
        </p:txBody>
      </p:sp>
      <p:sp>
        <p:nvSpPr>
          <p:cNvPr id="50" name="TextBox 49"/>
          <p:cNvSpPr txBox="1"/>
          <p:nvPr/>
        </p:nvSpPr>
        <p:spPr>
          <a:xfrm>
            <a:off x="3524588" y="2924944"/>
            <a:ext cx="818218" cy="523220"/>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 </a:t>
            </a:r>
            <a:r>
              <a:rPr lang="ru-RU" sz="2800" b="1" dirty="0" smtClean="0">
                <a:latin typeface="Times New Roman" panose="02020603050405020304" pitchFamily="18" charset="0"/>
                <a:cs typeface="Times New Roman" panose="02020603050405020304" pitchFamily="18" charset="0"/>
              </a:rPr>
              <a:t>999</a:t>
            </a:r>
            <a:endParaRPr lang="ru-RU" sz="2800" dirty="0">
              <a:latin typeface="Times New Roman" panose="02020603050405020304" pitchFamily="18" charset="0"/>
              <a:cs typeface="Times New Roman" panose="02020603050405020304" pitchFamily="18" charset="0"/>
            </a:endParaRPr>
          </a:p>
        </p:txBody>
      </p:sp>
      <p:sp>
        <p:nvSpPr>
          <p:cNvPr id="53" name="TextBox 52"/>
          <p:cNvSpPr txBox="1"/>
          <p:nvPr/>
        </p:nvSpPr>
        <p:spPr>
          <a:xfrm>
            <a:off x="3491880" y="1988840"/>
            <a:ext cx="818218" cy="523220"/>
          </a:xfrm>
          <a:prstGeom prst="rect">
            <a:avLst/>
          </a:prstGeom>
          <a:noFill/>
        </p:spPr>
        <p:txBody>
          <a:bodyPr wrap="square" rtlCol="0">
            <a:spAutoFit/>
          </a:bodyPr>
          <a:lstStyle/>
          <a:p>
            <a:r>
              <a:rPr lang="ru-RU" sz="2800" b="1" dirty="0" smtClean="0">
                <a:latin typeface="Times New Roman" panose="02020603050405020304" pitchFamily="18" charset="0"/>
                <a:cs typeface="Times New Roman" panose="02020603050405020304" pitchFamily="18" charset="0"/>
              </a:rPr>
              <a:t> 142</a:t>
            </a:r>
            <a:endParaRPr lang="ru-RU" sz="2800" dirty="0">
              <a:latin typeface="Times New Roman" panose="02020603050405020304" pitchFamily="18" charset="0"/>
              <a:cs typeface="Times New Roman" panose="02020603050405020304" pitchFamily="18" charset="0"/>
            </a:endParaRPr>
          </a:p>
        </p:txBody>
      </p:sp>
      <p:sp>
        <p:nvSpPr>
          <p:cNvPr id="68" name="TextBox 67"/>
          <p:cNvSpPr txBox="1"/>
          <p:nvPr/>
        </p:nvSpPr>
        <p:spPr>
          <a:xfrm>
            <a:off x="992261" y="3023374"/>
            <a:ext cx="1093187" cy="523220"/>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 </a:t>
            </a:r>
            <a:r>
              <a:rPr lang="ru-RU" sz="2800" b="1" dirty="0" smtClean="0">
                <a:latin typeface="Times New Roman" panose="02020603050405020304" pitchFamily="18" charset="0"/>
                <a:cs typeface="Times New Roman" panose="02020603050405020304" pitchFamily="18" charset="0"/>
              </a:rPr>
              <a:t>1 020</a:t>
            </a:r>
            <a:endParaRPr lang="ru-RU" sz="2800" dirty="0">
              <a:latin typeface="Times New Roman" panose="02020603050405020304" pitchFamily="18" charset="0"/>
              <a:cs typeface="Times New Roman" panose="02020603050405020304" pitchFamily="18" charset="0"/>
            </a:endParaRPr>
          </a:p>
        </p:txBody>
      </p:sp>
      <p:sp>
        <p:nvSpPr>
          <p:cNvPr id="69" name="TextBox 68"/>
          <p:cNvSpPr txBox="1"/>
          <p:nvPr/>
        </p:nvSpPr>
        <p:spPr>
          <a:xfrm>
            <a:off x="1187624" y="1916832"/>
            <a:ext cx="792088" cy="523220"/>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 </a:t>
            </a:r>
            <a:r>
              <a:rPr lang="ru-RU" sz="2800" b="1" dirty="0" smtClean="0">
                <a:latin typeface="Times New Roman" panose="02020603050405020304" pitchFamily="18" charset="0"/>
                <a:cs typeface="Times New Roman" panose="02020603050405020304" pitchFamily="18" charset="0"/>
              </a:rPr>
              <a:t>219</a:t>
            </a:r>
            <a:endParaRPr lang="ru-RU" sz="2800" dirty="0">
              <a:latin typeface="Times New Roman" panose="02020603050405020304" pitchFamily="18" charset="0"/>
              <a:cs typeface="Times New Roman" panose="02020603050405020304" pitchFamily="18" charset="0"/>
            </a:endParaRPr>
          </a:p>
        </p:txBody>
      </p:sp>
      <p:sp>
        <p:nvSpPr>
          <p:cNvPr id="74" name="TextBox 73"/>
          <p:cNvSpPr txBox="1"/>
          <p:nvPr/>
        </p:nvSpPr>
        <p:spPr>
          <a:xfrm>
            <a:off x="1259632" y="5428301"/>
            <a:ext cx="2674065" cy="338554"/>
          </a:xfrm>
          <a:prstGeom prst="rect">
            <a:avLst/>
          </a:prstGeom>
          <a:noFill/>
        </p:spPr>
        <p:txBody>
          <a:bodyPr wrap="none" rtlCol="0">
            <a:spAutoFit/>
          </a:bodyPr>
          <a:lstStyle/>
          <a:p>
            <a:r>
              <a:rPr lang="ru-RU" sz="1600" b="1" dirty="0" smtClean="0">
                <a:latin typeface="Times New Roman" panose="02020603050405020304" pitchFamily="18" charset="0"/>
                <a:cs typeface="Times New Roman" panose="02020603050405020304" pitchFamily="18" charset="0"/>
              </a:rPr>
              <a:t>Иные неналоговые доходы</a:t>
            </a:r>
            <a:endParaRPr lang="ru-RU" sz="1600" b="1" dirty="0">
              <a:latin typeface="Times New Roman" panose="02020603050405020304" pitchFamily="18" charset="0"/>
              <a:cs typeface="Times New Roman" panose="02020603050405020304" pitchFamily="18" charset="0"/>
            </a:endParaRPr>
          </a:p>
        </p:txBody>
      </p:sp>
      <p:sp>
        <p:nvSpPr>
          <p:cNvPr id="75" name="TextBox 74"/>
          <p:cNvSpPr txBox="1"/>
          <p:nvPr/>
        </p:nvSpPr>
        <p:spPr>
          <a:xfrm>
            <a:off x="1187624" y="5788341"/>
            <a:ext cx="3659143" cy="338554"/>
          </a:xfrm>
          <a:prstGeom prst="rect">
            <a:avLst/>
          </a:prstGeom>
          <a:noFill/>
        </p:spPr>
        <p:txBody>
          <a:bodyPr wrap="none" rtlCol="0">
            <a:spAutoFit/>
          </a:bodyPr>
          <a:lstStyle/>
          <a:p>
            <a:r>
              <a:rPr lang="ru-RU" sz="1600" b="1" dirty="0" smtClean="0">
                <a:latin typeface="Times New Roman" panose="02020603050405020304" pitchFamily="18" charset="0"/>
                <a:cs typeface="Times New Roman" panose="02020603050405020304" pitchFamily="18" charset="0"/>
              </a:rPr>
              <a:t>Доходы от использования имущества</a:t>
            </a:r>
            <a:endParaRPr lang="ru-RU" sz="16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3275856" y="3284984"/>
            <a:ext cx="1296144" cy="523220"/>
          </a:xfrm>
          <a:prstGeom prst="rect">
            <a:avLst/>
          </a:prstGeom>
          <a:noFill/>
        </p:spPr>
        <p:txBody>
          <a:bodyPr wrap="square" rtlCol="0">
            <a:spAutoFit/>
          </a:bodyPr>
          <a:lstStyle/>
          <a:p>
            <a:r>
              <a:rPr lang="ru-RU" sz="2800" b="1"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a:t>
            </a:r>
            <a:r>
              <a:rPr lang="ru-RU" sz="2800" b="1" dirty="0" smtClean="0">
                <a:latin typeface="Times New Roman" panose="02020603050405020304" pitchFamily="18" charset="0"/>
                <a:cs typeface="Times New Roman" panose="02020603050405020304" pitchFamily="18" charset="0"/>
              </a:rPr>
              <a:t>90%</a:t>
            </a:r>
            <a:r>
              <a:rPr lang="en-US" sz="2800" b="1"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grpSp>
        <p:nvGrpSpPr>
          <p:cNvPr id="23" name="Группа 22"/>
          <p:cNvGrpSpPr/>
          <p:nvPr/>
        </p:nvGrpSpPr>
        <p:grpSpPr>
          <a:xfrm>
            <a:off x="0" y="-27384"/>
            <a:ext cx="9144000" cy="692696"/>
            <a:chOff x="-1809" y="-41800"/>
            <a:chExt cx="9145809" cy="1057360"/>
          </a:xfrm>
        </p:grpSpPr>
        <p:sp>
          <p:nvSpPr>
            <p:cNvPr id="25" name="Прямоугольник 24"/>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30"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5"/>
          <p:cNvSpPr txBox="1"/>
          <p:nvPr/>
        </p:nvSpPr>
        <p:spPr>
          <a:xfrm>
            <a:off x="6732240" y="5678171"/>
            <a:ext cx="1872208"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b="1" dirty="0" smtClean="0">
                <a:latin typeface="Times New Roman" pitchFamily="18" charset="0"/>
                <a:cs typeface="Times New Roman" pitchFamily="18" charset="0"/>
              </a:rPr>
              <a:t>2016</a:t>
            </a:r>
            <a:r>
              <a:rPr lang="ru-RU" sz="3200" b="1" dirty="0" smtClean="0">
                <a:latin typeface="Times New Roman" pitchFamily="18" charset="0"/>
                <a:cs typeface="Times New Roman" pitchFamily="18" charset="0"/>
              </a:rPr>
              <a:t> год</a:t>
            </a:r>
            <a:endParaRPr lang="ru-RU" sz="3200" dirty="0"/>
          </a:p>
        </p:txBody>
      </p:sp>
    </p:spTree>
    <p:extLst>
      <p:ext uri="{BB962C8B-B14F-4D97-AF65-F5344CB8AC3E}">
        <p14:creationId xmlns:p14="http://schemas.microsoft.com/office/powerpoint/2010/main" val="1417825212"/>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Диаграмма 16"/>
          <p:cNvGraphicFramePr>
            <a:graphicFrameLocks/>
          </p:cNvGraphicFramePr>
          <p:nvPr>
            <p:extLst>
              <p:ext uri="{D42A27DB-BD31-4B8C-83A1-F6EECF244321}">
                <p14:modId xmlns:p14="http://schemas.microsoft.com/office/powerpoint/2010/main" val="785208017"/>
              </p:ext>
            </p:extLst>
          </p:nvPr>
        </p:nvGraphicFramePr>
        <p:xfrm>
          <a:off x="0" y="593305"/>
          <a:ext cx="9144000" cy="6264695"/>
        </p:xfrm>
        <a:graphic>
          <a:graphicData uri="http://schemas.openxmlformats.org/drawingml/2006/chart">
            <c:chart xmlns:c="http://schemas.openxmlformats.org/drawingml/2006/chart" xmlns:r="http://schemas.openxmlformats.org/officeDocument/2006/relationships" r:id="rId3"/>
          </a:graphicData>
        </a:graphic>
      </p:graphicFrame>
      <p:sp>
        <p:nvSpPr>
          <p:cNvPr id="26" name="Прямоугольник 25"/>
          <p:cNvSpPr/>
          <p:nvPr/>
        </p:nvSpPr>
        <p:spPr>
          <a:xfrm>
            <a:off x="6660232" y="620688"/>
            <a:ext cx="1595309" cy="707886"/>
          </a:xfrm>
          <a:prstGeom prst="rect">
            <a:avLst/>
          </a:prstGeom>
          <a:noFill/>
        </p:spPr>
        <p:txBody>
          <a:bodyPr wrap="none">
            <a:spAutoFit/>
          </a:bodyPr>
          <a:lstStyle/>
          <a:p>
            <a:pPr algn="ctr" fontAlgn="auto">
              <a:spcBef>
                <a:spcPts val="0"/>
              </a:spcBef>
              <a:spcAft>
                <a:spcPts val="0"/>
              </a:spcAft>
              <a:defRPr/>
            </a:pPr>
            <a:r>
              <a:rPr lang="ru-RU" sz="4000" dirty="0" smtClean="0">
                <a:ln w="0">
                  <a:solidFill>
                    <a:schemeClr val="tx2">
                      <a:satMod val="155000"/>
                    </a:schemeClr>
                  </a:solidFill>
                  <a:prstDash val="solid"/>
                </a:ln>
                <a:effectLst>
                  <a:outerShdw blurRad="41275" dist="20320" dir="1800000" algn="tl" rotWithShape="0">
                    <a:srgbClr val="000000">
                      <a:alpha val="49000"/>
                    </a:srgbClr>
                  </a:outerShdw>
                </a:effectLst>
                <a:latin typeface="Times New Roman" pitchFamily="18" charset="0"/>
                <a:cs typeface="Times New Roman" pitchFamily="18" charset="0"/>
              </a:rPr>
              <a:t>13 908</a:t>
            </a:r>
            <a:endParaRPr lang="ru-RU" sz="4000" dirty="0">
              <a:ln w="0">
                <a:solidFill>
                  <a:schemeClr val="tx2">
                    <a:satMod val="155000"/>
                  </a:schemeClr>
                </a:solidFill>
                <a:prstDash val="solid"/>
              </a:ln>
              <a:effectLst>
                <a:outerShdw blurRad="41275" dist="20320" dir="1800000" algn="tl" rotWithShape="0">
                  <a:srgbClr val="000000">
                    <a:alpha val="49000"/>
                  </a:srgbClr>
                </a:outerShdw>
              </a:effectLst>
              <a:latin typeface="Times New Roman" pitchFamily="18" charset="0"/>
              <a:cs typeface="Times New Roman" pitchFamily="18" charset="0"/>
            </a:endParaRPr>
          </a:p>
        </p:txBody>
      </p:sp>
      <p:sp>
        <p:nvSpPr>
          <p:cNvPr id="51" name="Овал 50"/>
          <p:cNvSpPr/>
          <p:nvPr/>
        </p:nvSpPr>
        <p:spPr>
          <a:xfrm rot="21446470">
            <a:off x="6820878" y="2307026"/>
            <a:ext cx="1368152" cy="775559"/>
          </a:xfrm>
          <a:prstGeom prst="ellipse">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8" name="Скругленная прямоугольная выноска 27"/>
          <p:cNvSpPr/>
          <p:nvPr/>
        </p:nvSpPr>
        <p:spPr>
          <a:xfrm>
            <a:off x="179512" y="836712"/>
            <a:ext cx="5256584" cy="5400599"/>
          </a:xfrm>
          <a:prstGeom prst="wedgeRoundRectCallout">
            <a:avLst>
              <a:gd name="adj1" fmla="val 72776"/>
              <a:gd name="adj2" fmla="val -16124"/>
              <a:gd name="adj3" fmla="val 16667"/>
            </a:avLst>
          </a:prstGeom>
          <a:solidFill>
            <a:schemeClr val="accent3">
              <a:lumMod val="60000"/>
              <a:lumOff val="40000"/>
            </a:schemeClr>
          </a:solidFill>
          <a:ln w="38100">
            <a:solidFill>
              <a:schemeClr val="accent3">
                <a:lumMod val="50000"/>
              </a:schemeClr>
            </a:solidFill>
          </a:ln>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rtlCol="0" anchor="t"/>
          <a:lstStyle/>
          <a:p>
            <a:pPr algn="ctr"/>
            <a:endParaRPr lang="ru-RU" dirty="0" smtClean="0">
              <a:solidFill>
                <a:schemeClr val="tx1"/>
              </a:solidFill>
            </a:endParaRPr>
          </a:p>
        </p:txBody>
      </p:sp>
      <p:graphicFrame>
        <p:nvGraphicFramePr>
          <p:cNvPr id="31" name="Диаграмма 30"/>
          <p:cNvGraphicFramePr/>
          <p:nvPr>
            <p:extLst>
              <p:ext uri="{D42A27DB-BD31-4B8C-83A1-F6EECF244321}">
                <p14:modId xmlns:p14="http://schemas.microsoft.com/office/powerpoint/2010/main" val="1692540877"/>
              </p:ext>
            </p:extLst>
          </p:nvPr>
        </p:nvGraphicFramePr>
        <p:xfrm>
          <a:off x="323528" y="980728"/>
          <a:ext cx="4752528" cy="5112568"/>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p:cNvSpPr txBox="1"/>
          <p:nvPr/>
        </p:nvSpPr>
        <p:spPr>
          <a:xfrm>
            <a:off x="1187624" y="5085184"/>
            <a:ext cx="992579" cy="523220"/>
          </a:xfrm>
          <a:prstGeom prst="rect">
            <a:avLst/>
          </a:prstGeom>
          <a:noFill/>
        </p:spPr>
        <p:txBody>
          <a:bodyPr wrap="none" rtlCol="0">
            <a:spAutoFit/>
          </a:bodyPr>
          <a:lstStyle/>
          <a:p>
            <a:r>
              <a:rPr lang="ru-RU" sz="2800" b="1" dirty="0" smtClean="0">
                <a:latin typeface="Times New Roman" panose="02020603050405020304" pitchFamily="18" charset="0"/>
                <a:cs typeface="Times New Roman" panose="02020603050405020304" pitchFamily="18" charset="0"/>
              </a:rPr>
              <a:t>1 078</a:t>
            </a:r>
            <a:endParaRPr lang="ru-RU" sz="2800"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3635896" y="2348880"/>
            <a:ext cx="1701876" cy="923330"/>
          </a:xfrm>
          <a:prstGeom prst="rect">
            <a:avLst/>
          </a:prstGeom>
          <a:noFill/>
        </p:spPr>
        <p:txBody>
          <a:bodyPr wrap="none" rtlCol="0">
            <a:spAutoFit/>
          </a:bodyPr>
          <a:lstStyle/>
          <a:p>
            <a:r>
              <a:rPr lang="ru-RU" b="1" dirty="0" smtClean="0">
                <a:latin typeface="Times New Roman" panose="02020603050405020304" pitchFamily="18" charset="0"/>
                <a:cs typeface="Times New Roman" panose="02020603050405020304" pitchFamily="18" charset="0"/>
              </a:rPr>
              <a:t>Иные </a:t>
            </a:r>
          </a:p>
          <a:p>
            <a:r>
              <a:rPr lang="ru-RU" b="1" dirty="0" smtClean="0">
                <a:latin typeface="Times New Roman" panose="02020603050405020304" pitchFamily="18" charset="0"/>
                <a:cs typeface="Times New Roman" panose="02020603050405020304" pitchFamily="18" charset="0"/>
              </a:rPr>
              <a:t>безвозмездные</a:t>
            </a:r>
          </a:p>
          <a:p>
            <a:r>
              <a:rPr lang="ru-RU" b="1" dirty="0" smtClean="0">
                <a:latin typeface="Times New Roman" panose="02020603050405020304" pitchFamily="18" charset="0"/>
                <a:cs typeface="Times New Roman" panose="02020603050405020304" pitchFamily="18" charset="0"/>
              </a:rPr>
              <a:t>поступления</a:t>
            </a:r>
            <a:endParaRPr lang="ru-RU" b="1"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3635896" y="3573016"/>
            <a:ext cx="1333250" cy="369332"/>
          </a:xfrm>
          <a:prstGeom prst="rect">
            <a:avLst/>
          </a:prstGeom>
          <a:noFill/>
        </p:spPr>
        <p:txBody>
          <a:bodyPr wrap="none" rtlCol="0">
            <a:spAutoFit/>
          </a:bodyPr>
          <a:lstStyle/>
          <a:p>
            <a:r>
              <a:rPr lang="ru-RU" b="1" dirty="0" smtClean="0">
                <a:latin typeface="Times New Roman" panose="02020603050405020304" pitchFamily="18" charset="0"/>
                <a:cs typeface="Times New Roman" panose="02020603050405020304" pitchFamily="18" charset="0"/>
              </a:rPr>
              <a:t>Субвенции</a:t>
            </a:r>
            <a:endParaRPr lang="ru-RU" b="1"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1691680" y="1556792"/>
            <a:ext cx="364202" cy="523220"/>
          </a:xfrm>
          <a:prstGeom prst="rect">
            <a:avLst/>
          </a:prstGeom>
          <a:noFill/>
        </p:spPr>
        <p:txBody>
          <a:bodyPr wrap="none" rtlCol="0">
            <a:spAutoFit/>
          </a:bodyPr>
          <a:lstStyle/>
          <a:p>
            <a:r>
              <a:rPr lang="ru-RU" sz="2800" b="1" dirty="0" smtClean="0">
                <a:solidFill>
                  <a:schemeClr val="bg1"/>
                </a:solidFill>
                <a:latin typeface="Times New Roman" panose="02020603050405020304" pitchFamily="18" charset="0"/>
                <a:cs typeface="Times New Roman" panose="02020603050405020304" pitchFamily="18" charset="0"/>
              </a:rPr>
              <a:t>1</a:t>
            </a:r>
            <a:endParaRPr lang="ru-RU" sz="2800" b="1" dirty="0">
              <a:solidFill>
                <a:schemeClr val="bg1"/>
              </a:solidFill>
              <a:latin typeface="Times New Roman" panose="02020603050405020304" pitchFamily="18" charset="0"/>
              <a:cs typeface="Times New Roman" panose="02020603050405020304" pitchFamily="18" charset="0"/>
            </a:endParaRPr>
          </a:p>
        </p:txBody>
      </p:sp>
      <p:sp>
        <p:nvSpPr>
          <p:cNvPr id="36" name="Куб 35"/>
          <p:cNvSpPr/>
          <p:nvPr/>
        </p:nvSpPr>
        <p:spPr>
          <a:xfrm>
            <a:off x="3131840" y="2708920"/>
            <a:ext cx="360040" cy="360040"/>
          </a:xfrm>
          <a:prstGeom prst="cube">
            <a:avLst/>
          </a:prstGeom>
          <a:solidFill>
            <a:schemeClr val="tx2">
              <a:lumMod val="75000"/>
            </a:scheme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TextBox 36"/>
          <p:cNvSpPr txBox="1"/>
          <p:nvPr/>
        </p:nvSpPr>
        <p:spPr>
          <a:xfrm>
            <a:off x="3707904" y="4509120"/>
            <a:ext cx="1192186" cy="369332"/>
          </a:xfrm>
          <a:prstGeom prst="rect">
            <a:avLst/>
          </a:prstGeom>
          <a:noFill/>
        </p:spPr>
        <p:txBody>
          <a:bodyPr wrap="none" rtlCol="0">
            <a:spAutoFit/>
          </a:bodyPr>
          <a:lstStyle/>
          <a:p>
            <a:r>
              <a:rPr lang="ru-RU" b="1" dirty="0" smtClean="0">
                <a:latin typeface="Times New Roman" panose="02020603050405020304" pitchFamily="18" charset="0"/>
                <a:cs typeface="Times New Roman" panose="02020603050405020304" pitchFamily="18" charset="0"/>
              </a:rPr>
              <a:t>Субсидии</a:t>
            </a:r>
            <a:endParaRPr lang="ru-RU" b="1" dirty="0">
              <a:latin typeface="Times New Roman" panose="02020603050405020304" pitchFamily="18" charset="0"/>
              <a:cs typeface="Times New Roman" panose="02020603050405020304" pitchFamily="18" charset="0"/>
            </a:endParaRPr>
          </a:p>
        </p:txBody>
      </p:sp>
      <p:sp>
        <p:nvSpPr>
          <p:cNvPr id="45" name="Куб 44"/>
          <p:cNvSpPr/>
          <p:nvPr/>
        </p:nvSpPr>
        <p:spPr>
          <a:xfrm>
            <a:off x="3131840" y="3573016"/>
            <a:ext cx="360040" cy="360040"/>
          </a:xfrm>
          <a:prstGeom prst="cube">
            <a:avLst/>
          </a:prstGeom>
          <a:solidFill>
            <a:schemeClr val="bg1">
              <a:lumMod val="65000"/>
            </a:scheme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6" name="Куб 45"/>
          <p:cNvSpPr/>
          <p:nvPr/>
        </p:nvSpPr>
        <p:spPr>
          <a:xfrm>
            <a:off x="3131840" y="4509120"/>
            <a:ext cx="360040" cy="360040"/>
          </a:xfrm>
          <a:prstGeom prst="cube">
            <a:avLst/>
          </a:prstGeom>
          <a:solidFill>
            <a:schemeClr val="accent5">
              <a:lumMod val="60000"/>
              <a:lumOff val="40000"/>
            </a:scheme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7" name="TextBox 46"/>
          <p:cNvSpPr txBox="1"/>
          <p:nvPr/>
        </p:nvSpPr>
        <p:spPr>
          <a:xfrm>
            <a:off x="1187624" y="3429000"/>
            <a:ext cx="1080120" cy="523220"/>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 </a:t>
            </a:r>
            <a:r>
              <a:rPr lang="ru-RU" sz="2800" b="1" dirty="0" smtClean="0">
                <a:latin typeface="Times New Roman" panose="02020603050405020304" pitchFamily="18" charset="0"/>
                <a:cs typeface="Times New Roman" panose="02020603050405020304" pitchFamily="18" charset="0"/>
              </a:rPr>
              <a:t>6 328</a:t>
            </a:r>
            <a:endParaRPr lang="ru-RU" sz="2800" dirty="0">
              <a:latin typeface="Times New Roman" panose="02020603050405020304" pitchFamily="18" charset="0"/>
              <a:cs typeface="Times New Roman" panose="02020603050405020304" pitchFamily="18" charset="0"/>
            </a:endParaRPr>
          </a:p>
        </p:txBody>
      </p:sp>
      <p:sp>
        <p:nvSpPr>
          <p:cNvPr id="69" name="Прямоугольник 68"/>
          <p:cNvSpPr/>
          <p:nvPr/>
        </p:nvSpPr>
        <p:spPr>
          <a:xfrm>
            <a:off x="755576" y="908720"/>
            <a:ext cx="4226862" cy="400110"/>
          </a:xfrm>
          <a:prstGeom prst="rect">
            <a:avLst/>
          </a:prstGeom>
          <a:noFill/>
        </p:spPr>
        <p:txBody>
          <a:bodyPr wrap="none">
            <a:spAutoFit/>
          </a:bodyPr>
          <a:lstStyle/>
          <a:p>
            <a:pPr algn="ctr"/>
            <a:r>
              <a:rPr lang="ru-RU" sz="2000" b="1" dirty="0" smtClean="0">
                <a:latin typeface="Times New Roman" panose="02020603050405020304" pitchFamily="18" charset="0"/>
                <a:cs typeface="Times New Roman" panose="02020603050405020304" pitchFamily="18" charset="0"/>
              </a:rPr>
              <a:t>Безвозмездные поступления – 53%</a:t>
            </a:r>
            <a:endParaRPr lang="ru-RU" sz="2000" dirty="0"/>
          </a:p>
        </p:txBody>
      </p:sp>
      <p:grpSp>
        <p:nvGrpSpPr>
          <p:cNvPr id="20" name="Группа 19"/>
          <p:cNvGrpSpPr/>
          <p:nvPr/>
        </p:nvGrpSpPr>
        <p:grpSpPr>
          <a:xfrm>
            <a:off x="0" y="-27384"/>
            <a:ext cx="9144000" cy="692696"/>
            <a:chOff x="-1809" y="-41800"/>
            <a:chExt cx="9145809" cy="1057360"/>
          </a:xfrm>
        </p:grpSpPr>
        <p:sp>
          <p:nvSpPr>
            <p:cNvPr id="21" name="Прямоугольник 20"/>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22"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46321206"/>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3619876311"/>
              </p:ext>
            </p:extLst>
          </p:nvPr>
        </p:nvGraphicFramePr>
        <p:xfrm>
          <a:off x="107504" y="37074"/>
          <a:ext cx="9036496" cy="6776302"/>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Прямая соединительная линия 23"/>
          <p:cNvCxnSpPr/>
          <p:nvPr/>
        </p:nvCxnSpPr>
        <p:spPr>
          <a:xfrm>
            <a:off x="3851920" y="1052736"/>
            <a:ext cx="2304256"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71600" y="3789040"/>
            <a:ext cx="1456054" cy="646331"/>
          </a:xfrm>
          <a:prstGeom prst="rect">
            <a:avLst/>
          </a:prstGeom>
          <a:noFill/>
        </p:spPr>
        <p:txBody>
          <a:bodyPr wrap="square" rtlCol="0">
            <a:spAutoFit/>
          </a:bodyPr>
          <a:lstStyle/>
          <a:p>
            <a:r>
              <a:rPr lang="ru-RU" sz="3600" b="1" dirty="0" smtClean="0">
                <a:latin typeface="Times New Roman" pitchFamily="18" charset="0"/>
                <a:cs typeface="Times New Roman" pitchFamily="18" charset="0"/>
              </a:rPr>
              <a:t>14 63</a:t>
            </a:r>
            <a:r>
              <a:rPr lang="en-US" sz="3600" b="1" dirty="0" smtClean="0">
                <a:latin typeface="Times New Roman" pitchFamily="18" charset="0"/>
                <a:cs typeface="Times New Roman" pitchFamily="18" charset="0"/>
              </a:rPr>
              <a:t>3</a:t>
            </a:r>
            <a:endParaRPr lang="ru-RU" sz="3600" b="1" dirty="0">
              <a:latin typeface="Times New Roman" pitchFamily="18" charset="0"/>
              <a:cs typeface="Times New Roman" pitchFamily="18" charset="0"/>
            </a:endParaRPr>
          </a:p>
        </p:txBody>
      </p:sp>
      <p:sp>
        <p:nvSpPr>
          <p:cNvPr id="4" name="TextBox 3"/>
          <p:cNvSpPr txBox="1"/>
          <p:nvPr/>
        </p:nvSpPr>
        <p:spPr>
          <a:xfrm>
            <a:off x="2627784" y="3284984"/>
            <a:ext cx="1526005" cy="646331"/>
          </a:xfrm>
          <a:prstGeom prst="rect">
            <a:avLst/>
          </a:prstGeom>
          <a:noFill/>
        </p:spPr>
        <p:txBody>
          <a:bodyPr wrap="square" rtlCol="0">
            <a:spAutoFit/>
          </a:bodyPr>
          <a:lstStyle/>
          <a:p>
            <a:r>
              <a:rPr lang="ru-RU" sz="3600" b="1" dirty="0" smtClean="0">
                <a:latin typeface="Times New Roman" pitchFamily="18" charset="0"/>
                <a:cs typeface="Times New Roman" pitchFamily="18" charset="0"/>
              </a:rPr>
              <a:t>14 854</a:t>
            </a:r>
            <a:endParaRPr lang="ru-RU" sz="3600" b="1" dirty="0">
              <a:latin typeface="Times New Roman" pitchFamily="18" charset="0"/>
              <a:cs typeface="Times New Roman" pitchFamily="18" charset="0"/>
            </a:endParaRPr>
          </a:p>
        </p:txBody>
      </p:sp>
      <p:sp>
        <p:nvSpPr>
          <p:cNvPr id="6" name="TextBox 5"/>
          <p:cNvSpPr txBox="1"/>
          <p:nvPr/>
        </p:nvSpPr>
        <p:spPr>
          <a:xfrm>
            <a:off x="4788024" y="3861048"/>
            <a:ext cx="1510740"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1</a:t>
            </a:r>
            <a:r>
              <a:rPr lang="ru-RU" sz="3600" b="1" dirty="0" smtClean="0">
                <a:latin typeface="Times New Roman" pitchFamily="18" charset="0"/>
                <a:cs typeface="Times New Roman" pitchFamily="18" charset="0"/>
              </a:rPr>
              <a:t>3 908</a:t>
            </a:r>
            <a:endParaRPr lang="ru-RU" sz="3600" dirty="0"/>
          </a:p>
        </p:txBody>
      </p:sp>
      <p:sp>
        <p:nvSpPr>
          <p:cNvPr id="10" name="TextBox 9"/>
          <p:cNvSpPr txBox="1"/>
          <p:nvPr/>
        </p:nvSpPr>
        <p:spPr>
          <a:xfrm>
            <a:off x="6660233" y="3284984"/>
            <a:ext cx="1584176"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14</a:t>
            </a:r>
            <a:r>
              <a:rPr lang="ru-RU" sz="3600" b="1" dirty="0" smtClean="0">
                <a:latin typeface="Times New Roman" pitchFamily="18" charset="0"/>
                <a:cs typeface="Times New Roman" pitchFamily="18" charset="0"/>
              </a:rPr>
              <a:t> 018</a:t>
            </a:r>
            <a:endParaRPr lang="ru-RU" sz="3600" dirty="0"/>
          </a:p>
        </p:txBody>
      </p:sp>
      <p:cxnSp>
        <p:nvCxnSpPr>
          <p:cNvPr id="21" name="Прямая со стрелкой 20"/>
          <p:cNvCxnSpPr/>
          <p:nvPr/>
        </p:nvCxnSpPr>
        <p:spPr>
          <a:xfrm>
            <a:off x="6156176" y="1052736"/>
            <a:ext cx="1183201" cy="1323528"/>
          </a:xfrm>
          <a:prstGeom prst="straightConnector1">
            <a:avLst/>
          </a:prstGeom>
          <a:ln w="381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H="1">
            <a:off x="3347864" y="1052736"/>
            <a:ext cx="504056" cy="576064"/>
          </a:xfrm>
          <a:prstGeom prst="straightConnector1">
            <a:avLst/>
          </a:prstGeom>
          <a:ln w="381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50" name="TextBox 1"/>
          <p:cNvSpPr txBox="1"/>
          <p:nvPr/>
        </p:nvSpPr>
        <p:spPr>
          <a:xfrm>
            <a:off x="3923928" y="476672"/>
            <a:ext cx="2232248" cy="5663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600" b="1" dirty="0" smtClean="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a:t>
            </a:r>
            <a:r>
              <a:rPr lang="ru-RU" sz="3600" b="1" dirty="0" smtClean="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836</a:t>
            </a:r>
            <a:r>
              <a:rPr lang="en-US" sz="3600" b="1" dirty="0" smtClean="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 (</a:t>
            </a:r>
            <a:r>
              <a:rPr lang="ru-RU" sz="3600" b="1" dirty="0" smtClean="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6</a:t>
            </a:r>
            <a:r>
              <a:rPr lang="en-US" sz="3600" b="1" dirty="0" smtClean="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a:t>
            </a:r>
            <a:endParaRPr lang="ru-RU" sz="3600" b="1" dirty="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endParaRPr>
          </a:p>
        </p:txBody>
      </p:sp>
      <p:sp>
        <p:nvSpPr>
          <p:cNvPr id="3" name="Прямоугольник 2"/>
          <p:cNvSpPr/>
          <p:nvPr/>
        </p:nvSpPr>
        <p:spPr>
          <a:xfrm>
            <a:off x="7668344" y="764704"/>
            <a:ext cx="216024" cy="216024"/>
          </a:xfrm>
          <a:prstGeom prst="rect">
            <a:avLst/>
          </a:prstGeom>
          <a:scene3d>
            <a:camera prst="orthographicFront"/>
            <a:lightRig rig="threePt" dir="t"/>
          </a:scene3d>
          <a:sp3d>
            <a:bevelT w="139700" h="127000" prst="angle"/>
            <a:bevelB w="139700" h="139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7668344" y="1268760"/>
            <a:ext cx="216024" cy="216024"/>
          </a:xfrm>
          <a:prstGeom prst="rect">
            <a:avLst/>
          </a:prstGeom>
          <a:solidFill>
            <a:srgbClr val="FFC000"/>
          </a:solidFill>
          <a:ln>
            <a:solidFill>
              <a:srgbClr val="FFC000"/>
            </a:solidFill>
          </a:ln>
          <a:scene3d>
            <a:camera prst="orthographicFront"/>
            <a:lightRig rig="threePt" dir="t"/>
          </a:scene3d>
          <a:sp3d>
            <a:bevelT w="139700" h="127000" prst="angle"/>
            <a:bevelB w="139700" h="139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 name="Группа 26"/>
          <p:cNvGrpSpPr/>
          <p:nvPr/>
        </p:nvGrpSpPr>
        <p:grpSpPr>
          <a:xfrm>
            <a:off x="0" y="-27384"/>
            <a:ext cx="9144000" cy="692696"/>
            <a:chOff x="-1809" y="-41800"/>
            <a:chExt cx="9145809" cy="1057360"/>
          </a:xfrm>
        </p:grpSpPr>
        <p:sp>
          <p:nvSpPr>
            <p:cNvPr id="28" name="Прямоугольник 27"/>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32"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41708024"/>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Диаграмма 34"/>
          <p:cNvGraphicFramePr/>
          <p:nvPr>
            <p:extLst>
              <p:ext uri="{D42A27DB-BD31-4B8C-83A1-F6EECF244321}">
                <p14:modId xmlns:p14="http://schemas.microsoft.com/office/powerpoint/2010/main" val="2332426050"/>
              </p:ext>
            </p:extLst>
          </p:nvPr>
        </p:nvGraphicFramePr>
        <p:xfrm>
          <a:off x="107504" y="37074"/>
          <a:ext cx="9036496" cy="6776302"/>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Прямая соединительная линия 23"/>
          <p:cNvCxnSpPr/>
          <p:nvPr/>
        </p:nvCxnSpPr>
        <p:spPr>
          <a:xfrm>
            <a:off x="1722753" y="1052736"/>
            <a:ext cx="2057159"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99592" y="3861048"/>
            <a:ext cx="1548171" cy="646331"/>
          </a:xfrm>
          <a:prstGeom prst="rect">
            <a:avLst/>
          </a:prstGeom>
          <a:noFill/>
        </p:spPr>
        <p:txBody>
          <a:bodyPr wrap="square" rtlCol="0">
            <a:spAutoFit/>
          </a:bodyPr>
          <a:lstStyle/>
          <a:p>
            <a:r>
              <a:rPr lang="ru-RU" sz="3600" b="1" dirty="0" smtClean="0">
                <a:latin typeface="Times New Roman" pitchFamily="18" charset="0"/>
                <a:cs typeface="Times New Roman" pitchFamily="18" charset="0"/>
              </a:rPr>
              <a:t>14 633</a:t>
            </a:r>
            <a:endParaRPr lang="ru-RU" sz="3600" b="1" dirty="0">
              <a:latin typeface="Times New Roman" pitchFamily="18" charset="0"/>
              <a:cs typeface="Times New Roman" pitchFamily="18" charset="0"/>
            </a:endParaRPr>
          </a:p>
        </p:txBody>
      </p:sp>
      <p:sp>
        <p:nvSpPr>
          <p:cNvPr id="14" name="TextBox 1"/>
          <p:cNvSpPr txBox="1"/>
          <p:nvPr/>
        </p:nvSpPr>
        <p:spPr>
          <a:xfrm>
            <a:off x="5004048" y="586564"/>
            <a:ext cx="2016224" cy="4661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3600" b="1" dirty="0" smtClean="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110 (2%)</a:t>
            </a:r>
            <a:endParaRPr lang="ru-RU" sz="3600" b="1" dirty="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endParaRPr>
          </a:p>
        </p:txBody>
      </p:sp>
      <p:sp>
        <p:nvSpPr>
          <p:cNvPr id="4" name="TextBox 3"/>
          <p:cNvSpPr txBox="1"/>
          <p:nvPr/>
        </p:nvSpPr>
        <p:spPr>
          <a:xfrm>
            <a:off x="2699792" y="3356992"/>
            <a:ext cx="1512168" cy="646331"/>
          </a:xfrm>
          <a:prstGeom prst="rect">
            <a:avLst/>
          </a:prstGeom>
          <a:noFill/>
        </p:spPr>
        <p:txBody>
          <a:bodyPr wrap="square" rtlCol="0">
            <a:spAutoFit/>
          </a:bodyPr>
          <a:lstStyle/>
          <a:p>
            <a:r>
              <a:rPr lang="ru-RU" sz="3600" b="1" dirty="0" smtClean="0">
                <a:latin typeface="Times New Roman" pitchFamily="18" charset="0"/>
                <a:cs typeface="Times New Roman" pitchFamily="18" charset="0"/>
              </a:rPr>
              <a:t>14 854</a:t>
            </a:r>
            <a:endParaRPr lang="ru-RU" sz="3600" b="1" dirty="0">
              <a:latin typeface="Times New Roman" pitchFamily="18" charset="0"/>
              <a:cs typeface="Times New Roman" pitchFamily="18" charset="0"/>
            </a:endParaRPr>
          </a:p>
        </p:txBody>
      </p:sp>
      <p:sp>
        <p:nvSpPr>
          <p:cNvPr id="6" name="TextBox 5"/>
          <p:cNvSpPr txBox="1"/>
          <p:nvPr/>
        </p:nvSpPr>
        <p:spPr>
          <a:xfrm>
            <a:off x="4860032" y="3861048"/>
            <a:ext cx="145424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1</a:t>
            </a:r>
            <a:r>
              <a:rPr lang="ru-RU" sz="3600" b="1" dirty="0" smtClean="0">
                <a:latin typeface="Times New Roman" pitchFamily="18" charset="0"/>
                <a:cs typeface="Times New Roman" pitchFamily="18" charset="0"/>
              </a:rPr>
              <a:t>3 908</a:t>
            </a:r>
            <a:endParaRPr lang="ru-RU" sz="3600" dirty="0"/>
          </a:p>
        </p:txBody>
      </p:sp>
      <p:sp>
        <p:nvSpPr>
          <p:cNvPr id="10" name="TextBox 9"/>
          <p:cNvSpPr txBox="1"/>
          <p:nvPr/>
        </p:nvSpPr>
        <p:spPr>
          <a:xfrm>
            <a:off x="6660232" y="3356992"/>
            <a:ext cx="1454244"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14</a:t>
            </a:r>
            <a:r>
              <a:rPr lang="ru-RU" sz="3600" b="1" dirty="0" smtClean="0">
                <a:latin typeface="Times New Roman" pitchFamily="18" charset="0"/>
                <a:cs typeface="Times New Roman" pitchFamily="18" charset="0"/>
              </a:rPr>
              <a:t> 018</a:t>
            </a:r>
            <a:endParaRPr lang="ru-RU" sz="3600" dirty="0"/>
          </a:p>
        </p:txBody>
      </p:sp>
      <p:sp>
        <p:nvSpPr>
          <p:cNvPr id="11" name="TextBox 10"/>
          <p:cNvSpPr txBox="1"/>
          <p:nvPr/>
        </p:nvSpPr>
        <p:spPr>
          <a:xfrm>
            <a:off x="863340" y="692696"/>
            <a:ext cx="184731" cy="369332"/>
          </a:xfrm>
          <a:prstGeom prst="rect">
            <a:avLst/>
          </a:prstGeom>
          <a:noFill/>
        </p:spPr>
        <p:txBody>
          <a:bodyPr wrap="none" rtlCol="0">
            <a:spAutoFit/>
          </a:bodyPr>
          <a:lstStyle/>
          <a:p>
            <a:endParaRPr lang="ru-RU" dirty="0"/>
          </a:p>
        </p:txBody>
      </p:sp>
      <p:cxnSp>
        <p:nvCxnSpPr>
          <p:cNvPr id="21" name="Прямая со стрелкой 20"/>
          <p:cNvCxnSpPr/>
          <p:nvPr/>
        </p:nvCxnSpPr>
        <p:spPr>
          <a:xfrm>
            <a:off x="5035121" y="1124744"/>
            <a:ext cx="689007" cy="1440160"/>
          </a:xfrm>
          <a:prstGeom prst="straightConnector1">
            <a:avLst/>
          </a:prstGeom>
          <a:ln w="381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1685075" y="1043005"/>
            <a:ext cx="1720489" cy="633263"/>
          </a:xfrm>
          <a:prstGeom prst="straightConnector1">
            <a:avLst/>
          </a:prstGeom>
          <a:ln w="381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1722753" y="1052736"/>
            <a:ext cx="184951" cy="792088"/>
          </a:xfrm>
          <a:prstGeom prst="straightConnector1">
            <a:avLst/>
          </a:prstGeom>
          <a:ln w="381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9" name="Прямая со стрелкой 118"/>
          <p:cNvCxnSpPr/>
          <p:nvPr/>
        </p:nvCxnSpPr>
        <p:spPr>
          <a:xfrm>
            <a:off x="5035121" y="1124744"/>
            <a:ext cx="2345191" cy="1296144"/>
          </a:xfrm>
          <a:prstGeom prst="straightConnector1">
            <a:avLst/>
          </a:prstGeom>
          <a:ln w="381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3" name="Прямая соединительная линия 122"/>
          <p:cNvCxnSpPr/>
          <p:nvPr/>
        </p:nvCxnSpPr>
        <p:spPr>
          <a:xfrm>
            <a:off x="5035121" y="1124744"/>
            <a:ext cx="1841135"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50" name="TextBox 1"/>
          <p:cNvSpPr txBox="1"/>
          <p:nvPr/>
        </p:nvSpPr>
        <p:spPr>
          <a:xfrm>
            <a:off x="1691680" y="476672"/>
            <a:ext cx="2376264" cy="5663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3600" b="1" dirty="0" smtClean="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221 (4,2%)</a:t>
            </a:r>
            <a:endParaRPr lang="ru-RU" sz="3600" b="1" dirty="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endParaRPr>
          </a:p>
        </p:txBody>
      </p:sp>
      <p:grpSp>
        <p:nvGrpSpPr>
          <p:cNvPr id="22" name="Группа 21"/>
          <p:cNvGrpSpPr/>
          <p:nvPr/>
        </p:nvGrpSpPr>
        <p:grpSpPr>
          <a:xfrm>
            <a:off x="0" y="-27384"/>
            <a:ext cx="9144000" cy="692696"/>
            <a:chOff x="-1809" y="-41800"/>
            <a:chExt cx="9145809" cy="1057360"/>
          </a:xfrm>
        </p:grpSpPr>
        <p:sp>
          <p:nvSpPr>
            <p:cNvPr id="23" name="Прямоугольник 22"/>
            <p:cNvSpPr/>
            <p:nvPr/>
          </p:nvSpPr>
          <p:spPr>
            <a:xfrm>
              <a:off x="395536" y="0"/>
              <a:ext cx="8748464" cy="727612"/>
            </a:xfrm>
            <a:prstGeom prst="rect">
              <a:avLst/>
            </a:prstGeom>
            <a:solidFill>
              <a:srgbClr val="0070C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Проект бюджета города Нижневартовска на 2016 год</a:t>
              </a:r>
            </a:p>
          </p:txBody>
        </p:sp>
        <p:pic>
          <p:nvPicPr>
            <p:cNvPr id="29"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9" y="-41800"/>
              <a:ext cx="612121" cy="105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Прямоугольник 32"/>
          <p:cNvSpPr/>
          <p:nvPr/>
        </p:nvSpPr>
        <p:spPr>
          <a:xfrm>
            <a:off x="7668344" y="692696"/>
            <a:ext cx="216024" cy="216024"/>
          </a:xfrm>
          <a:prstGeom prst="rect">
            <a:avLst/>
          </a:prstGeom>
          <a:scene3d>
            <a:camera prst="orthographicFront"/>
            <a:lightRig rig="threePt" dir="t"/>
          </a:scene3d>
          <a:sp3d>
            <a:bevelT w="139700" h="127000" prst="angle"/>
            <a:bevelB w="139700" h="139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p:cNvSpPr/>
          <p:nvPr/>
        </p:nvSpPr>
        <p:spPr>
          <a:xfrm>
            <a:off x="7668344" y="1268760"/>
            <a:ext cx="216024" cy="216024"/>
          </a:xfrm>
          <a:prstGeom prst="rect">
            <a:avLst/>
          </a:prstGeom>
          <a:solidFill>
            <a:srgbClr val="FFC000"/>
          </a:solidFill>
          <a:ln>
            <a:solidFill>
              <a:srgbClr val="FFC000"/>
            </a:solidFill>
          </a:ln>
          <a:scene3d>
            <a:camera prst="orthographicFront"/>
            <a:lightRig rig="threePt" dir="t"/>
          </a:scene3d>
          <a:sp3d>
            <a:bevelT w="139700" h="127000" prst="angle"/>
            <a:bevelB w="139700" h="139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60868574"/>
      </p:ext>
    </p:extLst>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2710</TotalTime>
  <Words>4666</Words>
  <Application>Microsoft Office PowerPoint</Application>
  <PresentationFormat>Экран (4:3)</PresentationFormat>
  <Paragraphs>636</Paragraphs>
  <Slides>32</Slides>
  <Notes>31</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Селукова Марина Степановна</dc:creator>
  <cp:lastModifiedBy>Селукова Марина Степановна</cp:lastModifiedBy>
  <cp:revision>503</cp:revision>
  <cp:lastPrinted>2015-11-26T09:16:01Z</cp:lastPrinted>
  <dcterms:created xsi:type="dcterms:W3CDTF">2015-11-14T04:29:05Z</dcterms:created>
  <dcterms:modified xsi:type="dcterms:W3CDTF">2015-11-30T05:29:35Z</dcterms:modified>
</cp:coreProperties>
</file>