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1.jpg" ContentType="image/jpeg"/>
  <Override PartName="/ppt/media/image5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1518900" cy="6483350"/>
  <p:notesSz cx="9918700" cy="68199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9" d="100"/>
          <a:sy n="19" d="100"/>
        </p:scale>
        <p:origin x="3590" y="4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08D98-4FAC-4CCA-80C6-9585FC1C82D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7DE998E-F149-4AFD-ABEF-E522D400C511}">
      <dgm:prSet phldrT="[Текст]"/>
      <dgm:spPr/>
      <dgm:t>
        <a:bodyPr/>
        <a:lstStyle/>
        <a:p>
          <a:endParaRPr lang="ru-RU" dirty="0"/>
        </a:p>
      </dgm:t>
    </dgm:pt>
    <dgm:pt modelId="{4DF02080-C8F1-4DF2-BCA6-AA824381794C}" type="sibTrans" cxnId="{7DED8BC9-E6FA-4C9E-9A31-5B203FB3C28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25000" r="-25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8F2BA3C4-49F6-4B2D-A8DD-703299CA9EC4}" type="parTrans" cxnId="{7DED8BC9-E6FA-4C9E-9A31-5B203FB3C285}">
      <dgm:prSet/>
      <dgm:spPr/>
      <dgm:t>
        <a:bodyPr/>
        <a:lstStyle/>
        <a:p>
          <a:endParaRPr lang="ru-RU"/>
        </a:p>
      </dgm:t>
    </dgm:pt>
    <dgm:pt modelId="{0166CBBD-5B4F-41CA-8E8C-5BEC48ECF1C7}" type="pres">
      <dgm:prSet presAssocID="{CA208D98-4FAC-4CCA-80C6-9585FC1C82D9}" presName="Name0" presStyleCnt="0">
        <dgm:presLayoutVars>
          <dgm:chMax val="7"/>
          <dgm:chPref val="7"/>
          <dgm:dir/>
        </dgm:presLayoutVars>
      </dgm:prSet>
      <dgm:spPr/>
    </dgm:pt>
    <dgm:pt modelId="{74C266DB-C3E5-4981-BF36-450FD4B18E19}" type="pres">
      <dgm:prSet presAssocID="{CA208D98-4FAC-4CCA-80C6-9585FC1C82D9}" presName="Name1" presStyleCnt="0"/>
      <dgm:spPr/>
    </dgm:pt>
    <dgm:pt modelId="{4A81CD39-B1C1-44F6-9119-4F25DFC14579}" type="pres">
      <dgm:prSet presAssocID="{4DF02080-C8F1-4DF2-BCA6-AA824381794C}" presName="picture_1" presStyleCnt="0"/>
      <dgm:spPr/>
    </dgm:pt>
    <dgm:pt modelId="{EE328F0A-66C4-4817-B37E-65B14F28FBA8}" type="pres">
      <dgm:prSet presAssocID="{4DF02080-C8F1-4DF2-BCA6-AA824381794C}" presName="pictureRepeatNode" presStyleLbl="alignImgPlace1" presStyleIdx="0" presStyleCnt="1" custLinFactNeighborX="-20264" custLinFactNeighborY="13037"/>
      <dgm:spPr/>
    </dgm:pt>
    <dgm:pt modelId="{B3EB2BF7-DA82-4D48-8310-C6D5FA9566F5}" type="pres">
      <dgm:prSet presAssocID="{17DE998E-F149-4AFD-ABEF-E522D400C511}" presName="text_1" presStyleLbl="node1" presStyleIdx="0" presStyleCnt="0" custAng="0" custLinFactY="-100000" custLinFactNeighborX="-11937" custLinFactNeighborY="-180798">
        <dgm:presLayoutVars>
          <dgm:bulletEnabled val="1"/>
        </dgm:presLayoutVars>
      </dgm:prSet>
      <dgm:spPr/>
    </dgm:pt>
  </dgm:ptLst>
  <dgm:cxnLst>
    <dgm:cxn modelId="{3E47B339-CF47-4392-B4DD-60C0124CB631}" type="presOf" srcId="{17DE998E-F149-4AFD-ABEF-E522D400C511}" destId="{B3EB2BF7-DA82-4D48-8310-C6D5FA9566F5}" srcOrd="0" destOrd="0" presId="urn:microsoft.com/office/officeart/2008/layout/CircularPictureCallout"/>
    <dgm:cxn modelId="{F41BCF7A-A70A-48E0-A795-7E964F550148}" type="presOf" srcId="{4DF02080-C8F1-4DF2-BCA6-AA824381794C}" destId="{EE328F0A-66C4-4817-B37E-65B14F28FBA8}" srcOrd="0" destOrd="0" presId="urn:microsoft.com/office/officeart/2008/layout/CircularPictureCallout"/>
    <dgm:cxn modelId="{8EE9CB84-4478-42B2-8A3C-2B30ADF8DB68}" type="presOf" srcId="{CA208D98-4FAC-4CCA-80C6-9585FC1C82D9}" destId="{0166CBBD-5B4F-41CA-8E8C-5BEC48ECF1C7}" srcOrd="0" destOrd="0" presId="urn:microsoft.com/office/officeart/2008/layout/CircularPictureCallout"/>
    <dgm:cxn modelId="{7DED8BC9-E6FA-4C9E-9A31-5B203FB3C285}" srcId="{CA208D98-4FAC-4CCA-80C6-9585FC1C82D9}" destId="{17DE998E-F149-4AFD-ABEF-E522D400C511}" srcOrd="0" destOrd="0" parTransId="{8F2BA3C4-49F6-4B2D-A8DD-703299CA9EC4}" sibTransId="{4DF02080-C8F1-4DF2-BCA6-AA824381794C}"/>
    <dgm:cxn modelId="{1EB5D3B5-77BE-47A5-B9F7-07FDCE3C3F90}" type="presParOf" srcId="{0166CBBD-5B4F-41CA-8E8C-5BEC48ECF1C7}" destId="{74C266DB-C3E5-4981-BF36-450FD4B18E19}" srcOrd="0" destOrd="0" presId="urn:microsoft.com/office/officeart/2008/layout/CircularPictureCallout"/>
    <dgm:cxn modelId="{8FA9AD28-2273-4B8E-B416-5BEB8245AF88}" type="presParOf" srcId="{74C266DB-C3E5-4981-BF36-450FD4B18E19}" destId="{4A81CD39-B1C1-44F6-9119-4F25DFC14579}" srcOrd="0" destOrd="0" presId="urn:microsoft.com/office/officeart/2008/layout/CircularPictureCallout"/>
    <dgm:cxn modelId="{F55BF7CA-AEC3-431F-83B2-35A04DC3268D}" type="presParOf" srcId="{4A81CD39-B1C1-44F6-9119-4F25DFC14579}" destId="{EE328F0A-66C4-4817-B37E-65B14F28FBA8}" srcOrd="0" destOrd="0" presId="urn:microsoft.com/office/officeart/2008/layout/CircularPictureCallout"/>
    <dgm:cxn modelId="{D2EBE733-2577-46FC-AFD2-9A8E1602C085}" type="presParOf" srcId="{74C266DB-C3E5-4981-BF36-450FD4B18E19}" destId="{B3EB2BF7-DA82-4D48-8310-C6D5FA9566F5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28F0A-66C4-4817-B37E-65B14F28FBA8}">
      <dsp:nvSpPr>
        <dsp:cNvPr id="0" name=""/>
        <dsp:cNvSpPr/>
      </dsp:nvSpPr>
      <dsp:spPr>
        <a:xfrm>
          <a:off x="1066787" y="1066795"/>
          <a:ext cx="3587528" cy="35875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25000" r="-2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B2BF7-DA82-4D48-8310-C6D5FA9566F5}">
      <dsp:nvSpPr>
        <dsp:cNvPr id="0" name=""/>
        <dsp:cNvSpPr/>
      </dsp:nvSpPr>
      <dsp:spPr>
        <a:xfrm>
          <a:off x="2165443" y="0"/>
          <a:ext cx="2296018" cy="118388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2165443" y="0"/>
        <a:ext cx="2296018" cy="1183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7739" cy="342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18227" y="0"/>
            <a:ext cx="4297739" cy="342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50B4E-FBD4-4892-BB8C-EE2B3E707655}" type="datetimeFigureOut">
              <a:rPr lang="ru-RU" smtClean="0"/>
              <a:t>03.07.2022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4075"/>
            <a:ext cx="4086225" cy="2300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417" y="3281368"/>
            <a:ext cx="7933866" cy="26868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77570"/>
            <a:ext cx="4297739" cy="3423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18227" y="6477570"/>
            <a:ext cx="4297739" cy="3423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0831E-8A6F-4B72-8914-4BD28888F5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6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0831E-8A6F-4B72-8914-4BD28888F5D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55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4393" y="2009838"/>
            <a:ext cx="9796463" cy="13615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28787" y="3630676"/>
            <a:ext cx="8067675" cy="162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0087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0087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6262" y="1491170"/>
            <a:ext cx="5013484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935503" y="1491170"/>
            <a:ext cx="5013484" cy="4279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20004" cy="6479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0087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112C1A-95F6-2E69-5B47-824F7E602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88000"/>
                    </a14:imgEffect>
                    <a14:imgEffect>
                      <a14:brightnessContrast bright="-12000" contrast="57000"/>
                    </a14:imgEffect>
                  </a14:imgLayer>
                </a14:imgProps>
              </a:ext>
            </a:extLst>
          </a:blip>
          <a:srcRect b="19325"/>
          <a:stretch/>
        </p:blipFill>
        <p:spPr>
          <a:xfrm>
            <a:off x="4049713" y="1572471"/>
            <a:ext cx="5138738" cy="3912425"/>
          </a:xfrm>
          <a:prstGeom prst="roundRect">
            <a:avLst>
              <a:gd name="adj" fmla="val 4166"/>
            </a:avLst>
          </a:prstGeom>
          <a:ln w="31750">
            <a:solidFill>
              <a:schemeClr val="accent5">
                <a:lumMod val="5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3773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1520004" cy="6479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51804" y="448632"/>
            <a:ext cx="5021640" cy="589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8352" y="1158354"/>
            <a:ext cx="10055860" cy="4211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18585" y="6029515"/>
            <a:ext cx="3688080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76262" y="6029515"/>
            <a:ext cx="265080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8180" y="6029515"/>
            <a:ext cx="2650807" cy="324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image" Target="../media/image4.jp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20004" cy="64799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004212" y="4892389"/>
            <a:ext cx="5333919" cy="416631"/>
          </a:xfrm>
          <a:custGeom>
            <a:avLst/>
            <a:gdLst/>
            <a:ahLst/>
            <a:cxnLst/>
            <a:rect l="l" t="t" r="r" b="b"/>
            <a:pathLst>
              <a:path w="3176904" h="389254">
                <a:moveTo>
                  <a:pt x="2999105" y="0"/>
                </a:moveTo>
                <a:lnTo>
                  <a:pt x="177800" y="0"/>
                </a:lnTo>
                <a:lnTo>
                  <a:pt x="75009" y="2778"/>
                </a:lnTo>
                <a:lnTo>
                  <a:pt x="22225" y="22225"/>
                </a:lnTo>
                <a:lnTo>
                  <a:pt x="2778" y="75009"/>
                </a:lnTo>
                <a:lnTo>
                  <a:pt x="0" y="177800"/>
                </a:lnTo>
                <a:lnTo>
                  <a:pt x="0" y="211455"/>
                </a:lnTo>
                <a:lnTo>
                  <a:pt x="2778" y="314245"/>
                </a:lnTo>
                <a:lnTo>
                  <a:pt x="22225" y="367030"/>
                </a:lnTo>
                <a:lnTo>
                  <a:pt x="75009" y="386476"/>
                </a:lnTo>
                <a:lnTo>
                  <a:pt x="177800" y="389255"/>
                </a:lnTo>
                <a:lnTo>
                  <a:pt x="2999105" y="389255"/>
                </a:lnTo>
                <a:lnTo>
                  <a:pt x="3101895" y="386476"/>
                </a:lnTo>
                <a:lnTo>
                  <a:pt x="3154680" y="367030"/>
                </a:lnTo>
                <a:lnTo>
                  <a:pt x="3174126" y="314245"/>
                </a:lnTo>
                <a:lnTo>
                  <a:pt x="3176905" y="211455"/>
                </a:lnTo>
                <a:lnTo>
                  <a:pt x="3176905" y="177800"/>
                </a:lnTo>
                <a:lnTo>
                  <a:pt x="3174126" y="75009"/>
                </a:lnTo>
                <a:lnTo>
                  <a:pt x="3154680" y="22225"/>
                </a:lnTo>
                <a:lnTo>
                  <a:pt x="3101895" y="2778"/>
                </a:lnTo>
                <a:lnTo>
                  <a:pt x="2999105" y="0"/>
                </a:lnTo>
                <a:close/>
              </a:path>
            </a:pathLst>
          </a:custGeom>
          <a:solidFill>
            <a:srgbClr val="00878F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94874" y="4957354"/>
            <a:ext cx="533391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spc="-70" dirty="0">
                <a:solidFill>
                  <a:srgbClr val="FFFFFF"/>
                </a:solidFill>
                <a:latin typeface="Trebuchet MS"/>
                <a:cs typeface="Trebuchet MS"/>
              </a:rPr>
              <a:t>Информационная кампания в поддержку нового бренда</a:t>
            </a:r>
            <a:endParaRPr sz="16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5404" y="5760544"/>
            <a:ext cx="2792641" cy="4019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8921" y="5818271"/>
            <a:ext cx="2313616" cy="22921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42305" y="5870722"/>
            <a:ext cx="188709" cy="1746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66139" y="5760544"/>
            <a:ext cx="2038177" cy="287329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263650" y="498475"/>
            <a:ext cx="1537335" cy="172085"/>
            <a:chOff x="2385710" y="488237"/>
            <a:chExt cx="1537335" cy="172085"/>
          </a:xfrm>
        </p:grpSpPr>
        <p:sp>
          <p:nvSpPr>
            <p:cNvPr id="19" name="object 19"/>
            <p:cNvSpPr/>
            <p:nvPr/>
          </p:nvSpPr>
          <p:spPr>
            <a:xfrm>
              <a:off x="2385707" y="490016"/>
              <a:ext cx="142240" cy="167640"/>
            </a:xfrm>
            <a:custGeom>
              <a:avLst/>
              <a:gdLst/>
              <a:ahLst/>
              <a:cxnLst/>
              <a:rect l="l" t="t" r="r" b="b"/>
              <a:pathLst>
                <a:path w="142239" h="167640">
                  <a:moveTo>
                    <a:pt x="142049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0" y="167640"/>
                  </a:lnTo>
                  <a:lnTo>
                    <a:pt x="38862" y="167640"/>
                  </a:lnTo>
                  <a:lnTo>
                    <a:pt x="38862" y="33020"/>
                  </a:lnTo>
                  <a:lnTo>
                    <a:pt x="103162" y="33020"/>
                  </a:lnTo>
                  <a:lnTo>
                    <a:pt x="103162" y="167640"/>
                  </a:lnTo>
                  <a:lnTo>
                    <a:pt x="142049" y="167640"/>
                  </a:lnTo>
                  <a:lnTo>
                    <a:pt x="142049" y="33020"/>
                  </a:lnTo>
                  <a:lnTo>
                    <a:pt x="142049" y="0"/>
                  </a:lnTo>
                  <a:close/>
                </a:path>
              </a:pathLst>
            </a:custGeom>
            <a:solidFill>
              <a:srgbClr val="003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5822" y="490012"/>
              <a:ext cx="114350" cy="16746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05550" y="488237"/>
              <a:ext cx="172796" cy="17178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910052" y="490016"/>
              <a:ext cx="98425" cy="167640"/>
            </a:xfrm>
            <a:custGeom>
              <a:avLst/>
              <a:gdLst/>
              <a:ahLst/>
              <a:cxnLst/>
              <a:rect l="l" t="t" r="r" b="b"/>
              <a:pathLst>
                <a:path w="98425" h="167640">
                  <a:moveTo>
                    <a:pt x="98171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0" y="167640"/>
                  </a:lnTo>
                  <a:lnTo>
                    <a:pt x="38862" y="167640"/>
                  </a:lnTo>
                  <a:lnTo>
                    <a:pt x="38862" y="33020"/>
                  </a:lnTo>
                  <a:lnTo>
                    <a:pt x="98171" y="33020"/>
                  </a:lnTo>
                  <a:lnTo>
                    <a:pt x="98171" y="0"/>
                  </a:lnTo>
                  <a:close/>
                </a:path>
              </a:pathLst>
            </a:custGeom>
            <a:solidFill>
              <a:srgbClr val="003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32243" y="489255"/>
              <a:ext cx="294727" cy="1682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46486" y="490012"/>
              <a:ext cx="175590" cy="16746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60132" y="490012"/>
              <a:ext cx="175590" cy="16746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55228" y="489255"/>
              <a:ext cx="167208" cy="168211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3205506" y="498724"/>
            <a:ext cx="1533525" cy="216535"/>
            <a:chOff x="4327566" y="488486"/>
            <a:chExt cx="1533525" cy="216535"/>
          </a:xfrm>
        </p:grpSpPr>
        <p:sp>
          <p:nvSpPr>
            <p:cNvPr id="28" name="object 28"/>
            <p:cNvSpPr/>
            <p:nvPr/>
          </p:nvSpPr>
          <p:spPr>
            <a:xfrm>
              <a:off x="4327563" y="490016"/>
              <a:ext cx="133985" cy="167640"/>
            </a:xfrm>
            <a:custGeom>
              <a:avLst/>
              <a:gdLst/>
              <a:ahLst/>
              <a:cxnLst/>
              <a:rect l="l" t="t" r="r" b="b"/>
              <a:pathLst>
                <a:path w="133985" h="167640">
                  <a:moveTo>
                    <a:pt x="13390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67640"/>
                  </a:lnTo>
                  <a:lnTo>
                    <a:pt x="30746" y="167640"/>
                  </a:lnTo>
                  <a:lnTo>
                    <a:pt x="30746" y="25400"/>
                  </a:lnTo>
                  <a:lnTo>
                    <a:pt x="103162" y="25400"/>
                  </a:lnTo>
                  <a:lnTo>
                    <a:pt x="103162" y="167640"/>
                  </a:lnTo>
                  <a:lnTo>
                    <a:pt x="133908" y="167640"/>
                  </a:lnTo>
                  <a:lnTo>
                    <a:pt x="133908" y="25400"/>
                  </a:lnTo>
                  <a:lnTo>
                    <a:pt x="133908" y="0"/>
                  </a:lnTo>
                  <a:close/>
                </a:path>
              </a:pathLst>
            </a:custGeom>
            <a:solidFill>
              <a:srgbClr val="003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95481" y="488486"/>
              <a:ext cx="168732" cy="17153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83973" y="490012"/>
              <a:ext cx="342231" cy="21498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054358" y="490016"/>
              <a:ext cx="93345" cy="167640"/>
            </a:xfrm>
            <a:custGeom>
              <a:avLst/>
              <a:gdLst/>
              <a:ahLst/>
              <a:cxnLst/>
              <a:rect l="l" t="t" r="r" b="b"/>
              <a:pathLst>
                <a:path w="93345" h="167640">
                  <a:moveTo>
                    <a:pt x="92748" y="140970"/>
                  </a:moveTo>
                  <a:lnTo>
                    <a:pt x="30492" y="140970"/>
                  </a:lnTo>
                  <a:lnTo>
                    <a:pt x="30492" y="95250"/>
                  </a:lnTo>
                  <a:lnTo>
                    <a:pt x="84099" y="95250"/>
                  </a:lnTo>
                  <a:lnTo>
                    <a:pt x="84099" y="69850"/>
                  </a:lnTo>
                  <a:lnTo>
                    <a:pt x="30492" y="69850"/>
                  </a:lnTo>
                  <a:lnTo>
                    <a:pt x="30492" y="25400"/>
                  </a:lnTo>
                  <a:lnTo>
                    <a:pt x="88379" y="25400"/>
                  </a:lnTo>
                  <a:lnTo>
                    <a:pt x="88379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69850"/>
                  </a:lnTo>
                  <a:lnTo>
                    <a:pt x="0" y="95250"/>
                  </a:lnTo>
                  <a:lnTo>
                    <a:pt x="0" y="140970"/>
                  </a:lnTo>
                  <a:lnTo>
                    <a:pt x="0" y="167640"/>
                  </a:lnTo>
                  <a:lnTo>
                    <a:pt x="92748" y="167640"/>
                  </a:lnTo>
                  <a:lnTo>
                    <a:pt x="92748" y="140970"/>
                  </a:lnTo>
                  <a:close/>
                </a:path>
              </a:pathLst>
            </a:custGeom>
            <a:solidFill>
              <a:srgbClr val="003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82657" y="488488"/>
              <a:ext cx="343783" cy="16898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53039" y="488488"/>
              <a:ext cx="131889" cy="16898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11816" y="490012"/>
              <a:ext cx="148920" cy="16746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834646" y="498724"/>
            <a:ext cx="1240790" cy="172085"/>
            <a:chOff x="5956706" y="488486"/>
            <a:chExt cx="1240790" cy="172085"/>
          </a:xfrm>
        </p:grpSpPr>
        <p:sp>
          <p:nvSpPr>
            <p:cNvPr id="36" name="object 36"/>
            <p:cNvSpPr/>
            <p:nvPr/>
          </p:nvSpPr>
          <p:spPr>
            <a:xfrm>
              <a:off x="5956706" y="490016"/>
              <a:ext cx="133985" cy="167640"/>
            </a:xfrm>
            <a:custGeom>
              <a:avLst/>
              <a:gdLst/>
              <a:ahLst/>
              <a:cxnLst/>
              <a:rect l="l" t="t" r="r" b="b"/>
              <a:pathLst>
                <a:path w="133985" h="167640">
                  <a:moveTo>
                    <a:pt x="133921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167640"/>
                  </a:lnTo>
                  <a:lnTo>
                    <a:pt x="30746" y="167640"/>
                  </a:lnTo>
                  <a:lnTo>
                    <a:pt x="30746" y="25400"/>
                  </a:lnTo>
                  <a:lnTo>
                    <a:pt x="103174" y="25400"/>
                  </a:lnTo>
                  <a:lnTo>
                    <a:pt x="103174" y="167640"/>
                  </a:lnTo>
                  <a:lnTo>
                    <a:pt x="133921" y="167640"/>
                  </a:lnTo>
                  <a:lnTo>
                    <a:pt x="133921" y="25400"/>
                  </a:lnTo>
                  <a:lnTo>
                    <a:pt x="133921" y="0"/>
                  </a:lnTo>
                  <a:close/>
                </a:path>
              </a:pathLst>
            </a:custGeom>
            <a:solidFill>
              <a:srgbClr val="003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31732" y="490012"/>
              <a:ext cx="105219" cy="16746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62570" y="488486"/>
              <a:ext cx="168744" cy="17153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465278" y="490016"/>
              <a:ext cx="93345" cy="167640"/>
            </a:xfrm>
            <a:custGeom>
              <a:avLst/>
              <a:gdLst/>
              <a:ahLst/>
              <a:cxnLst/>
              <a:rect l="l" t="t" r="r" b="b"/>
              <a:pathLst>
                <a:path w="93345" h="167640">
                  <a:moveTo>
                    <a:pt x="92760" y="140970"/>
                  </a:moveTo>
                  <a:lnTo>
                    <a:pt x="30505" y="140970"/>
                  </a:lnTo>
                  <a:lnTo>
                    <a:pt x="30505" y="95250"/>
                  </a:lnTo>
                  <a:lnTo>
                    <a:pt x="84112" y="95250"/>
                  </a:lnTo>
                  <a:lnTo>
                    <a:pt x="84112" y="69850"/>
                  </a:lnTo>
                  <a:lnTo>
                    <a:pt x="30505" y="69850"/>
                  </a:lnTo>
                  <a:lnTo>
                    <a:pt x="30505" y="25400"/>
                  </a:lnTo>
                  <a:lnTo>
                    <a:pt x="88404" y="25400"/>
                  </a:lnTo>
                  <a:lnTo>
                    <a:pt x="88404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69850"/>
                  </a:lnTo>
                  <a:lnTo>
                    <a:pt x="0" y="95250"/>
                  </a:lnTo>
                  <a:lnTo>
                    <a:pt x="0" y="140970"/>
                  </a:lnTo>
                  <a:lnTo>
                    <a:pt x="0" y="167640"/>
                  </a:lnTo>
                  <a:lnTo>
                    <a:pt x="92760" y="167640"/>
                  </a:lnTo>
                  <a:lnTo>
                    <a:pt x="92760" y="140970"/>
                  </a:lnTo>
                  <a:close/>
                </a:path>
              </a:pathLst>
            </a:custGeom>
            <a:solidFill>
              <a:srgbClr val="003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93576" y="488486"/>
              <a:ext cx="457340" cy="17153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84886" y="490012"/>
              <a:ext cx="112331" cy="167462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6162248" y="498718"/>
            <a:ext cx="1208405" cy="172085"/>
            <a:chOff x="7284308" y="488480"/>
            <a:chExt cx="1208405" cy="172085"/>
          </a:xfrm>
        </p:grpSpPr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84308" y="488480"/>
              <a:ext cx="400662" cy="17153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17706" y="490012"/>
              <a:ext cx="112331" cy="16746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862257" y="490012"/>
              <a:ext cx="148920" cy="16746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035506" y="490549"/>
              <a:ext cx="128270" cy="166370"/>
            </a:xfrm>
            <a:custGeom>
              <a:avLst/>
              <a:gdLst/>
              <a:ahLst/>
              <a:cxnLst/>
              <a:rect l="l" t="t" r="r" b="b"/>
              <a:pathLst>
                <a:path w="128270" h="166370">
                  <a:moveTo>
                    <a:pt x="128117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48793" y="25400"/>
                  </a:lnTo>
                  <a:lnTo>
                    <a:pt x="48793" y="166370"/>
                  </a:lnTo>
                  <a:lnTo>
                    <a:pt x="79286" y="166370"/>
                  </a:lnTo>
                  <a:lnTo>
                    <a:pt x="79286" y="25400"/>
                  </a:lnTo>
                  <a:lnTo>
                    <a:pt x="128117" y="25400"/>
                  </a:lnTo>
                  <a:lnTo>
                    <a:pt x="128117" y="0"/>
                  </a:lnTo>
                  <a:close/>
                </a:path>
              </a:pathLst>
            </a:custGeom>
            <a:solidFill>
              <a:srgbClr val="003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65007" y="490015"/>
              <a:ext cx="127571" cy="16746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89211" y="490012"/>
              <a:ext cx="148920" cy="16746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7452018" y="498724"/>
            <a:ext cx="1250315" cy="216535"/>
            <a:chOff x="8574078" y="488486"/>
            <a:chExt cx="1250315" cy="216535"/>
          </a:xfrm>
        </p:grpSpPr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574078" y="490012"/>
              <a:ext cx="164160" cy="21498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766378" y="490016"/>
              <a:ext cx="240029" cy="167640"/>
            </a:xfrm>
            <a:custGeom>
              <a:avLst/>
              <a:gdLst/>
              <a:ahLst/>
              <a:cxnLst/>
              <a:rect l="l" t="t" r="r" b="b"/>
              <a:pathLst>
                <a:path w="240029" h="167640">
                  <a:moveTo>
                    <a:pt x="92760" y="140970"/>
                  </a:moveTo>
                  <a:lnTo>
                    <a:pt x="30505" y="140970"/>
                  </a:lnTo>
                  <a:lnTo>
                    <a:pt x="30505" y="95250"/>
                  </a:lnTo>
                  <a:lnTo>
                    <a:pt x="84112" y="95250"/>
                  </a:lnTo>
                  <a:lnTo>
                    <a:pt x="84112" y="69850"/>
                  </a:lnTo>
                  <a:lnTo>
                    <a:pt x="30505" y="69850"/>
                  </a:lnTo>
                  <a:lnTo>
                    <a:pt x="30505" y="25400"/>
                  </a:lnTo>
                  <a:lnTo>
                    <a:pt x="88404" y="25400"/>
                  </a:lnTo>
                  <a:lnTo>
                    <a:pt x="88404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69850"/>
                  </a:lnTo>
                  <a:lnTo>
                    <a:pt x="0" y="95250"/>
                  </a:lnTo>
                  <a:lnTo>
                    <a:pt x="0" y="140970"/>
                  </a:lnTo>
                  <a:lnTo>
                    <a:pt x="0" y="167640"/>
                  </a:lnTo>
                  <a:lnTo>
                    <a:pt x="92760" y="167640"/>
                  </a:lnTo>
                  <a:lnTo>
                    <a:pt x="92760" y="140970"/>
                  </a:lnTo>
                  <a:close/>
                </a:path>
                <a:path w="240029" h="167640">
                  <a:moveTo>
                    <a:pt x="239649" y="533"/>
                  </a:moveTo>
                  <a:lnTo>
                    <a:pt x="111531" y="533"/>
                  </a:lnTo>
                  <a:lnTo>
                    <a:pt x="111531" y="25933"/>
                  </a:lnTo>
                  <a:lnTo>
                    <a:pt x="160324" y="25933"/>
                  </a:lnTo>
                  <a:lnTo>
                    <a:pt x="160324" y="166903"/>
                  </a:lnTo>
                  <a:lnTo>
                    <a:pt x="190817" y="166903"/>
                  </a:lnTo>
                  <a:lnTo>
                    <a:pt x="190817" y="25933"/>
                  </a:lnTo>
                  <a:lnTo>
                    <a:pt x="239649" y="25933"/>
                  </a:lnTo>
                  <a:lnTo>
                    <a:pt x="239649" y="533"/>
                  </a:lnTo>
                  <a:close/>
                </a:path>
              </a:pathLst>
            </a:custGeom>
            <a:solidFill>
              <a:srgbClr val="0030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25515" y="488487"/>
              <a:ext cx="137731" cy="17153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43070" y="488486"/>
              <a:ext cx="168744" cy="17153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191405" y="488488"/>
              <a:ext cx="131889" cy="16898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545785" y="488486"/>
              <a:ext cx="277986" cy="171538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8773788" y="498718"/>
            <a:ext cx="1116965" cy="172085"/>
            <a:chOff x="9895848" y="488480"/>
            <a:chExt cx="1116965" cy="172085"/>
          </a:xfrm>
        </p:grpSpPr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95848" y="490014"/>
              <a:ext cx="284059" cy="16974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02722" y="490012"/>
              <a:ext cx="105219" cy="16746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340673" y="490012"/>
              <a:ext cx="148920" cy="16746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520543" y="488480"/>
              <a:ext cx="111798" cy="17153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665076" y="490012"/>
              <a:ext cx="167982" cy="16746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855868" y="489255"/>
              <a:ext cx="156527" cy="168211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881192" y="498136"/>
            <a:ext cx="172186" cy="1721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501650" y="498475"/>
            <a:ext cx="6172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C00000"/>
                </a:solidFill>
              </a:rPr>
              <a:t>Программа тура</a:t>
            </a:r>
            <a:endParaRPr lang="ru-RU" sz="3600" kern="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481" y="1622014"/>
            <a:ext cx="32928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spc="160" dirty="0">
                <a:solidFill>
                  <a:srgbClr val="163638"/>
                </a:solidFill>
                <a:latin typeface="Trebuchet MS"/>
              </a:rPr>
              <a:t>Первый день </a:t>
            </a:r>
          </a:p>
          <a:p>
            <a:r>
              <a:rPr lang="ru-RU" sz="2800" b="1" kern="0" spc="160" dirty="0" err="1">
                <a:solidFill>
                  <a:srgbClr val="163638"/>
                </a:solidFill>
                <a:latin typeface="Trebuchet MS"/>
              </a:rPr>
              <a:t>г.Екатеринбург</a:t>
            </a:r>
            <a:r>
              <a:rPr lang="ru-RU" sz="2800" b="1" kern="0" spc="160" dirty="0">
                <a:solidFill>
                  <a:srgbClr val="163638"/>
                </a:solidFill>
                <a:latin typeface="Trebuchet MS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1" y="3089275"/>
            <a:ext cx="2675379" cy="2971800"/>
          </a:xfrm>
          <a:prstGeom prst="roundRect">
            <a:avLst>
              <a:gd name="adj" fmla="val 5142"/>
            </a:avLst>
          </a:prstGeom>
          <a:ln w="3175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50" y="1262194"/>
            <a:ext cx="2466085" cy="1673746"/>
          </a:xfrm>
          <a:prstGeom prst="roundRect">
            <a:avLst>
              <a:gd name="adj" fmla="val 7937"/>
            </a:avLst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31" y="1160906"/>
            <a:ext cx="2466085" cy="1644859"/>
          </a:xfrm>
          <a:prstGeom prst="roundRect">
            <a:avLst>
              <a:gd name="adj" fmla="val 7937"/>
            </a:avLst>
          </a:prstGeom>
        </p:spPr>
      </p:pic>
      <p:sp>
        <p:nvSpPr>
          <p:cNvPr id="12" name="Прямоугольник 11"/>
          <p:cNvSpPr/>
          <p:nvPr/>
        </p:nvSpPr>
        <p:spPr>
          <a:xfrm>
            <a:off x="4336912" y="3241675"/>
            <a:ext cx="26561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Основные объекты</a:t>
            </a:r>
          </a:p>
          <a:p>
            <a:endParaRPr lang="ru-RU" b="1" kern="0" spc="160" dirty="0">
              <a:solidFill>
                <a:srgbClr val="163638"/>
              </a:solidFill>
              <a:latin typeface="Trebuchet MS"/>
            </a:endParaRP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1.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2.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3.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435850" y="3258141"/>
            <a:ext cx="364298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Интерактивная программа</a:t>
            </a:r>
          </a:p>
          <a:p>
            <a:endParaRPr lang="ru-RU" b="1" kern="0" spc="160" dirty="0">
              <a:solidFill>
                <a:srgbClr val="163638"/>
              </a:solidFill>
              <a:latin typeface="Trebuchet MS"/>
            </a:endParaRP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1.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2.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3.</a:t>
            </a:r>
          </a:p>
          <a:p>
            <a:endParaRPr lang="ru-RU" b="1" kern="0" spc="160" dirty="0">
              <a:solidFill>
                <a:srgbClr val="16363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04734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501650" y="498475"/>
            <a:ext cx="6172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C00000"/>
                </a:solidFill>
              </a:rPr>
              <a:t>Программа тура</a:t>
            </a:r>
            <a:endParaRPr lang="ru-RU" sz="3600" kern="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481" y="1622014"/>
            <a:ext cx="34131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spc="160" dirty="0">
                <a:solidFill>
                  <a:srgbClr val="163638"/>
                </a:solidFill>
                <a:latin typeface="Trebuchet MS"/>
              </a:rPr>
              <a:t>Второй день </a:t>
            </a:r>
          </a:p>
          <a:p>
            <a:r>
              <a:rPr lang="ru-RU" sz="2800" b="1" kern="0" spc="160" dirty="0" err="1">
                <a:solidFill>
                  <a:srgbClr val="163638"/>
                </a:solidFill>
                <a:latin typeface="Trebuchet MS"/>
              </a:rPr>
              <a:t>г.Нижний</a:t>
            </a:r>
            <a:r>
              <a:rPr lang="ru-RU" sz="2800" b="1" kern="0" spc="160" dirty="0">
                <a:solidFill>
                  <a:srgbClr val="163638"/>
                </a:solidFill>
                <a:latin typeface="Trebuchet MS"/>
              </a:rPr>
              <a:t> Тагил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1" y="3089275"/>
            <a:ext cx="2675379" cy="2971800"/>
          </a:xfrm>
          <a:prstGeom prst="roundRect">
            <a:avLst>
              <a:gd name="adj" fmla="val 5142"/>
            </a:avLst>
          </a:prstGeom>
          <a:ln w="3175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50" y="1160906"/>
            <a:ext cx="2466085" cy="1637527"/>
          </a:xfrm>
          <a:prstGeom prst="roundRect">
            <a:avLst>
              <a:gd name="adj" fmla="val 7937"/>
            </a:avLst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17" y="1160906"/>
            <a:ext cx="2370113" cy="1644859"/>
          </a:xfrm>
          <a:prstGeom prst="roundRect">
            <a:avLst>
              <a:gd name="adj" fmla="val 7937"/>
            </a:avLst>
          </a:prstGeom>
        </p:spPr>
      </p:pic>
      <p:sp>
        <p:nvSpPr>
          <p:cNvPr id="12" name="Прямоугольник 11"/>
          <p:cNvSpPr/>
          <p:nvPr/>
        </p:nvSpPr>
        <p:spPr>
          <a:xfrm>
            <a:off x="4336912" y="3241675"/>
            <a:ext cx="26561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Основные объекты</a:t>
            </a:r>
          </a:p>
          <a:p>
            <a:endParaRPr lang="ru-RU" b="1" kern="0" spc="160" dirty="0">
              <a:solidFill>
                <a:srgbClr val="163638"/>
              </a:solidFill>
              <a:latin typeface="Trebuchet MS"/>
            </a:endParaRP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1.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2.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3.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435850" y="3258141"/>
            <a:ext cx="364298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Интерактивная программа</a:t>
            </a:r>
          </a:p>
          <a:p>
            <a:endParaRPr lang="ru-RU" b="1" kern="0" spc="160" dirty="0">
              <a:solidFill>
                <a:srgbClr val="163638"/>
              </a:solidFill>
              <a:latin typeface="Trebuchet MS"/>
            </a:endParaRP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1.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2.</a:t>
            </a:r>
          </a:p>
          <a:p>
            <a:r>
              <a:rPr lang="ru-RU" b="1" kern="0" spc="160" dirty="0">
                <a:solidFill>
                  <a:srgbClr val="163638"/>
                </a:solidFill>
                <a:latin typeface="Trebuchet MS"/>
              </a:rPr>
              <a:t>3.</a:t>
            </a:r>
          </a:p>
          <a:p>
            <a:endParaRPr lang="ru-RU" b="1" kern="0" spc="160" dirty="0">
              <a:solidFill>
                <a:srgbClr val="16363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87852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/>
          </p:cNvSpPr>
          <p:nvPr/>
        </p:nvSpPr>
        <p:spPr>
          <a:xfrm>
            <a:off x="501650" y="498475"/>
            <a:ext cx="6172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C00000"/>
                </a:solidFill>
              </a:rPr>
              <a:t>Программа тура</a:t>
            </a:r>
            <a:endParaRPr lang="ru-RU" sz="3600" kern="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798352"/>
            <a:ext cx="8349581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63669-046E-986A-3C3C-98EDCEC01648}"/>
              </a:ext>
            </a:extLst>
          </p:cNvPr>
          <p:cNvSpPr txBox="1"/>
          <p:nvPr/>
        </p:nvSpPr>
        <p:spPr>
          <a:xfrm>
            <a:off x="4616450" y="2484994"/>
            <a:ext cx="5758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kern="0" spc="160" dirty="0">
                <a:solidFill>
                  <a:srgbClr val="163638"/>
                </a:solidFill>
                <a:latin typeface="Trebuchet MS"/>
                <a:ea typeface="+mj-ea"/>
              </a:rPr>
              <a:t>Загрузите программу </a:t>
            </a:r>
          </a:p>
          <a:p>
            <a:pPr algn="ctr"/>
            <a:r>
              <a:rPr lang="ru-RU" kern="0" spc="160" dirty="0">
                <a:solidFill>
                  <a:srgbClr val="163638"/>
                </a:solidFill>
                <a:latin typeface="Trebuchet MS"/>
                <a:ea typeface="+mj-ea"/>
              </a:rPr>
              <a:t>Вашего </a:t>
            </a:r>
            <a:r>
              <a:rPr lang="ru-RU" kern="0" spc="160" dirty="0" err="1">
                <a:solidFill>
                  <a:srgbClr val="163638"/>
                </a:solidFill>
                <a:latin typeface="Trebuchet MS"/>
                <a:ea typeface="+mj-ea"/>
              </a:rPr>
              <a:t>тупродукта</a:t>
            </a:r>
            <a:r>
              <a:rPr lang="ru-RU" kern="0" spc="160" dirty="0">
                <a:solidFill>
                  <a:srgbClr val="163638"/>
                </a:solidFill>
                <a:latin typeface="Trebuchet MS"/>
                <a:ea typeface="+mj-ea"/>
              </a:rPr>
              <a:t> с развернутым </a:t>
            </a:r>
            <a:r>
              <a:rPr lang="ru-RU" kern="0" spc="160" dirty="0" err="1">
                <a:solidFill>
                  <a:srgbClr val="163638"/>
                </a:solidFill>
                <a:latin typeface="Trebuchet MS"/>
                <a:ea typeface="+mj-ea"/>
              </a:rPr>
              <a:t>таймингом</a:t>
            </a:r>
            <a:r>
              <a:rPr lang="ru-RU" kern="0" spc="160" dirty="0">
                <a:solidFill>
                  <a:srgbClr val="163638"/>
                </a:solidFill>
                <a:latin typeface="Trebuchet MS"/>
                <a:ea typeface="+mj-ea"/>
              </a:rPr>
              <a:t> на облачный сервис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6481" y="1622014"/>
            <a:ext cx="27456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spc="160" dirty="0">
                <a:solidFill>
                  <a:srgbClr val="163638"/>
                </a:solidFill>
                <a:latin typeface="Trebuchet MS"/>
              </a:rPr>
              <a:t>Третий день </a:t>
            </a:r>
          </a:p>
          <a:p>
            <a:r>
              <a:rPr lang="ru-RU" sz="2800" b="1" kern="0" spc="160" dirty="0">
                <a:solidFill>
                  <a:srgbClr val="163638"/>
                </a:solidFill>
                <a:latin typeface="Trebuchet MS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05181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5263287"/>
            <a:ext cx="6397765" cy="612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20" y="1991122"/>
            <a:ext cx="2971800" cy="2652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63669-046E-986A-3C3C-98EDCEC01648}"/>
              </a:ext>
            </a:extLst>
          </p:cNvPr>
          <p:cNvSpPr txBox="1"/>
          <p:nvPr/>
        </p:nvSpPr>
        <p:spPr>
          <a:xfrm>
            <a:off x="1187450" y="5355554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kern="0" spc="160" dirty="0" err="1">
                <a:solidFill>
                  <a:schemeClr val="bg1"/>
                </a:solidFill>
                <a:latin typeface="Trebuchet MS"/>
                <a:ea typeface="+mj-ea"/>
              </a:rPr>
              <a:t>Квесты</a:t>
            </a:r>
            <a:r>
              <a:rPr lang="ru-RU" b="1" kern="0" spc="160" dirty="0">
                <a:solidFill>
                  <a:schemeClr val="bg1"/>
                </a:solidFill>
                <a:latin typeface="Trebuchet MS"/>
                <a:ea typeface="+mj-ea"/>
              </a:rPr>
              <a:t>, </a:t>
            </a:r>
            <a:r>
              <a:rPr lang="ru-RU" b="1" kern="0" spc="160" dirty="0" err="1">
                <a:solidFill>
                  <a:schemeClr val="bg1"/>
                </a:solidFill>
                <a:latin typeface="Trebuchet MS"/>
                <a:ea typeface="+mj-ea"/>
              </a:rPr>
              <a:t>квизы</a:t>
            </a:r>
            <a:r>
              <a:rPr lang="ru-RU" b="1" kern="0" spc="160" dirty="0">
                <a:solidFill>
                  <a:schemeClr val="bg1"/>
                </a:solidFill>
                <a:latin typeface="Trebuchet MS"/>
                <a:ea typeface="+mj-ea"/>
              </a:rPr>
              <a:t>,  </a:t>
            </a:r>
            <a:r>
              <a:rPr lang="ru-RU" b="1" kern="0" spc="160" dirty="0" err="1">
                <a:solidFill>
                  <a:schemeClr val="bg1"/>
                </a:solidFill>
                <a:latin typeface="Trebuchet MS"/>
                <a:ea typeface="+mj-ea"/>
              </a:rPr>
              <a:t>мастерклассы</a:t>
            </a:r>
            <a:endParaRPr lang="ru-RU" b="1" kern="0" spc="160" dirty="0">
              <a:solidFill>
                <a:schemeClr val="bg1"/>
              </a:solidFill>
              <a:latin typeface="Trebuchet MS"/>
              <a:ea typeface="+mj-e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14709" y="1798773"/>
            <a:ext cx="2650248" cy="2895023"/>
          </a:xfrm>
          <a:prstGeom prst="rect">
            <a:avLst/>
          </a:prstGeom>
        </p:spPr>
      </p:pic>
      <p:sp>
        <p:nvSpPr>
          <p:cNvPr id="4" name="object 2"/>
          <p:cNvSpPr txBox="1">
            <a:spLocks/>
          </p:cNvSpPr>
          <p:nvPr/>
        </p:nvSpPr>
        <p:spPr>
          <a:xfrm>
            <a:off x="501650" y="498475"/>
            <a:ext cx="6172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163638"/>
                </a:solidFill>
              </a:rPr>
              <a:t>Туристские впечатления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336675"/>
            <a:ext cx="3444505" cy="34913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7631" y="2541577"/>
            <a:ext cx="2147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163638"/>
                </a:solidFill>
                <a:latin typeface="Trebuchet MS"/>
              </a:rPr>
              <a:t>Уникальные  </a:t>
            </a:r>
          </a:p>
          <a:p>
            <a:pPr algn="ctr"/>
            <a:r>
              <a:rPr lang="ru-RU" sz="2400" b="1" kern="0" dirty="0">
                <a:solidFill>
                  <a:srgbClr val="163638"/>
                </a:solidFill>
                <a:latin typeface="Trebuchet MS"/>
              </a:rPr>
              <a:t>объекты  </a:t>
            </a:r>
          </a:p>
          <a:p>
            <a:pPr algn="ctr"/>
            <a:r>
              <a:rPr lang="ru-RU" sz="2400" b="1" kern="0" dirty="0">
                <a:solidFill>
                  <a:srgbClr val="163638"/>
                </a:solidFill>
                <a:latin typeface="Trebuchet MS"/>
              </a:rPr>
              <a:t>показа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89617" y="2884840"/>
            <a:ext cx="1449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0" spc="160" dirty="0">
                <a:solidFill>
                  <a:schemeClr val="bg1"/>
                </a:solidFill>
                <a:latin typeface="Trebuchet MS"/>
              </a:rPr>
              <a:t>Эмоции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48109" y="2538086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spc="160" dirty="0">
                <a:solidFill>
                  <a:schemeClr val="bg1"/>
                </a:solidFill>
                <a:latin typeface="Trebuchet MS"/>
              </a:rPr>
              <a:t>Уникальные </a:t>
            </a:r>
          </a:p>
          <a:p>
            <a:pPr algn="ctr"/>
            <a:r>
              <a:rPr lang="ru-RU" b="1" kern="0" spc="160" dirty="0">
                <a:solidFill>
                  <a:schemeClr val="bg1"/>
                </a:solidFill>
                <a:latin typeface="Trebuchet MS"/>
              </a:rPr>
              <a:t>объекты </a:t>
            </a:r>
          </a:p>
          <a:p>
            <a:pPr algn="ctr"/>
            <a:r>
              <a:rPr lang="ru-RU" b="1" kern="0" spc="160" dirty="0">
                <a:solidFill>
                  <a:schemeClr val="bg1"/>
                </a:solidFill>
                <a:latin typeface="Trebuchet MS"/>
              </a:rPr>
              <a:t>размещения </a:t>
            </a:r>
          </a:p>
          <a:p>
            <a:pPr algn="ctr"/>
            <a:r>
              <a:rPr lang="ru-RU" b="1" kern="0" spc="160" dirty="0">
                <a:solidFill>
                  <a:schemeClr val="bg1"/>
                </a:solidFill>
                <a:latin typeface="Trebuchet MS"/>
              </a:rPr>
              <a:t>и питания</a:t>
            </a:r>
          </a:p>
        </p:txBody>
      </p:sp>
    </p:spTree>
    <p:extLst>
      <p:ext uri="{BB962C8B-B14F-4D97-AF65-F5344CB8AC3E}">
        <p14:creationId xmlns:p14="http://schemas.microsoft.com/office/powerpoint/2010/main" val="1151687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3D9032-6873-208B-A33D-07D100FA148D}"/>
              </a:ext>
            </a:extLst>
          </p:cNvPr>
          <p:cNvSpPr txBox="1"/>
          <p:nvPr/>
        </p:nvSpPr>
        <p:spPr>
          <a:xfrm>
            <a:off x="5293684" y="4308475"/>
            <a:ext cx="5377872" cy="1027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kern="0" spc="160" dirty="0">
                <a:latin typeface="Trebuchet MS"/>
                <a:ea typeface="+mj-ea"/>
              </a:rPr>
              <a:t>Выводы о способности турпродукта превзойти турпродукты конкурентов </a:t>
            </a:r>
          </a:p>
          <a:p>
            <a:pPr>
              <a:lnSpc>
                <a:spcPts val="2500"/>
              </a:lnSpc>
            </a:pPr>
            <a:r>
              <a:rPr lang="ru-RU" kern="0" spc="160" dirty="0">
                <a:latin typeface="Trebuchet MS"/>
                <a:ea typeface="+mj-ea"/>
              </a:rPr>
              <a:t>на основе анализа конкурентной среды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98853" y="1167770"/>
            <a:ext cx="5759450" cy="1027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00"/>
              </a:lnSpc>
            </a:pPr>
            <a:r>
              <a:rPr lang="ru-RU" kern="0" spc="160" dirty="0">
                <a:latin typeface="Trebuchet MS"/>
              </a:rPr>
              <a:t>Опишите  практики, методы, подходы или технологии в формировании, продвижении и реализации Вашего турпродукта</a:t>
            </a: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395657" y="1346024"/>
            <a:ext cx="4648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 err="1">
                <a:solidFill>
                  <a:srgbClr val="C00000"/>
                </a:solidFill>
              </a:rPr>
              <a:t>Инновационность</a:t>
            </a:r>
            <a:endParaRPr lang="ru-RU" sz="3600" kern="0" spc="-120" dirty="0">
              <a:solidFill>
                <a:srgbClr val="C00000"/>
              </a:solidFill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401120" y="3608124"/>
            <a:ext cx="61203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kern="0" spc="160" dirty="0">
                <a:solidFill>
                  <a:srgbClr val="C00000"/>
                </a:solidFill>
              </a:rPr>
              <a:t>Конкурентоспособность</a:t>
            </a:r>
          </a:p>
        </p:txBody>
      </p:sp>
    </p:spTree>
    <p:extLst>
      <p:ext uri="{BB962C8B-B14F-4D97-AF65-F5344CB8AC3E}">
        <p14:creationId xmlns:p14="http://schemas.microsoft.com/office/powerpoint/2010/main" val="582799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01A4B5-D542-F5D3-C362-BBD4EF89396E}"/>
              </a:ext>
            </a:extLst>
          </p:cNvPr>
          <p:cNvSpPr txBox="1"/>
          <p:nvPr/>
        </p:nvSpPr>
        <p:spPr>
          <a:xfrm>
            <a:off x="501650" y="2050782"/>
            <a:ext cx="6477000" cy="1695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>
                <a:solidFill>
                  <a:srgbClr val="163638"/>
                </a:solidFill>
                <a:latin typeface="Trebuchet MS" panose="020B0603020202020204" pitchFamily="34" charset="0"/>
              </a:rPr>
              <a:t>Тур включает в себя: </a:t>
            </a:r>
            <a:r>
              <a:rPr lang="ru-RU" dirty="0">
                <a:solidFill>
                  <a:srgbClr val="163638"/>
                </a:solidFill>
                <a:latin typeface="Trebuchet MS" panose="020B0603020202020204" pitchFamily="34" charset="0"/>
              </a:rPr>
              <a:t>транспортные услуги, размещение в гостинице, питание, экскурсионное обслуживание по всему маршруту, медицинскую страховку. </a:t>
            </a:r>
          </a:p>
          <a:p>
            <a:pPr>
              <a:lnSpc>
                <a:spcPts val="2500"/>
              </a:lnSpc>
            </a:pPr>
            <a:r>
              <a:rPr lang="ru-RU" b="1" dirty="0">
                <a:solidFill>
                  <a:srgbClr val="163638"/>
                </a:solidFill>
                <a:latin typeface="Trebuchet MS" panose="020B0603020202020204" pitchFamily="34" charset="0"/>
              </a:rPr>
              <a:t>Состав группы: </a:t>
            </a:r>
            <a:r>
              <a:rPr lang="ru-RU" dirty="0">
                <a:solidFill>
                  <a:srgbClr val="163638"/>
                </a:solidFill>
                <a:latin typeface="Trebuchet MS" panose="020B0603020202020204" pitchFamily="34" charset="0"/>
              </a:rPr>
              <a:t>30 +3 </a:t>
            </a:r>
          </a:p>
          <a:p>
            <a:pPr>
              <a:lnSpc>
                <a:spcPts val="2500"/>
              </a:lnSpc>
            </a:pPr>
            <a:r>
              <a:rPr lang="ru-RU" b="1" dirty="0">
                <a:solidFill>
                  <a:srgbClr val="163638"/>
                </a:solidFill>
                <a:latin typeface="Trebuchet MS" panose="020B0603020202020204" pitchFamily="34" charset="0"/>
              </a:rPr>
              <a:t>Стоимость</a:t>
            </a:r>
            <a:r>
              <a:rPr lang="ru-RU" dirty="0">
                <a:solidFill>
                  <a:srgbClr val="163638"/>
                </a:solidFill>
                <a:latin typeface="Trebuchet MS" panose="020B0603020202020204" pitchFamily="34" charset="0"/>
              </a:rPr>
              <a:t>: .... </a:t>
            </a:r>
            <a:r>
              <a:rPr lang="ru-RU" dirty="0" err="1">
                <a:solidFill>
                  <a:srgbClr val="163638"/>
                </a:solidFill>
                <a:latin typeface="Trebuchet MS" panose="020B0603020202020204" pitchFamily="34" charset="0"/>
              </a:rPr>
              <a:t>руб</a:t>
            </a:r>
            <a:endParaRPr lang="ru-RU" dirty="0">
              <a:solidFill>
                <a:srgbClr val="163638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501650" y="498475"/>
            <a:ext cx="6172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163638"/>
                </a:solidFill>
              </a:rPr>
              <a:t>Стоимость турпродукта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0" y="3698875"/>
            <a:ext cx="4330848" cy="25690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54450" y="4537075"/>
            <a:ext cx="3029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3638"/>
                </a:solidFill>
                <a:latin typeface="Trebuchet MS" panose="020B0603020202020204" pitchFamily="34" charset="0"/>
              </a:rPr>
              <a:t>Загрузите смету  </a:t>
            </a:r>
          </a:p>
          <a:p>
            <a:pPr algn="ctr"/>
            <a:r>
              <a:rPr lang="ru-RU" b="1" dirty="0">
                <a:solidFill>
                  <a:srgbClr val="163638"/>
                </a:solidFill>
                <a:latin typeface="Trebuchet MS" panose="020B0603020202020204" pitchFamily="34" charset="0"/>
              </a:rPr>
              <a:t>на облачный сервис !!!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55722" r="50933" b="512"/>
          <a:stretch/>
        </p:blipFill>
        <p:spPr>
          <a:xfrm>
            <a:off x="7131050" y="955675"/>
            <a:ext cx="3577036" cy="3478527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1130871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ED6A098-559C-01FD-2563-BA6BAC0A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448632"/>
            <a:ext cx="10363200" cy="1107996"/>
          </a:xfrm>
        </p:spPr>
        <p:txBody>
          <a:bodyPr/>
          <a:lstStyle/>
          <a:p>
            <a:r>
              <a:rPr lang="ru-RU" sz="3600" dirty="0">
                <a:solidFill>
                  <a:srgbClr val="163638"/>
                </a:solidFill>
              </a:rPr>
              <a:t>Количественные и качественные результаты, потенциал роста и стратегия развития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2ABC4-5BB2-7322-2132-58821A259335}"/>
              </a:ext>
            </a:extLst>
          </p:cNvPr>
          <p:cNvSpPr txBox="1"/>
          <p:nvPr/>
        </p:nvSpPr>
        <p:spPr>
          <a:xfrm>
            <a:off x="1035050" y="2860675"/>
            <a:ext cx="6336414" cy="1395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dirty="0">
                <a:latin typeface="Trebuchet MS" panose="020B0603020202020204" pitchFamily="34" charset="0"/>
              </a:rPr>
              <a:t>Укажите достигнутые результаты, направления и перспективы развития турпродукта</a:t>
            </a:r>
          </a:p>
          <a:p>
            <a:pPr>
              <a:lnSpc>
                <a:spcPts val="2600"/>
              </a:lnSpc>
            </a:pPr>
            <a:r>
              <a:rPr lang="ru-RU" dirty="0">
                <a:latin typeface="Trebuchet MS" panose="020B0603020202020204" pitchFamily="34" charset="0"/>
              </a:rPr>
              <a:t>Обозначьте потенциал роста проекта с учетом емкости рынка </a:t>
            </a:r>
          </a:p>
        </p:txBody>
      </p:sp>
      <p:sp>
        <p:nvSpPr>
          <p:cNvPr id="7" name="Овал 6"/>
          <p:cNvSpPr/>
          <p:nvPr/>
        </p:nvSpPr>
        <p:spPr>
          <a:xfrm>
            <a:off x="678425" y="2964017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78425" y="3642609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50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22ABC4-5BB2-7322-2132-58821A259335}"/>
              </a:ext>
            </a:extLst>
          </p:cNvPr>
          <p:cNvSpPr txBox="1"/>
          <p:nvPr/>
        </p:nvSpPr>
        <p:spPr>
          <a:xfrm>
            <a:off x="860647" y="2022475"/>
            <a:ext cx="7620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Участие в специализированных выставках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Включение в каталоги инклюзивных туров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Привлечение волонтёров, педагогов и медиков </a:t>
            </a: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для продвижения данного тура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Распространение информации через социальные сети</a:t>
            </a: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01650" y="498475"/>
            <a:ext cx="6172200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dirty="0">
                <a:solidFill>
                  <a:srgbClr val="163638"/>
                </a:solidFill>
              </a:rPr>
              <a:t>Продвижение проекта 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17747" y="2174875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7747" y="2574925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17747" y="2974975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17747" y="3851275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50" y="1820013"/>
            <a:ext cx="3559321" cy="2372287"/>
          </a:xfrm>
          <a:prstGeom prst="roundRect">
            <a:avLst>
              <a:gd name="adj" fmla="val 8599"/>
            </a:avLst>
          </a:prstGeom>
        </p:spPr>
      </p:pic>
    </p:spTree>
    <p:extLst>
      <p:ext uri="{BB962C8B-B14F-4D97-AF65-F5344CB8AC3E}">
        <p14:creationId xmlns:p14="http://schemas.microsoft.com/office/powerpoint/2010/main" val="1717950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22ABC4-5BB2-7322-2132-58821A259335}"/>
              </a:ext>
            </a:extLst>
          </p:cNvPr>
          <p:cNvSpPr txBox="1"/>
          <p:nvPr/>
        </p:nvSpPr>
        <p:spPr>
          <a:xfrm>
            <a:off x="958850" y="2632075"/>
            <a:ext cx="655320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Информация о турпродукте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Положительные отзывы на сайте и в открытых источниках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Публикации в СМИ</a:t>
            </a: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01650" y="498475"/>
            <a:ext cx="7696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dirty="0">
                <a:solidFill>
                  <a:srgbClr val="163638"/>
                </a:solidFill>
              </a:rPr>
              <a:t>Информационная открытость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54050" y="2784475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54050" y="3188844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54050" y="3593213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0" y="2098675"/>
            <a:ext cx="2289175" cy="22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99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22ABC4-5BB2-7322-2132-58821A259335}"/>
              </a:ext>
            </a:extLst>
          </p:cNvPr>
          <p:cNvSpPr txBox="1"/>
          <p:nvPr/>
        </p:nvSpPr>
        <p:spPr>
          <a:xfrm>
            <a:off x="501798" y="2403475"/>
            <a:ext cx="396240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Ссылка на видео-ролик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о проекте (до 1,5мин),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rebuchet MS" panose="020B0603020202020204" pitchFamily="34" charset="0"/>
              </a:rPr>
              <a:t>фото и другие материалы </a:t>
            </a: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01650" y="498475"/>
            <a:ext cx="7696200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dirty="0">
                <a:solidFill>
                  <a:srgbClr val="163638"/>
                </a:solidFill>
              </a:rPr>
              <a:t>Видео</a:t>
            </a:r>
            <a:r>
              <a:rPr lang="en-US" sz="3600" dirty="0">
                <a:solidFill>
                  <a:srgbClr val="163638"/>
                </a:solidFill>
              </a:rPr>
              <a:t> </a:t>
            </a:r>
            <a:r>
              <a:rPr lang="ru-RU" sz="3600" dirty="0">
                <a:solidFill>
                  <a:srgbClr val="163638"/>
                </a:solidFill>
              </a:rPr>
              <a:t>и фото материалы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67" y="1565275"/>
            <a:ext cx="4981296" cy="3510153"/>
          </a:xfrm>
          <a:prstGeom prst="roundRect">
            <a:avLst>
              <a:gd name="adj" fmla="val 8186"/>
            </a:avLst>
          </a:prstGeom>
        </p:spPr>
      </p:pic>
    </p:spTree>
    <p:extLst>
      <p:ext uri="{BB962C8B-B14F-4D97-AF65-F5344CB8AC3E}">
        <p14:creationId xmlns:p14="http://schemas.microsoft.com/office/powerpoint/2010/main" val="3010304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4250" y="639260"/>
            <a:ext cx="4953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algn="r">
              <a:lnSpc>
                <a:spcPct val="100000"/>
              </a:lnSpc>
              <a:spcBef>
                <a:spcPts val="100"/>
              </a:spcBef>
            </a:pPr>
            <a:r>
              <a:rPr lang="ru-RU" sz="2000" spc="-125" dirty="0">
                <a:solidFill>
                  <a:srgbClr val="163638"/>
                </a:solidFill>
              </a:rPr>
              <a:t>3-ий всероссийский конкурс детских туристских проектов</a:t>
            </a:r>
            <a:endParaRPr sz="2000" spc="-120" dirty="0">
              <a:solidFill>
                <a:srgbClr val="163638"/>
              </a:solidFill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8F3ABA09-E36F-6986-EC10-E10A035D57AE}"/>
              </a:ext>
            </a:extLst>
          </p:cNvPr>
          <p:cNvSpPr txBox="1">
            <a:spLocks/>
          </p:cNvSpPr>
          <p:nvPr/>
        </p:nvSpPr>
        <p:spPr>
          <a:xfrm>
            <a:off x="1568450" y="2555875"/>
            <a:ext cx="7917846" cy="11515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 algn="ctr">
              <a:spcBef>
                <a:spcPts val="100"/>
              </a:spcBef>
            </a:pPr>
            <a:r>
              <a:rPr lang="ru-RU" kern="0" spc="-125" dirty="0">
                <a:solidFill>
                  <a:srgbClr val="163638"/>
                </a:solidFill>
              </a:rPr>
              <a:t>Примерная структура презентации «Столица детского туризма»</a:t>
            </a:r>
            <a:endParaRPr lang="ru-RU" kern="0" spc="-120" dirty="0">
              <a:solidFill>
                <a:srgbClr val="163638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306669"/>
            <a:ext cx="3850598" cy="12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68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22ABC4-5BB2-7322-2132-58821A259335}"/>
              </a:ext>
            </a:extLst>
          </p:cNvPr>
          <p:cNvSpPr txBox="1"/>
          <p:nvPr/>
        </p:nvSpPr>
        <p:spPr>
          <a:xfrm>
            <a:off x="2647634" y="2784475"/>
            <a:ext cx="575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163638"/>
                </a:solidFill>
                <a:latin typeface="Trebuchet MS" panose="020B0603020202020204" pitchFamily="34" charset="0"/>
              </a:rPr>
              <a:t>Для вопросов и уточнений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163638"/>
                </a:solidFill>
                <a:latin typeface="Trebuchet MS" panose="020B0603020202020204" pitchFamily="34" charset="0"/>
              </a:rPr>
              <a:t>не стесняйтесь связаться со мной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163638"/>
                </a:solidFill>
                <a:latin typeface="Trebuchet MS" panose="020B0603020202020204" pitchFamily="34" charset="0"/>
              </a:rPr>
              <a:t>+7 (495) 870-29-21, доб. 60225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163638"/>
                </a:solidFill>
                <a:latin typeface="Trebuchet MS" panose="020B0603020202020204" pitchFamily="34" charset="0"/>
              </a:rPr>
              <a:t>fms@tourism.gov.ru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712655-46F8-538A-14EB-4E1EE7181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0" y="1870075"/>
            <a:ext cx="5021640" cy="58928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163638"/>
                </a:solidFill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83622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650" y="498475"/>
            <a:ext cx="35814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algn="l">
              <a:lnSpc>
                <a:spcPct val="100000"/>
              </a:lnSpc>
              <a:spcBef>
                <a:spcPts val="100"/>
              </a:spcBef>
            </a:pPr>
            <a:r>
              <a:rPr lang="ru-RU" sz="4000" dirty="0">
                <a:solidFill>
                  <a:srgbClr val="163638"/>
                </a:solidFill>
              </a:rPr>
              <a:t>Перед тем как </a:t>
            </a:r>
            <a:r>
              <a:rPr lang="ru-RU" sz="3600" dirty="0">
                <a:solidFill>
                  <a:srgbClr val="163638"/>
                </a:solidFill>
              </a:rPr>
              <a:t>приступить</a:t>
            </a:r>
            <a:r>
              <a:rPr lang="ru-RU" sz="4000" dirty="0">
                <a:solidFill>
                  <a:srgbClr val="163638"/>
                </a:solidFill>
              </a:rPr>
              <a:t> </a:t>
            </a:r>
            <a:br>
              <a:rPr lang="ru-RU" sz="4000" dirty="0">
                <a:solidFill>
                  <a:srgbClr val="163638"/>
                </a:solidFill>
              </a:rPr>
            </a:br>
            <a:r>
              <a:rPr lang="ru-RU" sz="4000" dirty="0">
                <a:solidFill>
                  <a:srgbClr val="163638"/>
                </a:solidFill>
              </a:rPr>
              <a:t>к подготовке презентации…</a:t>
            </a:r>
            <a:endParaRPr sz="4000" dirty="0">
              <a:solidFill>
                <a:srgbClr val="163638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97450" y="498475"/>
            <a:ext cx="5867400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dirty="0">
                <a:solidFill>
                  <a:srgbClr val="163638"/>
                </a:solidFill>
                <a:latin typeface="Trebuchet MS"/>
                <a:cs typeface="Trebuchet MS"/>
              </a:rPr>
              <a:t>Презентация – это единство  оформления, содержания, выступления</a:t>
            </a:r>
          </a:p>
          <a:p>
            <a:endParaRPr lang="ru-RU" dirty="0">
              <a:solidFill>
                <a:srgbClr val="163638"/>
              </a:solidFill>
              <a:latin typeface="Trebuchet MS"/>
              <a:cs typeface="Trebuchet MS"/>
            </a:endParaRPr>
          </a:p>
          <a:p>
            <a:r>
              <a:rPr lang="ru-RU" dirty="0">
                <a:solidFill>
                  <a:srgbClr val="163638"/>
                </a:solidFill>
                <a:latin typeface="Trebuchet MS"/>
                <a:cs typeface="Trebuchet MS"/>
              </a:rPr>
              <a:t>Не откладывайте подготовку  презентации на последний момент</a:t>
            </a:r>
          </a:p>
          <a:p>
            <a:endParaRPr lang="ru-RU" dirty="0">
              <a:solidFill>
                <a:srgbClr val="163638"/>
              </a:solidFill>
              <a:latin typeface="Trebuchet MS"/>
              <a:cs typeface="Trebuchet MS"/>
            </a:endParaRPr>
          </a:p>
          <a:p>
            <a:r>
              <a:rPr lang="ru-RU" dirty="0">
                <a:solidFill>
                  <a:srgbClr val="163638"/>
                </a:solidFill>
                <a:latin typeface="Trebuchet MS"/>
                <a:cs typeface="Trebuchet MS"/>
              </a:rPr>
              <a:t>Принимаются проекты, оформленные  в  MS </a:t>
            </a:r>
            <a:r>
              <a:rPr lang="ru-RU" dirty="0" err="1">
                <a:solidFill>
                  <a:srgbClr val="163638"/>
                </a:solidFill>
                <a:latin typeface="Trebuchet MS"/>
                <a:cs typeface="Trebuchet MS"/>
              </a:rPr>
              <a:t>Power</a:t>
            </a:r>
            <a:r>
              <a:rPr lang="ru-RU" dirty="0">
                <a:solidFill>
                  <a:srgbClr val="163638"/>
                </a:solidFill>
                <a:latin typeface="Trebuchet MS"/>
                <a:cs typeface="Trebuchet MS"/>
              </a:rPr>
              <a:t> </a:t>
            </a:r>
            <a:r>
              <a:rPr lang="ru-RU" dirty="0" err="1">
                <a:solidFill>
                  <a:srgbClr val="163638"/>
                </a:solidFill>
                <a:latin typeface="Trebuchet MS"/>
                <a:cs typeface="Trebuchet MS"/>
              </a:rPr>
              <a:t>Point</a:t>
            </a:r>
            <a:r>
              <a:rPr lang="ru-RU" dirty="0">
                <a:solidFill>
                  <a:srgbClr val="163638"/>
                </a:solidFill>
                <a:latin typeface="Trebuchet MS"/>
                <a:cs typeface="Trebuchet MS"/>
              </a:rPr>
              <a:t> или </a:t>
            </a:r>
            <a:r>
              <a:rPr lang="ru-RU" dirty="0" err="1">
                <a:solidFill>
                  <a:srgbClr val="163638"/>
                </a:solidFill>
                <a:latin typeface="Trebuchet MS"/>
                <a:cs typeface="Trebuchet MS"/>
              </a:rPr>
              <a:t>Adobe</a:t>
            </a:r>
            <a:r>
              <a:rPr lang="ru-RU" dirty="0">
                <a:solidFill>
                  <a:srgbClr val="163638"/>
                </a:solidFill>
                <a:latin typeface="Trebuchet MS"/>
                <a:cs typeface="Trebuchet MS"/>
              </a:rPr>
              <a:t> PDF</a:t>
            </a:r>
          </a:p>
          <a:p>
            <a:endParaRPr lang="ru-RU" dirty="0">
              <a:solidFill>
                <a:srgbClr val="163638"/>
              </a:solidFill>
              <a:latin typeface="Trebuchet MS"/>
              <a:cs typeface="Trebuchet MS"/>
            </a:endParaRPr>
          </a:p>
          <a:p>
            <a:r>
              <a:rPr lang="ru-RU" dirty="0">
                <a:solidFill>
                  <a:srgbClr val="163638"/>
                </a:solidFill>
                <a:latin typeface="Trebuchet MS"/>
                <a:cs typeface="Trebuchet MS"/>
              </a:rPr>
              <a:t>Рекомендуемое количество слайдов презентации – 10-12</a:t>
            </a:r>
          </a:p>
          <a:p>
            <a:endParaRPr lang="ru-RU" dirty="0">
              <a:solidFill>
                <a:srgbClr val="163638"/>
              </a:solidFill>
              <a:latin typeface="Trebuchet MS"/>
              <a:cs typeface="Trebuchet MS"/>
            </a:endParaRPr>
          </a:p>
          <a:p>
            <a:r>
              <a:rPr lang="ru-RU" dirty="0">
                <a:solidFill>
                  <a:srgbClr val="163638"/>
                </a:solidFill>
                <a:latin typeface="Trebuchet MS"/>
                <a:cs typeface="Trebuchet MS"/>
              </a:rPr>
              <a:t>В презентации можно использовать фото и рисунки без разрешения авторов, но необходимо указать, что они взяты из открытых источников или указать автора или дать ссылку</a:t>
            </a:r>
            <a:r>
              <a:rPr lang="ru-RU" dirty="0">
                <a:latin typeface="Trebuchet MS"/>
                <a:cs typeface="Trebuchet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696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501650" y="498475"/>
            <a:ext cx="4953000" cy="4457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163638"/>
                </a:solidFill>
              </a:rPr>
              <a:t>В поисках креативных идей оформления Ваших презентаций  рекомендуем зайти</a:t>
            </a:r>
          </a:p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163638"/>
                </a:solidFill>
              </a:rPr>
              <a:t>на сервисы для графического дизайна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54849" y="1393503"/>
            <a:ext cx="2945361" cy="71998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54849" y="2555875"/>
            <a:ext cx="2945361" cy="71998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21650" y="2750635"/>
            <a:ext cx="1295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95"/>
              </a:lnSpc>
            </a:pPr>
            <a:r>
              <a:rPr lang="en-US" sz="2400" dirty="0">
                <a:solidFill>
                  <a:schemeClr val="bg1"/>
                </a:solidFill>
                <a:latin typeface="Trebuchet MS"/>
                <a:cs typeface="Trebuchet MS"/>
              </a:rPr>
              <a:t>PREZI</a:t>
            </a:r>
          </a:p>
          <a:p>
            <a:pPr>
              <a:lnSpc>
                <a:spcPts val="2095"/>
              </a:lnSpc>
            </a:pPr>
            <a:endParaRPr lang="ru-RU" dirty="0">
              <a:latin typeface="Trebuchet MS"/>
              <a:cs typeface="Trebuchet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7967" y="1607785"/>
            <a:ext cx="973343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95"/>
              </a:lnSpc>
            </a:pPr>
            <a:r>
              <a:rPr lang="en-US" sz="2400" dirty="0">
                <a:solidFill>
                  <a:schemeClr val="bg1"/>
                </a:solidFill>
                <a:latin typeface="Trebuchet MS"/>
                <a:cs typeface="Trebuchet MS"/>
              </a:rPr>
              <a:t>TILDA</a:t>
            </a:r>
          </a:p>
        </p:txBody>
      </p:sp>
    </p:spTree>
    <p:extLst>
      <p:ext uri="{BB962C8B-B14F-4D97-AF65-F5344CB8AC3E}">
        <p14:creationId xmlns:p14="http://schemas.microsoft.com/office/powerpoint/2010/main" val="427366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>
            <a:spLocks/>
          </p:cNvSpPr>
          <p:nvPr/>
        </p:nvSpPr>
        <p:spPr>
          <a:xfrm>
            <a:off x="501650" y="498475"/>
            <a:ext cx="10515600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163638"/>
                </a:solidFill>
              </a:rPr>
              <a:t>Название: Напишите здесь яркое, «продающее»</a:t>
            </a:r>
            <a:r>
              <a:rPr lang="en-US" sz="3600" spc="160" dirty="0">
                <a:solidFill>
                  <a:srgbClr val="163638"/>
                </a:solidFill>
              </a:rPr>
              <a:t> </a:t>
            </a:r>
            <a:r>
              <a:rPr lang="ru-RU" sz="3600" spc="160" dirty="0">
                <a:solidFill>
                  <a:srgbClr val="163638"/>
                </a:solidFill>
              </a:rPr>
              <a:t>название. </a:t>
            </a:r>
          </a:p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163638"/>
                </a:solidFill>
              </a:rPr>
              <a:t>Инклюзивный тур для школьников</a:t>
            </a:r>
            <a:br>
              <a:rPr lang="en-US" sz="3600" spc="160" dirty="0">
                <a:solidFill>
                  <a:srgbClr val="163638"/>
                </a:solidFill>
              </a:rPr>
            </a:br>
            <a:r>
              <a:rPr lang="ru-RU" sz="3600" spc="160" dirty="0">
                <a:solidFill>
                  <a:srgbClr val="163638"/>
                </a:solidFill>
              </a:rPr>
              <a:t>Автор: Укажите автора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8" b="21144"/>
          <a:stretch/>
        </p:blipFill>
        <p:spPr>
          <a:xfrm>
            <a:off x="0" y="3054350"/>
            <a:ext cx="11518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3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6350F19B-4E91-E486-B821-4147C7F17DDF}"/>
              </a:ext>
            </a:extLst>
          </p:cNvPr>
          <p:cNvSpPr txBox="1">
            <a:spLocks/>
          </p:cNvSpPr>
          <p:nvPr/>
        </p:nvSpPr>
        <p:spPr>
          <a:xfrm>
            <a:off x="958850" y="2022475"/>
            <a:ext cx="8534400" cy="3111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 algn="l">
              <a:spcBef>
                <a:spcPts val="100"/>
              </a:spcBef>
            </a:pPr>
            <a:r>
              <a:rPr lang="ru-RU" sz="1800" b="0" kern="0" spc="160" dirty="0">
                <a:solidFill>
                  <a:schemeClr val="tx1"/>
                </a:solidFill>
              </a:rPr>
              <a:t>На данный момент на рынке Свердловской области не представлены инклюзивные туры; нет турфирм, которые бы продавали инклюзивные туры. </a:t>
            </a:r>
          </a:p>
          <a:p>
            <a:pPr marL="13335" algn="l">
              <a:spcBef>
                <a:spcPts val="100"/>
              </a:spcBef>
            </a:pPr>
            <a:endParaRPr lang="ru-RU" sz="1800" b="0" kern="0" spc="160" dirty="0">
              <a:solidFill>
                <a:schemeClr val="tx1"/>
              </a:solidFill>
            </a:endParaRPr>
          </a:p>
          <a:p>
            <a:pPr marL="13335" algn="l">
              <a:spcBef>
                <a:spcPts val="100"/>
              </a:spcBef>
            </a:pPr>
            <a:r>
              <a:rPr lang="ru-RU" sz="1800" b="0" kern="0" spc="160" dirty="0">
                <a:solidFill>
                  <a:schemeClr val="tx1"/>
                </a:solidFill>
              </a:rPr>
              <a:t>Инклюзивный тур позволяет путешественникам с ограниченными возможностями пользоваться туристическими услугами без ограничений, независимо от других людей, на равных условиях </a:t>
            </a:r>
          </a:p>
          <a:p>
            <a:pPr marL="13335" algn="l">
              <a:spcBef>
                <a:spcPts val="100"/>
              </a:spcBef>
            </a:pPr>
            <a:r>
              <a:rPr lang="ru-RU" sz="1800" b="0" kern="0" spc="160" dirty="0">
                <a:solidFill>
                  <a:schemeClr val="tx1"/>
                </a:solidFill>
              </a:rPr>
              <a:t>и с чувством собственного достоинства. </a:t>
            </a:r>
          </a:p>
          <a:p>
            <a:pPr marL="13335" algn="l">
              <a:spcBef>
                <a:spcPts val="100"/>
              </a:spcBef>
            </a:pPr>
            <a:endParaRPr lang="ru-RU" sz="1800" b="0" kern="0" spc="160" dirty="0">
              <a:solidFill>
                <a:schemeClr val="tx1"/>
              </a:solidFill>
            </a:endParaRPr>
          </a:p>
          <a:p>
            <a:pPr marL="13335" algn="l">
              <a:spcBef>
                <a:spcPts val="100"/>
              </a:spcBef>
            </a:pPr>
            <a:r>
              <a:rPr lang="ru-RU" sz="1800" b="0" kern="0" spc="160" dirty="0">
                <a:solidFill>
                  <a:schemeClr val="tx1"/>
                </a:solidFill>
              </a:rPr>
              <a:t>Тур отвечает целям и задачам программы «Инклюзивный туризм</a:t>
            </a:r>
          </a:p>
          <a:p>
            <a:pPr marL="13335" algn="l">
              <a:spcBef>
                <a:spcPts val="100"/>
              </a:spcBef>
            </a:pPr>
            <a:r>
              <a:rPr lang="ru-RU" sz="1800" b="0" kern="0" spc="160" dirty="0">
                <a:solidFill>
                  <a:schemeClr val="tx1"/>
                </a:solidFill>
              </a:rPr>
              <a:t>в Свердловской области на период 2018−2021»</a:t>
            </a:r>
            <a:endParaRPr lang="ru-RU" sz="1800" b="0" kern="0" spc="-120" dirty="0">
              <a:solidFill>
                <a:schemeClr val="tx1"/>
              </a:solidFill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501650" y="498475"/>
            <a:ext cx="6172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C00000"/>
                </a:solidFill>
              </a:rPr>
              <a:t>Актуальность</a:t>
            </a:r>
            <a:r>
              <a:rPr lang="ru-RU" sz="3600" spc="160" dirty="0">
                <a:solidFill>
                  <a:srgbClr val="163638"/>
                </a:solidFill>
              </a:rPr>
              <a:t> проекта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8773" y="2085581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78773" y="3208155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78773" y="4577394"/>
            <a:ext cx="228600" cy="228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7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6350F19B-4E91-E486-B821-4147C7F17DDF}"/>
              </a:ext>
            </a:extLst>
          </p:cNvPr>
          <p:cNvSpPr txBox="1">
            <a:spLocks/>
          </p:cNvSpPr>
          <p:nvPr/>
        </p:nvSpPr>
        <p:spPr>
          <a:xfrm>
            <a:off x="5149850" y="2582235"/>
            <a:ext cx="5791200" cy="3257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 algn="l">
              <a:lnSpc>
                <a:spcPts val="2500"/>
              </a:lnSpc>
              <a:spcBef>
                <a:spcPts val="100"/>
              </a:spcBef>
            </a:pPr>
            <a:endParaRPr lang="ru-RU" sz="1800" b="0" kern="0" spc="160" dirty="0">
              <a:solidFill>
                <a:srgbClr val="163638"/>
              </a:solidFill>
            </a:endParaRPr>
          </a:p>
          <a:p>
            <a:pPr marL="13335" algn="l">
              <a:lnSpc>
                <a:spcPts val="2500"/>
              </a:lnSpc>
              <a:spcBef>
                <a:spcPts val="100"/>
              </a:spcBef>
            </a:pPr>
            <a:r>
              <a:rPr lang="ru-RU" sz="1800" kern="0" spc="160" dirty="0">
                <a:solidFill>
                  <a:srgbClr val="163638"/>
                </a:solidFill>
              </a:rPr>
              <a:t>1. </a:t>
            </a:r>
            <a:r>
              <a:rPr lang="ru-RU" sz="1800" b="0" kern="0" spc="160" dirty="0">
                <a:solidFill>
                  <a:srgbClr val="163638"/>
                </a:solidFill>
              </a:rPr>
              <a:t>Развитие безбарьерной среды для путешествий людей с ограниченными возможностями</a:t>
            </a:r>
          </a:p>
          <a:p>
            <a:pPr marL="13335" algn="l">
              <a:lnSpc>
                <a:spcPts val="2500"/>
              </a:lnSpc>
              <a:spcBef>
                <a:spcPts val="100"/>
              </a:spcBef>
            </a:pPr>
            <a:r>
              <a:rPr lang="ru-RU" sz="1800" kern="0" spc="160" dirty="0">
                <a:solidFill>
                  <a:srgbClr val="163638"/>
                </a:solidFill>
              </a:rPr>
              <a:t>2. </a:t>
            </a:r>
            <a:r>
              <a:rPr lang="ru-RU" sz="1800" b="0" kern="0" spc="160" dirty="0">
                <a:solidFill>
                  <a:srgbClr val="163638"/>
                </a:solidFill>
              </a:rPr>
              <a:t>Социальная адаптация, воспитание, образование  детей с ограниченными возможностями за счет их активного участия в туристской деятельности</a:t>
            </a:r>
          </a:p>
          <a:p>
            <a:pPr marL="13335" algn="l">
              <a:lnSpc>
                <a:spcPts val="2500"/>
              </a:lnSpc>
              <a:spcBef>
                <a:spcPts val="100"/>
              </a:spcBef>
            </a:pPr>
            <a:r>
              <a:rPr lang="ru-RU" sz="1800" kern="0" spc="160" dirty="0">
                <a:solidFill>
                  <a:srgbClr val="163638"/>
                </a:solidFill>
              </a:rPr>
              <a:t>3. </a:t>
            </a:r>
            <a:r>
              <a:rPr lang="ru-RU" sz="1800" b="0" kern="0" spc="160" dirty="0">
                <a:solidFill>
                  <a:srgbClr val="163638"/>
                </a:solidFill>
              </a:rPr>
              <a:t>Диверсификация продуктовой линейки туроператора и увеличение прибыли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60929AB9-E4F0-5C54-6155-01B6FBD6D225}"/>
              </a:ext>
            </a:extLst>
          </p:cNvPr>
          <p:cNvSpPr txBox="1">
            <a:spLocks/>
          </p:cNvSpPr>
          <p:nvPr/>
        </p:nvSpPr>
        <p:spPr>
          <a:xfrm>
            <a:off x="411458" y="3927475"/>
            <a:ext cx="4648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 algn="l">
              <a:spcBef>
                <a:spcPts val="100"/>
              </a:spcBef>
            </a:pPr>
            <a:r>
              <a:rPr lang="ru-RU" sz="3600" kern="0" spc="160" dirty="0">
                <a:solidFill>
                  <a:srgbClr val="C00000"/>
                </a:solidFill>
              </a:rPr>
              <a:t>Задачи</a:t>
            </a:r>
            <a:r>
              <a:rPr lang="ru-RU" sz="3600" kern="0" spc="160" dirty="0">
                <a:solidFill>
                  <a:srgbClr val="163638"/>
                </a:solidFill>
              </a:rPr>
              <a:t> проекта</a:t>
            </a:r>
            <a:endParaRPr lang="ru-RU" sz="3600" kern="0" spc="-120" dirty="0">
              <a:solidFill>
                <a:srgbClr val="163638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8563" y="781767"/>
            <a:ext cx="5759450" cy="16953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335">
              <a:lnSpc>
                <a:spcPts val="2500"/>
              </a:lnSpc>
              <a:spcBef>
                <a:spcPts val="100"/>
              </a:spcBef>
            </a:pPr>
            <a:r>
              <a:rPr lang="ru-RU" kern="0" spc="160" dirty="0">
                <a:solidFill>
                  <a:srgbClr val="163638"/>
                </a:solidFill>
                <a:latin typeface="Trebuchet MS" panose="020B0603020202020204" pitchFamily="34" charset="0"/>
              </a:rPr>
              <a:t>Реализовать качественный, востребованный, конкурентоспособный безопасный продукт в сфере детского инклюзивного туризма, отвечающий потребностям целевой аудитории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657" y="1346024"/>
            <a:ext cx="4648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algn="l">
              <a:lnSpc>
                <a:spcPct val="100000"/>
              </a:lnSpc>
              <a:spcBef>
                <a:spcPts val="100"/>
              </a:spcBef>
            </a:pPr>
            <a:r>
              <a:rPr lang="ru-RU" sz="3600" spc="160" dirty="0">
                <a:solidFill>
                  <a:srgbClr val="C00000"/>
                </a:solidFill>
              </a:rPr>
              <a:t>Цель</a:t>
            </a:r>
            <a:r>
              <a:rPr lang="ru-RU" sz="3600" spc="160" dirty="0">
                <a:solidFill>
                  <a:srgbClr val="163638"/>
                </a:solidFill>
              </a:rPr>
              <a:t> проекта</a:t>
            </a:r>
            <a:endParaRPr sz="3600" spc="-120" dirty="0">
              <a:solidFill>
                <a:srgbClr val="1636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2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6350F19B-4E91-E486-B821-4147C7F17DDF}"/>
              </a:ext>
            </a:extLst>
          </p:cNvPr>
          <p:cNvSpPr txBox="1">
            <a:spLocks/>
          </p:cNvSpPr>
          <p:nvPr/>
        </p:nvSpPr>
        <p:spPr>
          <a:xfrm>
            <a:off x="468128" y="2174875"/>
            <a:ext cx="6205722" cy="1949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 algn="l">
              <a:lnSpc>
                <a:spcPts val="2500"/>
              </a:lnSpc>
              <a:spcBef>
                <a:spcPts val="100"/>
              </a:spcBef>
            </a:pPr>
            <a:r>
              <a:rPr lang="ru-RU" sz="1800" b="0" kern="0" spc="160" dirty="0">
                <a:solidFill>
                  <a:schemeClr val="tx1"/>
                </a:solidFill>
              </a:rPr>
              <a:t>Дети от 7 до 12 лет из регионов России с ОВЗ </a:t>
            </a:r>
          </a:p>
          <a:p>
            <a:pPr marL="13335" algn="l">
              <a:lnSpc>
                <a:spcPts val="2500"/>
              </a:lnSpc>
              <a:spcBef>
                <a:spcPts val="100"/>
              </a:spcBef>
            </a:pPr>
            <a:r>
              <a:rPr lang="ru-RU" sz="1800" b="0" kern="0" spc="160" dirty="0">
                <a:solidFill>
                  <a:schemeClr val="tx1"/>
                </a:solidFill>
              </a:rPr>
              <a:t>(в частности, с нарушением ментального мышления, зрения и слуха, функций опорно-двигательного аппарата и др.), желающие посетить основные достопримечательности Свердловской области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501650" y="498475"/>
            <a:ext cx="6172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163638"/>
                </a:solidFill>
              </a:rPr>
              <a:t>Целевая аудитория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7118359"/>
              </p:ext>
            </p:extLst>
          </p:nvPr>
        </p:nvGraphicFramePr>
        <p:xfrm>
          <a:off x="6064250" y="516713"/>
          <a:ext cx="7175057" cy="4785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592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112C1A-95F6-2E69-5B47-824F7E602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88000"/>
                    </a14:imgEffect>
                    <a14:imgEffect>
                      <a14:brightnessContrast bright="-12000" contrast="57000"/>
                    </a14:imgEffect>
                  </a14:imgLayer>
                </a14:imgProps>
              </a:ext>
            </a:extLst>
          </a:blip>
          <a:srcRect b="19325"/>
          <a:stretch/>
        </p:blipFill>
        <p:spPr>
          <a:xfrm>
            <a:off x="4049713" y="1572471"/>
            <a:ext cx="5138738" cy="3912425"/>
          </a:xfrm>
          <a:prstGeom prst="roundRect">
            <a:avLst>
              <a:gd name="adj" fmla="val 4166"/>
            </a:avLst>
          </a:prstGeom>
          <a:ln w="31750">
            <a:solidFill>
              <a:schemeClr val="accent5">
                <a:lumMod val="50000"/>
              </a:schemeClr>
            </a:solidFill>
          </a:ln>
          <a:effectLst>
            <a:softEdge rad="0"/>
          </a:effectLst>
        </p:spPr>
      </p:pic>
      <p:sp>
        <p:nvSpPr>
          <p:cNvPr id="6" name="object 2"/>
          <p:cNvSpPr txBox="1">
            <a:spLocks/>
          </p:cNvSpPr>
          <p:nvPr/>
        </p:nvSpPr>
        <p:spPr>
          <a:xfrm>
            <a:off x="501650" y="498475"/>
            <a:ext cx="6172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rgbClr val="00878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3335">
              <a:spcBef>
                <a:spcPts val="100"/>
              </a:spcBef>
            </a:pPr>
            <a:r>
              <a:rPr lang="ru-RU" sz="3600" spc="160" dirty="0">
                <a:solidFill>
                  <a:srgbClr val="163638"/>
                </a:solidFill>
              </a:rPr>
              <a:t>Карта-схема маршрута</a:t>
            </a:r>
            <a:endParaRPr lang="ru-RU" sz="3600" kern="0" dirty="0">
              <a:solidFill>
                <a:srgbClr val="16363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250" y="1768794"/>
            <a:ext cx="2815066" cy="38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63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Произвольный</PresentationFormat>
  <Paragraphs>115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Calibri</vt:lpstr>
      <vt:lpstr>Trebuchet MS</vt:lpstr>
      <vt:lpstr>Office Theme</vt:lpstr>
      <vt:lpstr>Презентация PowerPoint</vt:lpstr>
      <vt:lpstr>3-ий всероссийский конкурс детских туристских проектов</vt:lpstr>
      <vt:lpstr>Перед тем как приступить  к подготовке презентации…</vt:lpstr>
      <vt:lpstr>Презентация PowerPoint</vt:lpstr>
      <vt:lpstr>Презентация PowerPoint</vt:lpstr>
      <vt:lpstr>Презентация PowerPoint</vt:lpstr>
      <vt:lpstr>Цель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Количественные и качественные результаты, потенциал роста и стратегия развития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мария</cp:lastModifiedBy>
  <cp:revision>1</cp:revision>
  <dcterms:modified xsi:type="dcterms:W3CDTF">2022-07-03T12:27:25Z</dcterms:modified>
</cp:coreProperties>
</file>