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2" r:id="rId2"/>
  </p:sldIdLst>
  <p:sldSz cx="6858000" cy="9144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ADBE9C72-DD82-4226-B250-831CCEBB99E3}">
          <p14:sldIdLst>
            <p14:sldId id="27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E6C"/>
    <a:srgbClr val="1D02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4" autoAdjust="0"/>
    <p:restoredTop sz="93416" autoAdjust="0"/>
  </p:normalViewPr>
  <p:slideViewPr>
    <p:cSldViewPr>
      <p:cViewPr>
        <p:scale>
          <a:sx n="125" d="100"/>
          <a:sy n="125" d="100"/>
        </p:scale>
        <p:origin x="2094" y="90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74" y="-84"/>
      </p:cViewPr>
      <p:guideLst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332"/>
          </a:xfrm>
          <a:prstGeom prst="rect">
            <a:avLst/>
          </a:prstGeom>
        </p:spPr>
        <p:txBody>
          <a:bodyPr vert="horz" lIns="92093" tIns="46047" rIns="92093" bIns="46047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2" y="0"/>
            <a:ext cx="2945660" cy="496332"/>
          </a:xfrm>
          <a:prstGeom prst="rect">
            <a:avLst/>
          </a:prstGeom>
        </p:spPr>
        <p:txBody>
          <a:bodyPr vert="horz" lIns="92093" tIns="46047" rIns="92093" bIns="46047" rtlCol="0"/>
          <a:lstStyle>
            <a:lvl1pPr algn="r">
              <a:defRPr sz="1200"/>
            </a:lvl1pPr>
          </a:lstStyle>
          <a:p>
            <a:fld id="{481A177D-293F-4EB8-B93C-FF65A7266DA3}" type="datetimeFigureOut">
              <a:rPr lang="ru-RU" smtClean="0"/>
              <a:t>07.03.2018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003425" y="744538"/>
            <a:ext cx="27908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93" tIns="46047" rIns="92093" bIns="46047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5"/>
            <a:ext cx="5438140" cy="4466987"/>
          </a:xfrm>
          <a:prstGeom prst="rect">
            <a:avLst/>
          </a:prstGeom>
        </p:spPr>
        <p:txBody>
          <a:bodyPr vert="horz" lIns="92093" tIns="46047" rIns="92093" bIns="46047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60" cy="496332"/>
          </a:xfrm>
          <a:prstGeom prst="rect">
            <a:avLst/>
          </a:prstGeom>
        </p:spPr>
        <p:txBody>
          <a:bodyPr vert="horz" lIns="92093" tIns="46047" rIns="92093" bIns="46047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2" y="9428583"/>
            <a:ext cx="2945660" cy="496332"/>
          </a:xfrm>
          <a:prstGeom prst="rect">
            <a:avLst/>
          </a:prstGeom>
        </p:spPr>
        <p:txBody>
          <a:bodyPr vert="horz" lIns="92093" tIns="46047" rIns="92093" bIns="46047" rtlCol="0" anchor="b"/>
          <a:lstStyle>
            <a:lvl1pPr algn="r">
              <a:defRPr sz="1200"/>
            </a:lvl1pPr>
          </a:lstStyle>
          <a:p>
            <a:fld id="{59BE0FA0-E69C-4CE6-A282-70D55D6992CA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50702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Рисунок 8 – Схема последовательности действий стадии «инициация».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BE0FA0-E69C-4CE6-A282-70D55D6992CA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17153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6C487-B88B-43FB-8F47-A728B5C4BADB}" type="datetimeFigureOut">
              <a:rPr lang="ru-RU" smtClean="0"/>
              <a:t>07.03.2018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204C2-2E08-45E8-82BB-FE990722E32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000212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6C487-B88B-43FB-8F47-A728B5C4BADB}" type="datetimeFigureOut">
              <a:rPr lang="ru-RU" smtClean="0"/>
              <a:t>07.03.2018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204C2-2E08-45E8-82BB-FE990722E32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01080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6C487-B88B-43FB-8F47-A728B5C4BADB}" type="datetimeFigureOut">
              <a:rPr lang="ru-RU" smtClean="0"/>
              <a:t>07.03.2018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204C2-2E08-45E8-82BB-FE990722E32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8844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6C487-B88B-43FB-8F47-A728B5C4BADB}" type="datetimeFigureOut">
              <a:rPr lang="ru-RU" smtClean="0"/>
              <a:t>07.03.2018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204C2-2E08-45E8-82BB-FE990722E32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096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6C487-B88B-43FB-8F47-A728B5C4BADB}" type="datetimeFigureOut">
              <a:rPr lang="ru-RU" smtClean="0"/>
              <a:t>07.03.2018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204C2-2E08-45E8-82BB-FE990722E32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2245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6C487-B88B-43FB-8F47-A728B5C4BADB}" type="datetimeFigureOut">
              <a:rPr lang="ru-RU" smtClean="0"/>
              <a:t>07.03.2018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204C2-2E08-45E8-82BB-FE990722E32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2902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6C487-B88B-43FB-8F47-A728B5C4BADB}" type="datetimeFigureOut">
              <a:rPr lang="ru-RU" smtClean="0"/>
              <a:t>07.03.2018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204C2-2E08-45E8-82BB-FE990722E32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47833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6C487-B88B-43FB-8F47-A728B5C4BADB}" type="datetimeFigureOut">
              <a:rPr lang="ru-RU" smtClean="0"/>
              <a:t>07.03.2018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204C2-2E08-45E8-82BB-FE990722E32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277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6C487-B88B-43FB-8F47-A728B5C4BADB}" type="datetimeFigureOut">
              <a:rPr lang="ru-RU" smtClean="0"/>
              <a:t>07.03.2018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204C2-2E08-45E8-82BB-FE990722E32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7480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6C487-B88B-43FB-8F47-A728B5C4BADB}" type="datetimeFigureOut">
              <a:rPr lang="ru-RU" smtClean="0"/>
              <a:t>07.03.2018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204C2-2E08-45E8-82BB-FE990722E32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3998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6C487-B88B-43FB-8F47-A728B5C4BADB}" type="datetimeFigureOut">
              <a:rPr lang="ru-RU" smtClean="0"/>
              <a:t>07.03.2018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204C2-2E08-45E8-82BB-FE990722E32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6402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6C487-B88B-43FB-8F47-A728B5C4BADB}" type="datetimeFigureOut">
              <a:rPr lang="ru-RU" smtClean="0"/>
              <a:t>07.03.2018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6204C2-2E08-45E8-82BB-FE990722E32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0204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Блок-схема: альтернативный процесс 100"/>
          <p:cNvSpPr/>
          <p:nvPr/>
        </p:nvSpPr>
        <p:spPr>
          <a:xfrm>
            <a:off x="1329684" y="153215"/>
            <a:ext cx="3497399" cy="287296"/>
          </a:xfrm>
          <a:prstGeom prst="flowChartAlternateProcess">
            <a:avLst/>
          </a:prstGeom>
          <a:ln>
            <a:solidFill>
              <a:schemeClr val="tx2"/>
            </a:solidFill>
            <a:tailEnd type="stealth" w="med" len="lg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" b="1" dirty="0" smtClean="0">
                <a:cs typeface="Times New Roman" panose="02020603050405020304" pitchFamily="18" charset="0"/>
              </a:rPr>
              <a:t>Размещение конкурсной документации</a:t>
            </a:r>
            <a:endParaRPr lang="ru-RU" sz="800" b="1" dirty="0">
              <a:cs typeface="Times New Roman" panose="02020603050405020304" pitchFamily="18" charset="0"/>
            </a:endParaRPr>
          </a:p>
        </p:txBody>
      </p:sp>
      <p:sp>
        <p:nvSpPr>
          <p:cNvPr id="187" name="TextBox 186"/>
          <p:cNvSpPr txBox="1"/>
          <p:nvPr/>
        </p:nvSpPr>
        <p:spPr>
          <a:xfrm>
            <a:off x="4971558" y="1008723"/>
            <a:ext cx="1083775" cy="276999"/>
          </a:xfrm>
          <a:prstGeom prst="rect">
            <a:avLst/>
          </a:prstGeom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600" b="1" i="1" dirty="0">
                <a:solidFill>
                  <a:schemeClr val="tx2">
                    <a:lumMod val="50000"/>
                  </a:schemeClr>
                </a:solidFill>
              </a:rPr>
              <a:t>Концедент</a:t>
            </a:r>
          </a:p>
          <a:p>
            <a:pPr algn="ctr"/>
            <a:r>
              <a:rPr lang="ru-RU" sz="600" b="1" i="1" dirty="0">
                <a:solidFill>
                  <a:schemeClr val="tx2">
                    <a:lumMod val="50000"/>
                  </a:schemeClr>
                </a:solidFill>
              </a:rPr>
              <a:t>Конкурсная комиссия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375513" y="2273346"/>
            <a:ext cx="173571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b="1" dirty="0" smtClean="0">
                <a:solidFill>
                  <a:schemeClr val="tx2"/>
                </a:solidFill>
              </a:rPr>
              <a:t> </a:t>
            </a:r>
            <a:endParaRPr lang="ru-RU" sz="800" b="1" dirty="0">
              <a:solidFill>
                <a:schemeClr val="tx2"/>
              </a:solidFill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4979327" y="1357790"/>
            <a:ext cx="1060095" cy="461665"/>
          </a:xfrm>
          <a:prstGeom prst="rect">
            <a:avLst/>
          </a:prstGeom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ru-RU" sz="600" b="1" i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r>
              <a:rPr lang="ru-RU" sz="600" b="1" i="1" dirty="0" smtClean="0">
                <a:solidFill>
                  <a:schemeClr val="tx2">
                    <a:lumMod val="50000"/>
                  </a:schemeClr>
                </a:solidFill>
              </a:rPr>
              <a:t>Концедент</a:t>
            </a:r>
            <a:endParaRPr lang="ru-RU" sz="600" b="1" i="1" dirty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r>
              <a:rPr lang="ru-RU" sz="600" b="1" i="1" dirty="0">
                <a:solidFill>
                  <a:schemeClr val="tx2">
                    <a:lumMod val="50000"/>
                  </a:schemeClr>
                </a:solidFill>
              </a:rPr>
              <a:t>Конкурсная </a:t>
            </a:r>
            <a:r>
              <a:rPr lang="ru-RU" sz="600" b="1" i="1" dirty="0" smtClean="0">
                <a:solidFill>
                  <a:schemeClr val="tx2">
                    <a:lumMod val="50000"/>
                  </a:schemeClr>
                </a:solidFill>
              </a:rPr>
              <a:t>комиссия</a:t>
            </a:r>
          </a:p>
          <a:p>
            <a:pPr algn="ctr"/>
            <a:endParaRPr lang="ru-RU" sz="600" b="1" i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91" name="Блок-схема: альтернативный процесс 90"/>
          <p:cNvSpPr/>
          <p:nvPr/>
        </p:nvSpPr>
        <p:spPr>
          <a:xfrm>
            <a:off x="1345379" y="3996960"/>
            <a:ext cx="3509185" cy="188546"/>
          </a:xfrm>
          <a:prstGeom prst="flowChartAlternateProcess">
            <a:avLst/>
          </a:prstGeom>
          <a:ln>
            <a:solidFill>
              <a:schemeClr val="tx2"/>
            </a:solidFill>
            <a:tailEnd type="stealth" w="med" len="lg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00" b="1" dirty="0" smtClean="0">
                <a:cs typeface="Times New Roman" panose="02020603050405020304" pitchFamily="18" charset="0"/>
              </a:rPr>
              <a:t>Вскрытие конвертов, оформление протокола о вскрытии конвертов</a:t>
            </a:r>
            <a:endParaRPr lang="ru-RU" sz="600" b="1" dirty="0">
              <a:cs typeface="Times New Roman" panose="02020603050405020304" pitchFamily="18" charset="0"/>
            </a:endParaRPr>
          </a:p>
        </p:txBody>
      </p:sp>
      <p:sp>
        <p:nvSpPr>
          <p:cNvPr id="121" name="Блок-схема: альтернативный процесс 120"/>
          <p:cNvSpPr/>
          <p:nvPr/>
        </p:nvSpPr>
        <p:spPr>
          <a:xfrm>
            <a:off x="3024527" y="4559252"/>
            <a:ext cx="1805936" cy="331756"/>
          </a:xfrm>
          <a:prstGeom prst="flowChartAlternateProcess">
            <a:avLst/>
          </a:prstGeom>
          <a:ln>
            <a:solidFill>
              <a:schemeClr val="tx2"/>
            </a:solidFill>
            <a:tailEnd type="stealth" w="med" len="lg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00" b="1" dirty="0" smtClean="0">
                <a:cs typeface="Times New Roman" panose="02020603050405020304" pitchFamily="18" charset="0"/>
              </a:rPr>
              <a:t>Рассмотрение заявок и принятие решения о допуске к конкурсу (протокол проведения предварительного отбора)</a:t>
            </a:r>
            <a:endParaRPr lang="ru-RU" sz="600" b="1" dirty="0">
              <a:cs typeface="Times New Roman" panose="02020603050405020304" pitchFamily="18" charset="0"/>
            </a:endParaRPr>
          </a:p>
        </p:txBody>
      </p:sp>
      <p:sp>
        <p:nvSpPr>
          <p:cNvPr id="125" name="Блок-схема: альтернативный процесс 124"/>
          <p:cNvSpPr/>
          <p:nvPr/>
        </p:nvSpPr>
        <p:spPr>
          <a:xfrm>
            <a:off x="1357244" y="4560229"/>
            <a:ext cx="1639707" cy="321663"/>
          </a:xfrm>
          <a:prstGeom prst="flowChartAlternateProcess">
            <a:avLst/>
          </a:prstGeom>
          <a:ln>
            <a:solidFill>
              <a:schemeClr val="tx2"/>
            </a:solidFill>
            <a:tailEnd type="stealth" w="med" len="lg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00" b="1" dirty="0" smtClean="0">
                <a:cs typeface="Times New Roman" panose="02020603050405020304" pitchFamily="18" charset="0"/>
              </a:rPr>
              <a:t>Рассмотрение заявок и принятие решения об отказе в допуске к конкурсу (протокол проведения предварительного отбора)</a:t>
            </a:r>
            <a:endParaRPr lang="ru-RU" sz="600" b="1" dirty="0">
              <a:cs typeface="Times New Roman" panose="02020603050405020304" pitchFamily="18" charset="0"/>
            </a:endParaRPr>
          </a:p>
        </p:txBody>
      </p:sp>
      <p:sp>
        <p:nvSpPr>
          <p:cNvPr id="52" name="Блок-схема: альтернативный процесс 51"/>
          <p:cNvSpPr/>
          <p:nvPr/>
        </p:nvSpPr>
        <p:spPr>
          <a:xfrm>
            <a:off x="1329684" y="503183"/>
            <a:ext cx="3497399" cy="259671"/>
          </a:xfrm>
          <a:prstGeom prst="flowChartAlternateProcess">
            <a:avLst/>
          </a:prstGeom>
          <a:ln>
            <a:solidFill>
              <a:schemeClr val="tx2"/>
            </a:solidFill>
            <a:tailEnd type="stealth" w="med" len="lg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" b="1" dirty="0" smtClean="0">
                <a:cs typeface="Times New Roman" panose="02020603050405020304" pitchFamily="18" charset="0"/>
              </a:rPr>
              <a:t>Размещение и опубликование сообщения о проведении конкурса</a:t>
            </a:r>
            <a:endParaRPr lang="ru-RU" sz="800" b="1" dirty="0">
              <a:cs typeface="Times New Roman" panose="02020603050405020304" pitchFamily="18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001450" y="141132"/>
            <a:ext cx="1053883" cy="276999"/>
          </a:xfrm>
          <a:prstGeom prst="rect">
            <a:avLst/>
          </a:prstGeom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600" b="1" i="1" dirty="0" smtClean="0">
                <a:solidFill>
                  <a:schemeClr val="tx2">
                    <a:lumMod val="50000"/>
                  </a:schemeClr>
                </a:solidFill>
              </a:rPr>
              <a:t>Концедент</a:t>
            </a:r>
          </a:p>
          <a:p>
            <a:pPr algn="ctr"/>
            <a:endParaRPr lang="ru-RU" sz="600" b="1" i="1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4897280" y="3478095"/>
            <a:ext cx="1055412" cy="187361"/>
          </a:xfrm>
          <a:prstGeom prst="rect">
            <a:avLst/>
          </a:prstGeom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600" b="1" i="1" dirty="0" smtClean="0">
                <a:solidFill>
                  <a:schemeClr val="tx2">
                    <a:lumMod val="50000"/>
                  </a:schemeClr>
                </a:solidFill>
              </a:rPr>
              <a:t>Конкурсная комиссия</a:t>
            </a:r>
            <a:endParaRPr lang="ru-RU" sz="600" b="1" i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8" name="Блок-схема: альтернативный процесс 67"/>
          <p:cNvSpPr/>
          <p:nvPr/>
        </p:nvSpPr>
        <p:spPr>
          <a:xfrm>
            <a:off x="1360908" y="3116786"/>
            <a:ext cx="3498391" cy="259671"/>
          </a:xfrm>
          <a:prstGeom prst="flowChartAlternateProcess">
            <a:avLst/>
          </a:prstGeom>
          <a:ln>
            <a:solidFill>
              <a:schemeClr val="tx2"/>
            </a:solidFill>
            <a:tailEnd type="stealth" w="med" len="lg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" b="1" dirty="0" smtClean="0">
                <a:cs typeface="Times New Roman" panose="02020603050405020304" pitchFamily="18" charset="0"/>
              </a:rPr>
              <a:t>Предоставление заявок на участие в конкурсе и изменений к ним</a:t>
            </a:r>
            <a:endParaRPr lang="ru-RU" sz="800" b="1" dirty="0">
              <a:cs typeface="Times New Roman" panose="02020603050405020304" pitchFamily="18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4901013" y="3138936"/>
            <a:ext cx="1060094" cy="215444"/>
          </a:xfrm>
          <a:prstGeom prst="rect">
            <a:avLst/>
          </a:prstGeom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800" b="1" i="1" dirty="0" smtClean="0">
                <a:solidFill>
                  <a:schemeClr val="tx2">
                    <a:lumMod val="50000"/>
                  </a:schemeClr>
                </a:solidFill>
              </a:rPr>
              <a:t>Заявитель</a:t>
            </a:r>
            <a:endParaRPr lang="ru-RU" sz="800" b="1" i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3" name="Блок-схема: альтернативный процесс 72"/>
          <p:cNvSpPr/>
          <p:nvPr/>
        </p:nvSpPr>
        <p:spPr>
          <a:xfrm>
            <a:off x="1360909" y="3432835"/>
            <a:ext cx="3498390" cy="259671"/>
          </a:xfrm>
          <a:prstGeom prst="flowChartAlternateProcess">
            <a:avLst/>
          </a:prstGeom>
          <a:ln>
            <a:solidFill>
              <a:schemeClr val="tx2"/>
            </a:solidFill>
            <a:tailEnd type="stealth" w="med" len="lg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" b="1" dirty="0" smtClean="0">
                <a:cs typeface="Times New Roman" panose="02020603050405020304" pitchFamily="18" charset="0"/>
              </a:rPr>
              <a:t>Прием и регистрация в журнале заявок, проставление отметок на описи</a:t>
            </a:r>
            <a:endParaRPr lang="ru-RU" sz="800" b="1" dirty="0">
              <a:cs typeface="Times New Roman" panose="02020603050405020304" pitchFamily="18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4909370" y="4015992"/>
            <a:ext cx="1055927" cy="184666"/>
          </a:xfrm>
          <a:prstGeom prst="rect">
            <a:avLst/>
          </a:prstGeom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600" b="1" i="1" dirty="0" smtClean="0">
                <a:solidFill>
                  <a:schemeClr val="tx2">
                    <a:lumMod val="50000"/>
                  </a:schemeClr>
                </a:solidFill>
              </a:rPr>
              <a:t>Конкурсная комиссия</a:t>
            </a:r>
            <a:endParaRPr lang="ru-RU" sz="600" b="1" i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4898365" y="3761709"/>
            <a:ext cx="1053241" cy="184666"/>
          </a:xfrm>
          <a:prstGeom prst="rect">
            <a:avLst/>
          </a:prstGeom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600" b="1" i="1" dirty="0" smtClean="0">
                <a:solidFill>
                  <a:schemeClr val="tx2">
                    <a:lumMod val="50000"/>
                  </a:schemeClr>
                </a:solidFill>
              </a:rPr>
              <a:t>Организатор конкурса</a:t>
            </a:r>
            <a:endParaRPr lang="ru-RU" sz="600" b="1" i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97" name="Блок-схема: альтернативный процесс 96"/>
          <p:cNvSpPr/>
          <p:nvPr/>
        </p:nvSpPr>
        <p:spPr>
          <a:xfrm>
            <a:off x="3036982" y="5024263"/>
            <a:ext cx="1790889" cy="444327"/>
          </a:xfrm>
          <a:prstGeom prst="flowChartAlternateProcess">
            <a:avLst/>
          </a:prstGeom>
          <a:ln>
            <a:solidFill>
              <a:schemeClr val="tx2"/>
            </a:solidFill>
            <a:tailEnd type="stealth" w="med" len="lg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00" b="1" dirty="0" smtClean="0">
                <a:cs typeface="Times New Roman" panose="02020603050405020304" pitchFamily="18" charset="0"/>
              </a:rPr>
              <a:t>Уведомление заявителя с предложением предоставить конкурсное предложение </a:t>
            </a:r>
          </a:p>
          <a:p>
            <a:pPr algn="ctr"/>
            <a:r>
              <a:rPr lang="ru-RU" sz="600" b="1" dirty="0" smtClean="0">
                <a:cs typeface="Times New Roman" panose="02020603050405020304" pitchFamily="18" charset="0"/>
              </a:rPr>
              <a:t>(если допущены две или более заявок) + 2 экз. соглашения о конфиденциальности или уведомление об отказе</a:t>
            </a:r>
            <a:endParaRPr lang="ru-RU" sz="600" b="1" dirty="0">
              <a:cs typeface="Times New Roman" panose="02020603050405020304" pitchFamily="18" charset="0"/>
            </a:endParaRPr>
          </a:p>
        </p:txBody>
      </p:sp>
      <p:sp>
        <p:nvSpPr>
          <p:cNvPr id="98" name="Блок-схема: альтернативный процесс 97"/>
          <p:cNvSpPr/>
          <p:nvPr/>
        </p:nvSpPr>
        <p:spPr>
          <a:xfrm>
            <a:off x="245469" y="3683280"/>
            <a:ext cx="964628" cy="276567"/>
          </a:xfrm>
          <a:prstGeom prst="flowChartAlternateProcess">
            <a:avLst/>
          </a:prstGeom>
          <a:ln>
            <a:solidFill>
              <a:schemeClr val="tx2"/>
            </a:solidFill>
            <a:tailEnd type="stealth" w="med" len="lg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00" b="1" dirty="0" smtClean="0">
                <a:cs typeface="Times New Roman" panose="02020603050405020304" pitchFamily="18" charset="0"/>
              </a:rPr>
              <a:t>Возврат задатка или рассмотрение единственной заявки</a:t>
            </a:r>
            <a:endParaRPr lang="ru-RU" sz="600" b="1" dirty="0">
              <a:cs typeface="Times New Roman" panose="02020603050405020304" pitchFamily="18" charset="0"/>
            </a:endParaRPr>
          </a:p>
        </p:txBody>
      </p:sp>
      <p:sp>
        <p:nvSpPr>
          <p:cNvPr id="107" name="Блок-схема: альтернативный процесс 106"/>
          <p:cNvSpPr/>
          <p:nvPr/>
        </p:nvSpPr>
        <p:spPr>
          <a:xfrm>
            <a:off x="1354222" y="5858483"/>
            <a:ext cx="3476241" cy="185208"/>
          </a:xfrm>
          <a:prstGeom prst="flowChartAlternateProcess">
            <a:avLst/>
          </a:prstGeom>
          <a:ln>
            <a:solidFill>
              <a:schemeClr val="tx2"/>
            </a:solidFill>
            <a:tailEnd type="stealth" w="med" len="lg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" b="1" dirty="0" smtClean="0">
                <a:cs typeface="Times New Roman" panose="02020603050405020304" pitchFamily="18" charset="0"/>
              </a:rPr>
              <a:t>Представление конкурсных предложений, изменений в них</a:t>
            </a:r>
            <a:endParaRPr lang="ru-RU" sz="800" b="1" dirty="0">
              <a:cs typeface="Times New Roman" panose="02020603050405020304" pitchFamily="18" charset="0"/>
            </a:endParaRPr>
          </a:p>
        </p:txBody>
      </p:sp>
      <p:sp>
        <p:nvSpPr>
          <p:cNvPr id="108" name="Блок-схема: альтернативный процесс 107"/>
          <p:cNvSpPr/>
          <p:nvPr/>
        </p:nvSpPr>
        <p:spPr>
          <a:xfrm>
            <a:off x="1355005" y="6090112"/>
            <a:ext cx="3494808" cy="198920"/>
          </a:xfrm>
          <a:prstGeom prst="flowChartAlternateProcess">
            <a:avLst/>
          </a:prstGeom>
          <a:ln>
            <a:solidFill>
              <a:schemeClr val="tx2"/>
            </a:solidFill>
            <a:tailEnd type="stealth" w="med" len="lg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00" b="1" dirty="0" smtClean="0">
                <a:cs typeface="Times New Roman" panose="02020603050405020304" pitchFamily="18" charset="0"/>
              </a:rPr>
              <a:t>Регистрация конкурсных предложений в журнале</a:t>
            </a:r>
            <a:endParaRPr lang="ru-RU" sz="600" b="1" dirty="0">
              <a:cs typeface="Times New Roman" panose="02020603050405020304" pitchFamily="18" charset="0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4884933" y="6102757"/>
            <a:ext cx="1068630" cy="184666"/>
          </a:xfrm>
          <a:prstGeom prst="rect">
            <a:avLst/>
          </a:prstGeom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600" b="1" i="1" dirty="0" smtClean="0">
                <a:solidFill>
                  <a:schemeClr val="tx2">
                    <a:lumMod val="50000"/>
                  </a:schemeClr>
                </a:solidFill>
              </a:rPr>
              <a:t>Конкурсная комиссия </a:t>
            </a:r>
            <a:endParaRPr lang="ru-RU" sz="600" b="1" i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4898365" y="5868304"/>
            <a:ext cx="1069242" cy="184666"/>
          </a:xfrm>
          <a:prstGeom prst="rect">
            <a:avLst/>
          </a:prstGeom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600" b="1" i="1" dirty="0" smtClean="0">
                <a:solidFill>
                  <a:schemeClr val="tx2">
                    <a:lumMod val="50000"/>
                  </a:schemeClr>
                </a:solidFill>
              </a:rPr>
              <a:t>Участники конкурса</a:t>
            </a:r>
            <a:endParaRPr lang="ru-RU" sz="600" b="1" i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48" name="Блок-схема: альтернативный процесс 147"/>
          <p:cNvSpPr/>
          <p:nvPr/>
        </p:nvSpPr>
        <p:spPr>
          <a:xfrm>
            <a:off x="1375886" y="6558346"/>
            <a:ext cx="3460982" cy="181367"/>
          </a:xfrm>
          <a:prstGeom prst="flowChartAlternateProcess">
            <a:avLst/>
          </a:prstGeom>
          <a:ln>
            <a:solidFill>
              <a:schemeClr val="tx2"/>
            </a:solidFill>
            <a:tailEnd type="stealth" w="med" len="lg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750" b="1" dirty="0" smtClean="0">
                <a:cs typeface="Times New Roman" panose="02020603050405020304" pitchFamily="18" charset="0"/>
              </a:rPr>
              <a:t>Вскрытие </a:t>
            </a:r>
            <a:r>
              <a:rPr lang="ru-RU" sz="750" b="1" dirty="0" smtClean="0">
                <a:cs typeface="Times New Roman" panose="02020603050405020304" pitchFamily="18" charset="0"/>
              </a:rPr>
              <a:t>конвертов, оформление протокола вскрытия конвертов</a:t>
            </a:r>
            <a:endParaRPr lang="ru-RU" sz="750" b="1" dirty="0">
              <a:cs typeface="Times New Roman" panose="02020603050405020304" pitchFamily="18" charset="0"/>
            </a:endParaRPr>
          </a:p>
        </p:txBody>
      </p:sp>
      <p:sp>
        <p:nvSpPr>
          <p:cNvPr id="80" name="Блок-схема: альтернативный процесс 79"/>
          <p:cNvSpPr/>
          <p:nvPr/>
        </p:nvSpPr>
        <p:spPr>
          <a:xfrm>
            <a:off x="1371913" y="6766719"/>
            <a:ext cx="3451129" cy="179778"/>
          </a:xfrm>
          <a:prstGeom prst="flowChartAlternateProcess">
            <a:avLst/>
          </a:prstGeom>
          <a:ln>
            <a:solidFill>
              <a:schemeClr val="tx2"/>
            </a:solidFill>
            <a:tailEnd type="stealth" w="med" len="lg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750" b="1" dirty="0" smtClean="0">
                <a:cs typeface="Times New Roman" panose="02020603050405020304" pitchFamily="18" charset="0"/>
              </a:rPr>
              <a:t>Возврат конвертов</a:t>
            </a:r>
            <a:endParaRPr lang="ru-RU" sz="750" b="1" dirty="0">
              <a:cs typeface="Times New Roman" panose="02020603050405020304" pitchFamily="18" charset="0"/>
            </a:endParaRPr>
          </a:p>
        </p:txBody>
      </p:sp>
      <p:sp>
        <p:nvSpPr>
          <p:cNvPr id="82" name="Блок-схема: альтернативный процесс 81"/>
          <p:cNvSpPr/>
          <p:nvPr/>
        </p:nvSpPr>
        <p:spPr>
          <a:xfrm>
            <a:off x="2820385" y="6984311"/>
            <a:ext cx="1984821" cy="287390"/>
          </a:xfrm>
          <a:prstGeom prst="flowChartAlternateProcess">
            <a:avLst/>
          </a:prstGeom>
          <a:ln>
            <a:solidFill>
              <a:schemeClr val="tx2"/>
            </a:solidFill>
            <a:tailEnd type="stealth" w="med" len="lg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700" b="1" dirty="0" smtClean="0">
                <a:cs typeface="Times New Roman" panose="02020603050405020304" pitchFamily="18" charset="0"/>
              </a:rPr>
              <a:t>Принятие решения о соответствии конкурсной документации</a:t>
            </a:r>
            <a:endParaRPr lang="ru-RU" sz="700" b="1" dirty="0">
              <a:cs typeface="Times New Roman" panose="02020603050405020304" pitchFamily="18" charset="0"/>
            </a:endParaRPr>
          </a:p>
        </p:txBody>
      </p:sp>
      <p:sp>
        <p:nvSpPr>
          <p:cNvPr id="84" name="Блок-схема: альтернативный процесс 83"/>
          <p:cNvSpPr/>
          <p:nvPr/>
        </p:nvSpPr>
        <p:spPr>
          <a:xfrm>
            <a:off x="1368832" y="6990580"/>
            <a:ext cx="1125838" cy="291806"/>
          </a:xfrm>
          <a:prstGeom prst="flowChartAlternateProcess">
            <a:avLst/>
          </a:prstGeom>
          <a:ln>
            <a:solidFill>
              <a:schemeClr val="tx2"/>
            </a:solidFill>
            <a:tailEnd type="stealth" w="med" len="lg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00" b="1" dirty="0" smtClean="0">
                <a:cs typeface="Times New Roman" panose="02020603050405020304" pitchFamily="18" charset="0"/>
              </a:rPr>
              <a:t>Принятие решения о несоответствии конкурсной документации</a:t>
            </a:r>
            <a:endParaRPr lang="ru-RU" sz="600" b="1" dirty="0">
              <a:cs typeface="Times New Roman" panose="02020603050405020304" pitchFamily="18" charset="0"/>
            </a:endParaRPr>
          </a:p>
        </p:txBody>
      </p:sp>
      <p:sp>
        <p:nvSpPr>
          <p:cNvPr id="119" name="Блок-схема: альтернативный процесс 118"/>
          <p:cNvSpPr/>
          <p:nvPr/>
        </p:nvSpPr>
        <p:spPr>
          <a:xfrm>
            <a:off x="2820385" y="7352245"/>
            <a:ext cx="1966107" cy="398842"/>
          </a:xfrm>
          <a:prstGeom prst="flowChartAlternateProcess">
            <a:avLst/>
          </a:prstGeom>
          <a:ln>
            <a:solidFill>
              <a:schemeClr val="tx2"/>
            </a:solidFill>
            <a:tailEnd type="stealth" w="med" len="lg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700" b="1" dirty="0" smtClean="0">
                <a:cs typeface="Times New Roman" panose="02020603050405020304" pitchFamily="18" charset="0"/>
              </a:rPr>
              <a:t>Принятие решения об определении победителя </a:t>
            </a:r>
            <a:r>
              <a:rPr lang="ru-RU" sz="700" b="1" dirty="0">
                <a:cs typeface="Times New Roman" panose="02020603050405020304" pitchFamily="18" charset="0"/>
              </a:rPr>
              <a:t>конкурса </a:t>
            </a:r>
            <a:r>
              <a:rPr lang="ru-RU" sz="700" b="1" dirty="0" smtClean="0">
                <a:cs typeface="Times New Roman" panose="02020603050405020304" pitchFamily="18" charset="0"/>
              </a:rPr>
              <a:t>(если </a:t>
            </a:r>
            <a:r>
              <a:rPr lang="ru-RU" sz="700" b="1" dirty="0">
                <a:cs typeface="Times New Roman" panose="02020603050405020304" pitchFamily="18" charset="0"/>
              </a:rPr>
              <a:t>более 2 </a:t>
            </a:r>
            <a:r>
              <a:rPr lang="ru-RU" sz="700" b="1" dirty="0" smtClean="0">
                <a:cs typeface="Times New Roman" panose="02020603050405020304" pitchFamily="18" charset="0"/>
              </a:rPr>
              <a:t>предложений),</a:t>
            </a:r>
            <a:r>
              <a:rPr lang="ru-RU" sz="7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600" b="1" dirty="0">
                <a:solidFill>
                  <a:schemeClr val="tx2">
                    <a:lumMod val="50000"/>
                  </a:schemeClr>
                </a:solidFill>
              </a:rPr>
              <a:t>протокол рассмотрения и оценки конкурсных предложений</a:t>
            </a:r>
            <a:endParaRPr lang="ru-RU" sz="600" b="1" dirty="0">
              <a:cs typeface="Times New Roman" panose="02020603050405020304" pitchFamily="18" charset="0"/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4871832" y="7027837"/>
            <a:ext cx="1113170" cy="461665"/>
          </a:xfrm>
          <a:prstGeom prst="rect">
            <a:avLst/>
          </a:prstGeom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600" b="1" i="1" dirty="0" smtClean="0">
                <a:solidFill>
                  <a:schemeClr val="tx2">
                    <a:lumMod val="50000"/>
                  </a:schemeClr>
                </a:solidFill>
              </a:rPr>
              <a:t>Конкурсная комиссия, протокол рассмотрения и оценки конкурсных предложений</a:t>
            </a:r>
            <a:endParaRPr lang="ru-RU" sz="600" b="1" i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23" name="Блок-схема: альтернативный процесс 122"/>
          <p:cNvSpPr/>
          <p:nvPr/>
        </p:nvSpPr>
        <p:spPr>
          <a:xfrm>
            <a:off x="1375887" y="7913972"/>
            <a:ext cx="3730869" cy="174387"/>
          </a:xfrm>
          <a:prstGeom prst="flowChartAlternateProcess">
            <a:avLst/>
          </a:prstGeom>
          <a:ln>
            <a:solidFill>
              <a:schemeClr val="tx2"/>
            </a:solidFill>
            <a:tailEnd type="stealth" w="med" len="lg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00" b="1" dirty="0" smtClean="0">
                <a:cs typeface="Times New Roman" panose="02020603050405020304" pitchFamily="18" charset="0"/>
              </a:rPr>
              <a:t>Оформление протокола о результатах проведения конкурса</a:t>
            </a:r>
            <a:endParaRPr lang="ru-RU" sz="600" b="1" dirty="0">
              <a:cs typeface="Times New Roman" panose="02020603050405020304" pitchFamily="18" charset="0"/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5168362" y="7921633"/>
            <a:ext cx="1296236" cy="184666"/>
          </a:xfrm>
          <a:prstGeom prst="rect">
            <a:avLst/>
          </a:prstGeom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600" b="1" i="1" dirty="0" smtClean="0">
                <a:solidFill>
                  <a:schemeClr val="tx2">
                    <a:lumMod val="50000"/>
                  </a:schemeClr>
                </a:solidFill>
              </a:rPr>
              <a:t>Конкурсная комиссия</a:t>
            </a:r>
            <a:endParaRPr lang="ru-RU" sz="600" b="1" i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30" name="Блок-схема: альтернативный процесс 129"/>
          <p:cNvSpPr/>
          <p:nvPr/>
        </p:nvSpPr>
        <p:spPr>
          <a:xfrm>
            <a:off x="1375887" y="8408920"/>
            <a:ext cx="3754546" cy="202777"/>
          </a:xfrm>
          <a:prstGeom prst="flowChartAlternateProcess">
            <a:avLst/>
          </a:prstGeom>
          <a:ln>
            <a:solidFill>
              <a:schemeClr val="tx2"/>
            </a:solidFill>
            <a:tailEnd type="stealth" w="med" len="lg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00" b="1" dirty="0" smtClean="0">
                <a:cs typeface="Times New Roman" panose="02020603050405020304" pitchFamily="18" charset="0"/>
              </a:rPr>
              <a:t>Передача протокола о результатах проведения конкурса </a:t>
            </a:r>
            <a:r>
              <a:rPr lang="ru-RU" sz="600" b="1" dirty="0" err="1" smtClean="0">
                <a:cs typeface="Times New Roman" panose="02020603050405020304" pitchFamily="18" charset="0"/>
              </a:rPr>
              <a:t>Концеденту</a:t>
            </a:r>
            <a:r>
              <a:rPr lang="ru-RU" sz="600" b="1" dirty="0" smtClean="0">
                <a:cs typeface="Times New Roman" panose="02020603050405020304" pitchFamily="18" charset="0"/>
              </a:rPr>
              <a:t> на хранение</a:t>
            </a:r>
            <a:endParaRPr lang="ru-RU" sz="600" b="1" dirty="0">
              <a:cs typeface="Times New Roman" panose="02020603050405020304" pitchFamily="18" charset="0"/>
            </a:endParaRPr>
          </a:p>
        </p:txBody>
      </p:sp>
      <p:sp>
        <p:nvSpPr>
          <p:cNvPr id="133" name="Блок-схема: альтернативный процесс 132"/>
          <p:cNvSpPr/>
          <p:nvPr/>
        </p:nvSpPr>
        <p:spPr>
          <a:xfrm>
            <a:off x="1375887" y="8141226"/>
            <a:ext cx="3746425" cy="222521"/>
          </a:xfrm>
          <a:prstGeom prst="flowChartAlternateProcess">
            <a:avLst/>
          </a:prstGeom>
          <a:ln>
            <a:solidFill>
              <a:schemeClr val="tx2"/>
            </a:solidFill>
            <a:tailEnd type="stealth" w="med" len="lg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00" b="1" dirty="0" smtClean="0">
                <a:cs typeface="Times New Roman" panose="02020603050405020304" pitchFamily="18" charset="0"/>
              </a:rPr>
              <a:t>Опубликование и размещение сообщения о результатах проведения конкурса, уведомление участников о результатах конкурса</a:t>
            </a:r>
            <a:endParaRPr lang="ru-RU" sz="600" b="1" dirty="0">
              <a:cs typeface="Times New Roman" panose="02020603050405020304" pitchFamily="18" charset="0"/>
            </a:endParaRPr>
          </a:p>
        </p:txBody>
      </p:sp>
      <p:sp>
        <p:nvSpPr>
          <p:cNvPr id="134" name="Блок-схема: альтернативный процесс 133"/>
          <p:cNvSpPr/>
          <p:nvPr/>
        </p:nvSpPr>
        <p:spPr>
          <a:xfrm>
            <a:off x="1375886" y="8713376"/>
            <a:ext cx="1382437" cy="194366"/>
          </a:xfrm>
          <a:prstGeom prst="flowChartAlternateProcess">
            <a:avLst/>
          </a:prstGeom>
          <a:ln>
            <a:solidFill>
              <a:schemeClr val="tx2"/>
            </a:solidFill>
            <a:tailEnd type="stealth" w="med" len="lg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00" b="1" dirty="0" smtClean="0">
                <a:cs typeface="Times New Roman" panose="02020603050405020304" pitchFamily="18" charset="0"/>
              </a:rPr>
              <a:t>Переговоры с победителем</a:t>
            </a:r>
            <a:endParaRPr lang="ru-RU" sz="600" b="1" dirty="0">
              <a:cs typeface="Times New Roman" panose="02020603050405020304" pitchFamily="18" charset="0"/>
            </a:endParaRPr>
          </a:p>
        </p:txBody>
      </p:sp>
      <p:sp>
        <p:nvSpPr>
          <p:cNvPr id="102" name="Блок-схема: альтернативный процесс 101"/>
          <p:cNvSpPr/>
          <p:nvPr/>
        </p:nvSpPr>
        <p:spPr>
          <a:xfrm>
            <a:off x="197483" y="8106299"/>
            <a:ext cx="1015929" cy="340907"/>
          </a:xfrm>
          <a:prstGeom prst="flowChartAlternateProcess">
            <a:avLst/>
          </a:prstGeom>
          <a:ln>
            <a:solidFill>
              <a:schemeClr val="tx2"/>
            </a:solidFill>
            <a:tailEnd type="stealth" w="med" len="lg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00" b="1" dirty="0" smtClean="0">
                <a:cs typeface="Times New Roman" panose="02020603050405020304" pitchFamily="18" charset="0"/>
              </a:rPr>
              <a:t>Возврат задатка всем кроме победителя</a:t>
            </a:r>
            <a:endParaRPr lang="ru-RU" sz="600" b="1" dirty="0">
              <a:cs typeface="Times New Roman" panose="02020603050405020304" pitchFamily="18" charset="0"/>
            </a:endParaRPr>
          </a:p>
        </p:txBody>
      </p:sp>
      <p:sp>
        <p:nvSpPr>
          <p:cNvPr id="138" name="Блок-схема: альтернативный процесс 137"/>
          <p:cNvSpPr/>
          <p:nvPr/>
        </p:nvSpPr>
        <p:spPr>
          <a:xfrm>
            <a:off x="2864135" y="8704260"/>
            <a:ext cx="2266298" cy="259841"/>
          </a:xfrm>
          <a:prstGeom prst="flowChartAlternateProcess">
            <a:avLst/>
          </a:prstGeom>
          <a:ln>
            <a:solidFill>
              <a:schemeClr val="tx2"/>
            </a:solidFill>
            <a:tailEnd type="stealth" w="med" len="lg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00" b="1" dirty="0" smtClean="0">
                <a:cs typeface="Times New Roman" panose="02020603050405020304" pitchFamily="18" charset="0"/>
              </a:rPr>
              <a:t>Направление победителю протокола и  проекта концессионного соглашения</a:t>
            </a:r>
            <a:endParaRPr lang="ru-RU" sz="600" b="1" dirty="0">
              <a:cs typeface="Times New Roman" panose="02020603050405020304" pitchFamily="18" charset="0"/>
            </a:endParaRPr>
          </a:p>
        </p:txBody>
      </p:sp>
      <p:sp>
        <p:nvSpPr>
          <p:cNvPr id="18" name="Стрелка вниз 17"/>
          <p:cNvSpPr/>
          <p:nvPr/>
        </p:nvSpPr>
        <p:spPr>
          <a:xfrm>
            <a:off x="849884" y="165846"/>
            <a:ext cx="423697" cy="802191"/>
          </a:xfrm>
          <a:prstGeom prst="downArrow">
            <a:avLst/>
          </a:prstGeom>
          <a:solidFill>
            <a:schemeClr val="bg1"/>
          </a:soli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ru-RU" sz="600" dirty="0" smtClean="0">
                <a:solidFill>
                  <a:schemeClr val="tx1"/>
                </a:solidFill>
              </a:rPr>
              <a:t>одновременно</a:t>
            </a:r>
            <a:endParaRPr lang="ru-RU" sz="600" dirty="0">
              <a:solidFill>
                <a:schemeClr val="tx1"/>
              </a:solidFill>
            </a:endParaRPr>
          </a:p>
        </p:txBody>
      </p:sp>
      <p:sp>
        <p:nvSpPr>
          <p:cNvPr id="155" name="Стрелка вниз 154"/>
          <p:cNvSpPr/>
          <p:nvPr/>
        </p:nvSpPr>
        <p:spPr>
          <a:xfrm>
            <a:off x="6177213" y="135574"/>
            <a:ext cx="564155" cy="3140282"/>
          </a:xfrm>
          <a:prstGeom prst="downArrow">
            <a:avLst/>
          </a:prstGeom>
          <a:solidFill>
            <a:schemeClr val="bg1"/>
          </a:soli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900" dirty="0" smtClean="0">
                <a:solidFill>
                  <a:schemeClr val="tx1"/>
                </a:solidFill>
              </a:rPr>
              <a:t>Min 30</a:t>
            </a:r>
            <a:r>
              <a:rPr lang="ru-RU" sz="900" dirty="0" smtClean="0">
                <a:solidFill>
                  <a:schemeClr val="tx1"/>
                </a:solidFill>
              </a:rPr>
              <a:t> </a:t>
            </a:r>
            <a:r>
              <a:rPr lang="ru-RU" sz="900" dirty="0" err="1" smtClean="0">
                <a:solidFill>
                  <a:schemeClr val="tx1"/>
                </a:solidFill>
              </a:rPr>
              <a:t>р.д</a:t>
            </a:r>
            <a:r>
              <a:rPr lang="ru-RU" sz="900" dirty="0" smtClean="0">
                <a:solidFill>
                  <a:schemeClr val="tx1"/>
                </a:solidFill>
              </a:rPr>
              <a:t>.</a:t>
            </a:r>
            <a:endParaRPr lang="ru-RU" sz="900" dirty="0">
              <a:solidFill>
                <a:schemeClr val="tx1"/>
              </a:solidFill>
            </a:endParaRPr>
          </a:p>
        </p:txBody>
      </p:sp>
      <p:sp>
        <p:nvSpPr>
          <p:cNvPr id="156" name="Стрелка вниз 155"/>
          <p:cNvSpPr/>
          <p:nvPr/>
        </p:nvSpPr>
        <p:spPr>
          <a:xfrm>
            <a:off x="6044650" y="5252430"/>
            <a:ext cx="680787" cy="778439"/>
          </a:xfrm>
          <a:prstGeom prst="downArrow">
            <a:avLst/>
          </a:prstGeom>
          <a:solidFill>
            <a:schemeClr val="bg1"/>
          </a:soli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600" dirty="0" smtClean="0">
                <a:solidFill>
                  <a:schemeClr val="tx1"/>
                </a:solidFill>
              </a:rPr>
              <a:t>Min </a:t>
            </a:r>
            <a:r>
              <a:rPr lang="ru-RU" sz="600" dirty="0" smtClean="0">
                <a:solidFill>
                  <a:schemeClr val="tx1"/>
                </a:solidFill>
              </a:rPr>
              <a:t>60  </a:t>
            </a:r>
            <a:r>
              <a:rPr lang="ru-RU" sz="600" dirty="0" err="1" smtClean="0">
                <a:solidFill>
                  <a:schemeClr val="tx1"/>
                </a:solidFill>
              </a:rPr>
              <a:t>р.д</a:t>
            </a:r>
            <a:r>
              <a:rPr lang="ru-RU" sz="600" dirty="0" smtClean="0">
                <a:solidFill>
                  <a:schemeClr val="tx1"/>
                </a:solidFill>
              </a:rPr>
              <a:t>.</a:t>
            </a:r>
            <a:endParaRPr lang="ru-RU" sz="600" dirty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90911" y="111033"/>
            <a:ext cx="661564" cy="184666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ru-RU" sz="600" dirty="0" smtClean="0"/>
              <a:t>Блок-схема 3</a:t>
            </a:r>
            <a:endParaRPr lang="ru-RU" sz="600" dirty="0"/>
          </a:p>
        </p:txBody>
      </p:sp>
      <p:sp>
        <p:nvSpPr>
          <p:cNvPr id="3" name="TextBox 2"/>
          <p:cNvSpPr txBox="1"/>
          <p:nvPr/>
        </p:nvSpPr>
        <p:spPr>
          <a:xfrm>
            <a:off x="144360" y="344750"/>
            <a:ext cx="8765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/>
              <a:t>Конкурс</a:t>
            </a:r>
            <a:endParaRPr lang="ru-RU" sz="1200" b="1" dirty="0"/>
          </a:p>
        </p:txBody>
      </p:sp>
      <p:sp>
        <p:nvSpPr>
          <p:cNvPr id="147" name="Блок-схема: альтернативный процесс 146"/>
          <p:cNvSpPr/>
          <p:nvPr/>
        </p:nvSpPr>
        <p:spPr>
          <a:xfrm>
            <a:off x="1354222" y="7333115"/>
            <a:ext cx="1404101" cy="556011"/>
          </a:xfrm>
          <a:prstGeom prst="flowChartAlternateProcess">
            <a:avLst/>
          </a:prstGeom>
          <a:ln>
            <a:solidFill>
              <a:schemeClr val="tx2"/>
            </a:solidFill>
            <a:tailEnd type="stealth" w="med" len="lg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00" b="1" dirty="0">
                <a:cs typeface="Times New Roman" panose="02020603050405020304" pitchFamily="18" charset="0"/>
              </a:rPr>
              <a:t>Объявление конкурса несостоявшимся, если </a:t>
            </a:r>
            <a:r>
              <a:rPr lang="ru-RU" sz="600" b="1" dirty="0" smtClean="0">
                <a:cs typeface="Times New Roman" panose="02020603050405020304" pitchFamily="18" charset="0"/>
              </a:rPr>
              <a:t>соответствуют КД менее </a:t>
            </a:r>
            <a:r>
              <a:rPr lang="ru-RU" sz="600" b="1" dirty="0">
                <a:cs typeface="Times New Roman" panose="02020603050405020304" pitchFamily="18" charset="0"/>
              </a:rPr>
              <a:t>2 заявок.</a:t>
            </a:r>
          </a:p>
          <a:p>
            <a:pPr algn="ctr"/>
            <a:r>
              <a:rPr lang="ru-RU" sz="600" b="1" dirty="0">
                <a:cs typeface="Times New Roman" panose="02020603050405020304" pitchFamily="18" charset="0"/>
              </a:rPr>
              <a:t>Опубликование и размещение решения.</a:t>
            </a:r>
          </a:p>
        </p:txBody>
      </p:sp>
      <p:sp>
        <p:nvSpPr>
          <p:cNvPr id="165" name="Блок-схема: альтернативный процесс 164"/>
          <p:cNvSpPr/>
          <p:nvPr/>
        </p:nvSpPr>
        <p:spPr>
          <a:xfrm>
            <a:off x="1323725" y="1010779"/>
            <a:ext cx="3491478" cy="170635"/>
          </a:xfrm>
          <a:prstGeom prst="flowChartAlternateProcess">
            <a:avLst/>
          </a:prstGeom>
          <a:ln>
            <a:solidFill>
              <a:schemeClr val="tx2"/>
            </a:solidFill>
            <a:tailEnd type="stealth" w="med" len="lg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00" b="1" dirty="0" smtClean="0">
                <a:cs typeface="Times New Roman" panose="02020603050405020304" pitchFamily="18" charset="0"/>
              </a:rPr>
              <a:t>Предоставление конкурсной документации по заявлениям заинтересованных лиц</a:t>
            </a:r>
            <a:endParaRPr lang="ru-RU" sz="600" b="1" dirty="0">
              <a:cs typeface="Times New Roman" panose="02020603050405020304" pitchFamily="18" charset="0"/>
            </a:endParaRPr>
          </a:p>
        </p:txBody>
      </p:sp>
      <p:sp>
        <p:nvSpPr>
          <p:cNvPr id="169" name="TextBox 168"/>
          <p:cNvSpPr txBox="1"/>
          <p:nvPr/>
        </p:nvSpPr>
        <p:spPr>
          <a:xfrm>
            <a:off x="4976346" y="495717"/>
            <a:ext cx="1078987" cy="461665"/>
          </a:xfrm>
          <a:prstGeom prst="rect">
            <a:avLst/>
          </a:prstGeom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ru-RU" sz="600" b="1" i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r>
              <a:rPr lang="ru-RU" sz="600" b="1" i="1" dirty="0" smtClean="0">
                <a:solidFill>
                  <a:schemeClr val="tx2">
                    <a:lumMod val="50000"/>
                  </a:schemeClr>
                </a:solidFill>
              </a:rPr>
              <a:t>Концедент</a:t>
            </a:r>
          </a:p>
          <a:p>
            <a:pPr algn="ctr"/>
            <a:r>
              <a:rPr lang="ru-RU" sz="600" b="1" i="1" dirty="0" smtClean="0">
                <a:solidFill>
                  <a:schemeClr val="tx2">
                    <a:lumMod val="50000"/>
                  </a:schemeClr>
                </a:solidFill>
              </a:rPr>
              <a:t>Конкурсная комиссия</a:t>
            </a:r>
            <a:endParaRPr lang="ru-RU" sz="600" b="1" i="1" dirty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endParaRPr lang="ru-RU" sz="600" b="1" i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70" name="Блок-схема: альтернативный процесс 169"/>
          <p:cNvSpPr/>
          <p:nvPr/>
        </p:nvSpPr>
        <p:spPr>
          <a:xfrm>
            <a:off x="1333064" y="1252450"/>
            <a:ext cx="3497399" cy="321412"/>
          </a:xfrm>
          <a:prstGeom prst="flowChartAlternateProcess">
            <a:avLst/>
          </a:prstGeom>
          <a:ln>
            <a:solidFill>
              <a:schemeClr val="tx2"/>
            </a:solidFill>
            <a:tailEnd type="stealth" w="med" len="lg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00" b="1" dirty="0" smtClean="0">
                <a:cs typeface="Times New Roman" panose="02020603050405020304" pitchFamily="18" charset="0"/>
              </a:rPr>
              <a:t>Разъяснение конкурсной документации</a:t>
            </a:r>
            <a:r>
              <a:rPr lang="en-US" sz="600" b="1" dirty="0" smtClean="0">
                <a:cs typeface="Times New Roman" panose="02020603050405020304" pitchFamily="18" charset="0"/>
              </a:rPr>
              <a:t> </a:t>
            </a:r>
            <a:r>
              <a:rPr lang="ru-RU" sz="600" b="1" dirty="0" smtClean="0">
                <a:cs typeface="Times New Roman" panose="02020603050405020304" pitchFamily="18" charset="0"/>
              </a:rPr>
              <a:t>по запросам заявителей, поданным не позднее чем за 10 </a:t>
            </a:r>
            <a:r>
              <a:rPr lang="ru-RU" sz="600" b="1" dirty="0" err="1" smtClean="0">
                <a:cs typeface="Times New Roman" panose="02020603050405020304" pitchFamily="18" charset="0"/>
              </a:rPr>
              <a:t>рд</a:t>
            </a:r>
            <a:r>
              <a:rPr lang="ru-RU" sz="600" b="1" dirty="0" smtClean="0">
                <a:cs typeface="Times New Roman" panose="02020603050405020304" pitchFamily="18" charset="0"/>
              </a:rPr>
              <a:t> до истечения сроков подачи заявок</a:t>
            </a:r>
            <a:endParaRPr lang="ru-RU" sz="600" b="1" dirty="0">
              <a:cs typeface="Times New Roman" panose="02020603050405020304" pitchFamily="18" charset="0"/>
            </a:endParaRPr>
          </a:p>
        </p:txBody>
      </p:sp>
      <p:sp>
        <p:nvSpPr>
          <p:cNvPr id="171" name="Блок-схема: альтернативный процесс 170"/>
          <p:cNvSpPr/>
          <p:nvPr/>
        </p:nvSpPr>
        <p:spPr>
          <a:xfrm>
            <a:off x="1329684" y="805638"/>
            <a:ext cx="900250" cy="151696"/>
          </a:xfrm>
          <a:prstGeom prst="flowChartAlternateProcess">
            <a:avLst/>
          </a:prstGeom>
          <a:ln>
            <a:solidFill>
              <a:schemeClr val="tx2"/>
            </a:solidFill>
            <a:tailEnd type="stealth" w="med" len="lg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00" b="1" dirty="0" smtClean="0">
                <a:cs typeface="Times New Roman" panose="02020603050405020304" pitchFamily="18" charset="0"/>
              </a:rPr>
              <a:t>Газета </a:t>
            </a:r>
            <a:r>
              <a:rPr lang="ru-RU" sz="600" b="1" dirty="0" err="1" smtClean="0">
                <a:cs typeface="Times New Roman" panose="02020603050405020304" pitchFamily="18" charset="0"/>
              </a:rPr>
              <a:t>Варта</a:t>
            </a:r>
            <a:endParaRPr lang="ru-RU" sz="600" b="1" dirty="0">
              <a:cs typeface="Times New Roman" panose="02020603050405020304" pitchFamily="18" charset="0"/>
            </a:endParaRPr>
          </a:p>
        </p:txBody>
      </p:sp>
      <p:sp>
        <p:nvSpPr>
          <p:cNvPr id="173" name="Блок-схема: альтернативный процесс 172"/>
          <p:cNvSpPr/>
          <p:nvPr/>
        </p:nvSpPr>
        <p:spPr>
          <a:xfrm>
            <a:off x="3824208" y="781557"/>
            <a:ext cx="996953" cy="186480"/>
          </a:xfrm>
          <a:prstGeom prst="flowChartAlternateProcess">
            <a:avLst/>
          </a:prstGeom>
          <a:ln>
            <a:solidFill>
              <a:schemeClr val="tx2"/>
            </a:solidFill>
            <a:tailEnd type="stealth" w="med" len="lg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" b="1" dirty="0">
                <a:cs typeface="Times New Roman" panose="02020603050405020304" pitchFamily="18" charset="0"/>
              </a:rPr>
              <a:t>n</a:t>
            </a:r>
            <a:r>
              <a:rPr lang="en-US" sz="600" b="1" dirty="0" smtClean="0">
                <a:cs typeface="Times New Roman" panose="02020603050405020304" pitchFamily="18" charset="0"/>
              </a:rPr>
              <a:t>-vartovsk.ru</a:t>
            </a:r>
            <a:endParaRPr lang="ru-RU" sz="600" b="1" dirty="0">
              <a:cs typeface="Times New Roman" panose="02020603050405020304" pitchFamily="18" charset="0"/>
            </a:endParaRPr>
          </a:p>
        </p:txBody>
      </p:sp>
      <p:sp>
        <p:nvSpPr>
          <p:cNvPr id="174" name="Блок-схема: альтернативный процесс 173"/>
          <p:cNvSpPr/>
          <p:nvPr/>
        </p:nvSpPr>
        <p:spPr>
          <a:xfrm>
            <a:off x="2616380" y="785554"/>
            <a:ext cx="900250" cy="175975"/>
          </a:xfrm>
          <a:prstGeom prst="flowChartAlternateProcess">
            <a:avLst/>
          </a:prstGeom>
          <a:ln>
            <a:solidFill>
              <a:schemeClr val="tx2"/>
            </a:solidFill>
            <a:tailEnd type="stealth" w="med" len="lg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" b="1" dirty="0">
                <a:cs typeface="Times New Roman" panose="02020603050405020304" pitchFamily="18" charset="0"/>
              </a:rPr>
              <a:t>t</a:t>
            </a:r>
            <a:r>
              <a:rPr lang="en-US" sz="600" b="1" dirty="0" smtClean="0">
                <a:cs typeface="Times New Roman" panose="02020603050405020304" pitchFamily="18" charset="0"/>
              </a:rPr>
              <a:t>orgi.gov.ru</a:t>
            </a:r>
            <a:endParaRPr lang="ru-RU" sz="600" b="1" dirty="0">
              <a:cs typeface="Times New Roman" panose="02020603050405020304" pitchFamily="18" charset="0"/>
            </a:endParaRPr>
          </a:p>
        </p:txBody>
      </p:sp>
      <p:sp>
        <p:nvSpPr>
          <p:cNvPr id="175" name="Блок-схема: альтернативный процесс 174"/>
          <p:cNvSpPr/>
          <p:nvPr/>
        </p:nvSpPr>
        <p:spPr>
          <a:xfrm>
            <a:off x="1342077" y="1627132"/>
            <a:ext cx="1055555" cy="587918"/>
          </a:xfrm>
          <a:prstGeom prst="flowChartAlternateProcess">
            <a:avLst/>
          </a:prstGeom>
          <a:ln>
            <a:solidFill>
              <a:schemeClr val="tx2"/>
            </a:solidFill>
            <a:tailEnd type="stealth" w="med" len="lg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00" b="1" dirty="0" smtClean="0">
                <a:cs typeface="Times New Roman" panose="02020603050405020304" pitchFamily="18" charset="0"/>
              </a:rPr>
              <a:t>Письмо в адрес заявителя, направившего запрос</a:t>
            </a:r>
            <a:endParaRPr lang="ru-RU" sz="600" b="1" dirty="0">
              <a:cs typeface="Times New Roman" panose="02020603050405020304" pitchFamily="18" charset="0"/>
            </a:endParaRPr>
          </a:p>
        </p:txBody>
      </p:sp>
      <p:sp>
        <p:nvSpPr>
          <p:cNvPr id="176" name="Блок-схема: альтернативный процесс 175"/>
          <p:cNvSpPr/>
          <p:nvPr/>
        </p:nvSpPr>
        <p:spPr>
          <a:xfrm>
            <a:off x="2516840" y="1635232"/>
            <a:ext cx="1067719" cy="571718"/>
          </a:xfrm>
          <a:prstGeom prst="flowChartAlternateProcess">
            <a:avLst/>
          </a:prstGeom>
          <a:ln>
            <a:solidFill>
              <a:schemeClr val="tx2"/>
            </a:solidFill>
            <a:tailEnd type="stealth" w="med" len="lg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00" b="1" dirty="0" smtClean="0">
                <a:cs typeface="Times New Roman" panose="02020603050405020304" pitchFamily="18" charset="0"/>
              </a:rPr>
              <a:t>Письмо с копией запроса в адрес иных заявителей </a:t>
            </a:r>
            <a:r>
              <a:rPr lang="ru-RU" sz="600" b="1" dirty="0">
                <a:cs typeface="Times New Roman" panose="02020603050405020304" pitchFamily="18" charset="0"/>
              </a:rPr>
              <a:t>не позднее чем за </a:t>
            </a:r>
            <a:r>
              <a:rPr lang="ru-RU" sz="600" b="1" dirty="0" smtClean="0">
                <a:cs typeface="Times New Roman" panose="02020603050405020304" pitchFamily="18" charset="0"/>
              </a:rPr>
              <a:t>5 </a:t>
            </a:r>
            <a:r>
              <a:rPr lang="ru-RU" sz="600" b="1" dirty="0" err="1">
                <a:cs typeface="Times New Roman" panose="02020603050405020304" pitchFamily="18" charset="0"/>
              </a:rPr>
              <a:t>рд</a:t>
            </a:r>
            <a:r>
              <a:rPr lang="ru-RU" sz="600" b="1" dirty="0">
                <a:cs typeface="Times New Roman" panose="02020603050405020304" pitchFamily="18" charset="0"/>
              </a:rPr>
              <a:t> до истечения сроков подачи </a:t>
            </a:r>
            <a:r>
              <a:rPr lang="ru-RU" sz="600" b="1" dirty="0" smtClean="0">
                <a:cs typeface="Times New Roman" panose="02020603050405020304" pitchFamily="18" charset="0"/>
              </a:rPr>
              <a:t>заявок</a:t>
            </a:r>
            <a:endParaRPr lang="ru-RU" sz="600" b="1" dirty="0">
              <a:cs typeface="Times New Roman" panose="02020603050405020304" pitchFamily="18" charset="0"/>
            </a:endParaRPr>
          </a:p>
        </p:txBody>
      </p:sp>
      <p:sp>
        <p:nvSpPr>
          <p:cNvPr id="177" name="Блок-схема: альтернативный процесс 176"/>
          <p:cNvSpPr/>
          <p:nvPr/>
        </p:nvSpPr>
        <p:spPr>
          <a:xfrm>
            <a:off x="3739005" y="1630134"/>
            <a:ext cx="1091458" cy="576816"/>
          </a:xfrm>
          <a:prstGeom prst="flowChartAlternateProcess">
            <a:avLst/>
          </a:prstGeom>
          <a:ln>
            <a:solidFill>
              <a:schemeClr val="tx2"/>
            </a:solidFill>
            <a:tailEnd type="stealth" w="med" len="lg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00" b="1" dirty="0" smtClean="0">
                <a:cs typeface="Times New Roman" panose="02020603050405020304" pitchFamily="18" charset="0"/>
              </a:rPr>
              <a:t>Размещение на сайтах:</a:t>
            </a:r>
          </a:p>
          <a:p>
            <a:pPr algn="ctr"/>
            <a:r>
              <a:rPr lang="ru-RU" sz="600" b="1" dirty="0" smtClean="0">
                <a:cs typeface="Times New Roman" panose="02020603050405020304" pitchFamily="18" charset="0"/>
              </a:rPr>
              <a:t> </a:t>
            </a:r>
            <a:r>
              <a:rPr lang="en-US" sz="700" b="1" dirty="0" smtClean="0">
                <a:cs typeface="Times New Roman" panose="02020603050405020304" pitchFamily="18" charset="0"/>
              </a:rPr>
              <a:t>torgi.gov.ru</a:t>
            </a:r>
            <a:endParaRPr lang="ru-RU" sz="700" b="1" dirty="0" smtClean="0">
              <a:cs typeface="Times New Roman" panose="02020603050405020304" pitchFamily="18" charset="0"/>
            </a:endParaRPr>
          </a:p>
          <a:p>
            <a:pPr algn="ctr"/>
            <a:r>
              <a:rPr lang="en-US" sz="700" b="1" dirty="0">
                <a:cs typeface="Times New Roman" panose="02020603050405020304" pitchFamily="18" charset="0"/>
              </a:rPr>
              <a:t>n-vartovsk.ru</a:t>
            </a:r>
            <a:endParaRPr lang="ru-RU" sz="700" b="1" dirty="0">
              <a:cs typeface="Times New Roman" panose="02020603050405020304" pitchFamily="18" charset="0"/>
            </a:endParaRPr>
          </a:p>
          <a:p>
            <a:pPr algn="ctr"/>
            <a:endParaRPr lang="ru-RU" sz="600" b="1" dirty="0">
              <a:cs typeface="Times New Roman" panose="02020603050405020304" pitchFamily="18" charset="0"/>
            </a:endParaRPr>
          </a:p>
        </p:txBody>
      </p:sp>
      <p:sp>
        <p:nvSpPr>
          <p:cNvPr id="179" name="Блок-схема: альтернативный процесс 178"/>
          <p:cNvSpPr/>
          <p:nvPr/>
        </p:nvSpPr>
        <p:spPr>
          <a:xfrm>
            <a:off x="1342308" y="2280329"/>
            <a:ext cx="3498391" cy="259671"/>
          </a:xfrm>
          <a:prstGeom prst="flowChartAlternateProcess">
            <a:avLst/>
          </a:prstGeom>
          <a:ln>
            <a:solidFill>
              <a:schemeClr val="tx2"/>
            </a:solidFill>
            <a:tailEnd type="stealth" w="med" len="lg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" b="1" dirty="0" smtClean="0">
                <a:cs typeface="Times New Roman" panose="02020603050405020304" pitchFamily="18" charset="0"/>
              </a:rPr>
              <a:t>Внесение изменений в конкурсную документацию с продлением срока подачи заявок на мин. 30 </a:t>
            </a:r>
            <a:r>
              <a:rPr lang="ru-RU" sz="800" b="1" dirty="0" err="1" smtClean="0">
                <a:cs typeface="Times New Roman" panose="02020603050405020304" pitchFamily="18" charset="0"/>
              </a:rPr>
              <a:t>рд</a:t>
            </a:r>
            <a:endParaRPr lang="ru-RU" sz="800" b="1" dirty="0">
              <a:cs typeface="Times New Roman" panose="02020603050405020304" pitchFamily="18" charset="0"/>
            </a:endParaRPr>
          </a:p>
        </p:txBody>
      </p:sp>
      <p:sp>
        <p:nvSpPr>
          <p:cNvPr id="180" name="TextBox 179"/>
          <p:cNvSpPr txBox="1"/>
          <p:nvPr/>
        </p:nvSpPr>
        <p:spPr>
          <a:xfrm>
            <a:off x="4914601" y="2260145"/>
            <a:ext cx="1066919" cy="276999"/>
          </a:xfrm>
          <a:prstGeom prst="rect">
            <a:avLst/>
          </a:prstGeom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600" b="1" i="1" dirty="0" smtClean="0">
                <a:solidFill>
                  <a:schemeClr val="tx2">
                    <a:lumMod val="50000"/>
                  </a:schemeClr>
                </a:solidFill>
              </a:rPr>
              <a:t>Концедент</a:t>
            </a:r>
          </a:p>
          <a:p>
            <a:pPr algn="ctr"/>
            <a:endParaRPr lang="ru-RU" sz="600" b="1" i="1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81" name="Блок-схема: альтернативный процесс 180"/>
          <p:cNvSpPr/>
          <p:nvPr/>
        </p:nvSpPr>
        <p:spPr>
          <a:xfrm>
            <a:off x="1354223" y="2589422"/>
            <a:ext cx="3497399" cy="259671"/>
          </a:xfrm>
          <a:prstGeom prst="flowChartAlternateProcess">
            <a:avLst/>
          </a:prstGeom>
          <a:ln>
            <a:solidFill>
              <a:schemeClr val="tx2"/>
            </a:solidFill>
            <a:tailEnd type="stealth" w="med" len="lg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" b="1" dirty="0" smtClean="0">
                <a:cs typeface="Times New Roman" panose="02020603050405020304" pitchFamily="18" charset="0"/>
              </a:rPr>
              <a:t>Размещение и опубликование сообщения об изменении конкурсной документации</a:t>
            </a:r>
            <a:endParaRPr lang="ru-RU" sz="800" b="1" dirty="0">
              <a:cs typeface="Times New Roman" panose="02020603050405020304" pitchFamily="18" charset="0"/>
            </a:endParaRPr>
          </a:p>
        </p:txBody>
      </p:sp>
      <p:sp>
        <p:nvSpPr>
          <p:cNvPr id="182" name="Блок-схема: альтернативный процесс 181"/>
          <p:cNvSpPr/>
          <p:nvPr/>
        </p:nvSpPr>
        <p:spPr>
          <a:xfrm>
            <a:off x="1360908" y="2904844"/>
            <a:ext cx="1022506" cy="160843"/>
          </a:xfrm>
          <a:prstGeom prst="flowChartAlternateProcess">
            <a:avLst/>
          </a:prstGeom>
          <a:ln>
            <a:solidFill>
              <a:schemeClr val="tx2"/>
            </a:solidFill>
            <a:tailEnd type="stealth" w="med" len="lg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00" b="1" dirty="0" smtClean="0">
                <a:cs typeface="Times New Roman" panose="02020603050405020304" pitchFamily="18" charset="0"/>
              </a:rPr>
              <a:t>Газета </a:t>
            </a:r>
            <a:r>
              <a:rPr lang="ru-RU" sz="600" b="1" dirty="0" err="1" smtClean="0">
                <a:cs typeface="Times New Roman" panose="02020603050405020304" pitchFamily="18" charset="0"/>
              </a:rPr>
              <a:t>Варта</a:t>
            </a:r>
            <a:endParaRPr lang="ru-RU" sz="600" b="1" dirty="0">
              <a:cs typeface="Times New Roman" panose="02020603050405020304" pitchFamily="18" charset="0"/>
            </a:endParaRPr>
          </a:p>
        </p:txBody>
      </p:sp>
      <p:sp>
        <p:nvSpPr>
          <p:cNvPr id="183" name="Блок-схема: альтернативный процесс 182"/>
          <p:cNvSpPr/>
          <p:nvPr/>
        </p:nvSpPr>
        <p:spPr>
          <a:xfrm>
            <a:off x="2566921" y="2898515"/>
            <a:ext cx="947923" cy="151820"/>
          </a:xfrm>
          <a:prstGeom prst="flowChartAlternateProcess">
            <a:avLst/>
          </a:prstGeom>
          <a:ln>
            <a:solidFill>
              <a:schemeClr val="tx2"/>
            </a:solidFill>
            <a:tailEnd type="stealth" w="med" len="lg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" b="1" dirty="0">
                <a:cs typeface="Times New Roman" panose="02020603050405020304" pitchFamily="18" charset="0"/>
              </a:rPr>
              <a:t>t</a:t>
            </a:r>
            <a:r>
              <a:rPr lang="en-US" sz="600" b="1" dirty="0" smtClean="0">
                <a:cs typeface="Times New Roman" panose="02020603050405020304" pitchFamily="18" charset="0"/>
              </a:rPr>
              <a:t>orgi.gov.ru</a:t>
            </a:r>
            <a:endParaRPr lang="ru-RU" sz="600" b="1" dirty="0">
              <a:cs typeface="Times New Roman" panose="02020603050405020304" pitchFamily="18" charset="0"/>
            </a:endParaRPr>
          </a:p>
        </p:txBody>
      </p:sp>
      <p:sp>
        <p:nvSpPr>
          <p:cNvPr id="184" name="Блок-схема: альтернативный процесс 183"/>
          <p:cNvSpPr/>
          <p:nvPr/>
        </p:nvSpPr>
        <p:spPr>
          <a:xfrm>
            <a:off x="3843633" y="2892476"/>
            <a:ext cx="1007725" cy="167304"/>
          </a:xfrm>
          <a:prstGeom prst="flowChartAlternateProcess">
            <a:avLst/>
          </a:prstGeom>
          <a:ln>
            <a:solidFill>
              <a:schemeClr val="tx2"/>
            </a:solidFill>
            <a:tailEnd type="stealth" w="med" len="lg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" b="1" dirty="0">
                <a:cs typeface="Times New Roman" panose="02020603050405020304" pitchFamily="18" charset="0"/>
              </a:rPr>
              <a:t>n</a:t>
            </a:r>
            <a:r>
              <a:rPr lang="en-US" sz="600" b="1" dirty="0" smtClean="0">
                <a:cs typeface="Times New Roman" panose="02020603050405020304" pitchFamily="18" charset="0"/>
              </a:rPr>
              <a:t>-vartovsk.ru</a:t>
            </a:r>
            <a:endParaRPr lang="ru-RU" sz="600" b="1" dirty="0">
              <a:cs typeface="Times New Roman" panose="02020603050405020304" pitchFamily="18" charset="0"/>
            </a:endParaRPr>
          </a:p>
        </p:txBody>
      </p:sp>
      <p:sp>
        <p:nvSpPr>
          <p:cNvPr id="185" name="TextBox 184"/>
          <p:cNvSpPr txBox="1"/>
          <p:nvPr/>
        </p:nvSpPr>
        <p:spPr>
          <a:xfrm>
            <a:off x="4913523" y="2607619"/>
            <a:ext cx="1066919" cy="276999"/>
          </a:xfrm>
          <a:prstGeom prst="rect">
            <a:avLst/>
          </a:prstGeom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600" b="1" i="1" dirty="0" smtClean="0">
                <a:solidFill>
                  <a:schemeClr val="tx2">
                    <a:lumMod val="50000"/>
                  </a:schemeClr>
                </a:solidFill>
              </a:rPr>
              <a:t>Конкурсная комиссия</a:t>
            </a:r>
          </a:p>
          <a:p>
            <a:pPr algn="ctr"/>
            <a:endParaRPr lang="ru-RU" sz="600" b="1" i="1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86" name="Стрелка вниз 185"/>
          <p:cNvSpPr/>
          <p:nvPr/>
        </p:nvSpPr>
        <p:spPr>
          <a:xfrm>
            <a:off x="883556" y="2360491"/>
            <a:ext cx="423697" cy="560620"/>
          </a:xfrm>
          <a:prstGeom prst="downArrow">
            <a:avLst/>
          </a:prstGeom>
          <a:solidFill>
            <a:schemeClr val="bg1"/>
          </a:soli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600" dirty="0" smtClean="0">
                <a:solidFill>
                  <a:schemeClr val="tx1"/>
                </a:solidFill>
              </a:rPr>
              <a:t>Max. 3 </a:t>
            </a:r>
            <a:r>
              <a:rPr lang="ru-RU" sz="600" dirty="0" err="1" smtClean="0">
                <a:solidFill>
                  <a:schemeClr val="tx1"/>
                </a:solidFill>
              </a:rPr>
              <a:t>рд</a:t>
            </a:r>
            <a:endParaRPr lang="ru-RU" sz="600" dirty="0">
              <a:solidFill>
                <a:schemeClr val="tx1"/>
              </a:solidFill>
            </a:endParaRPr>
          </a:p>
        </p:txBody>
      </p:sp>
      <p:sp>
        <p:nvSpPr>
          <p:cNvPr id="188" name="Блок-схема: альтернативный процесс 187"/>
          <p:cNvSpPr/>
          <p:nvPr/>
        </p:nvSpPr>
        <p:spPr>
          <a:xfrm>
            <a:off x="1337768" y="4262367"/>
            <a:ext cx="3490733" cy="256923"/>
          </a:xfrm>
          <a:prstGeom prst="flowChartAlternateProcess">
            <a:avLst/>
          </a:prstGeom>
          <a:ln>
            <a:solidFill>
              <a:schemeClr val="tx2"/>
            </a:solidFill>
            <a:tailEnd type="stealth" w="med" len="lg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00" b="1" dirty="0" smtClean="0">
                <a:cs typeface="Times New Roman" panose="02020603050405020304" pitchFamily="18" charset="0"/>
              </a:rPr>
              <a:t>Возврат заявок, представленных по истечении срока предоставления заявок</a:t>
            </a:r>
            <a:endParaRPr lang="ru-RU" sz="600" b="1" dirty="0">
              <a:cs typeface="Times New Roman" panose="02020603050405020304" pitchFamily="18" charset="0"/>
            </a:endParaRPr>
          </a:p>
        </p:txBody>
      </p:sp>
      <p:sp>
        <p:nvSpPr>
          <p:cNvPr id="189" name="TextBox 188"/>
          <p:cNvSpPr txBox="1"/>
          <p:nvPr/>
        </p:nvSpPr>
        <p:spPr>
          <a:xfrm>
            <a:off x="4895728" y="4624618"/>
            <a:ext cx="1065379" cy="187361"/>
          </a:xfrm>
          <a:prstGeom prst="rect">
            <a:avLst/>
          </a:prstGeom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600" b="1" i="1" dirty="0" smtClean="0">
                <a:solidFill>
                  <a:schemeClr val="tx2">
                    <a:lumMod val="50000"/>
                  </a:schemeClr>
                </a:solidFill>
              </a:rPr>
              <a:t>Конкурсная комиссия</a:t>
            </a:r>
            <a:endParaRPr lang="ru-RU" sz="600" b="1" i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91" name="Блок-схема: альтернативный процесс 190"/>
          <p:cNvSpPr/>
          <p:nvPr/>
        </p:nvSpPr>
        <p:spPr>
          <a:xfrm>
            <a:off x="1346733" y="4909732"/>
            <a:ext cx="1603627" cy="358507"/>
          </a:xfrm>
          <a:prstGeom prst="flowChartAlternateProcess">
            <a:avLst/>
          </a:prstGeom>
          <a:ln>
            <a:solidFill>
              <a:schemeClr val="tx2"/>
            </a:solidFill>
            <a:tailEnd type="stealth" w="med" len="lg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00" b="1" dirty="0" smtClean="0">
                <a:cs typeface="Times New Roman" panose="02020603050405020304" pitchFamily="18" charset="0"/>
              </a:rPr>
              <a:t>Объявление конкурса несостоявшимся, если допущено менее 2 заявок.</a:t>
            </a:r>
          </a:p>
          <a:p>
            <a:pPr algn="ctr"/>
            <a:r>
              <a:rPr lang="ru-RU" sz="600" b="1" dirty="0">
                <a:cs typeface="Times New Roman" panose="02020603050405020304" pitchFamily="18" charset="0"/>
              </a:rPr>
              <a:t>Опубликование и размещение решения</a:t>
            </a:r>
            <a:r>
              <a:rPr lang="ru-RU" sz="600" b="1" dirty="0" smtClean="0">
                <a:cs typeface="Times New Roman" panose="02020603050405020304" pitchFamily="18" charset="0"/>
              </a:rPr>
              <a:t>.</a:t>
            </a:r>
            <a:endParaRPr lang="ru-RU" sz="600" b="1" dirty="0">
              <a:cs typeface="Times New Roman" panose="02020603050405020304" pitchFamily="18" charset="0"/>
            </a:endParaRPr>
          </a:p>
        </p:txBody>
      </p:sp>
      <p:sp>
        <p:nvSpPr>
          <p:cNvPr id="194" name="Блок-схема: альтернативный процесс 193"/>
          <p:cNvSpPr/>
          <p:nvPr/>
        </p:nvSpPr>
        <p:spPr>
          <a:xfrm>
            <a:off x="1374376" y="3732801"/>
            <a:ext cx="3494855" cy="221666"/>
          </a:xfrm>
          <a:prstGeom prst="flowChartAlternateProcess">
            <a:avLst/>
          </a:prstGeom>
          <a:ln>
            <a:solidFill>
              <a:schemeClr val="tx2"/>
            </a:solidFill>
            <a:tailEnd type="stealth" w="med" len="lg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00" b="1" dirty="0" smtClean="0">
                <a:cs typeface="Times New Roman" panose="02020603050405020304" pitchFamily="18" charset="0"/>
              </a:rPr>
              <a:t>Объявление конкурса несостоявшимся, если поступило менее 2 заявок. </a:t>
            </a:r>
          </a:p>
          <a:p>
            <a:pPr algn="ctr"/>
            <a:r>
              <a:rPr lang="ru-RU" sz="600" b="1" dirty="0" smtClean="0">
                <a:cs typeface="Times New Roman" panose="02020603050405020304" pitchFamily="18" charset="0"/>
              </a:rPr>
              <a:t>Опубликование и размещение решения.</a:t>
            </a:r>
            <a:endParaRPr lang="ru-RU" sz="600" b="1" dirty="0">
              <a:cs typeface="Times New Roman" panose="02020603050405020304" pitchFamily="18" charset="0"/>
            </a:endParaRPr>
          </a:p>
        </p:txBody>
      </p:sp>
      <p:sp>
        <p:nvSpPr>
          <p:cNvPr id="195" name="TextBox 194"/>
          <p:cNvSpPr txBox="1"/>
          <p:nvPr/>
        </p:nvSpPr>
        <p:spPr>
          <a:xfrm>
            <a:off x="4880753" y="4905040"/>
            <a:ext cx="1078830" cy="184666"/>
          </a:xfrm>
          <a:prstGeom prst="rect">
            <a:avLst/>
          </a:prstGeom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600" b="1" i="1" dirty="0" smtClean="0">
                <a:solidFill>
                  <a:schemeClr val="tx2">
                    <a:lumMod val="50000"/>
                  </a:schemeClr>
                </a:solidFill>
              </a:rPr>
              <a:t>Организатор конкурса</a:t>
            </a:r>
            <a:endParaRPr lang="ru-RU" sz="600" b="1" i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96" name="Блок-схема: альтернативный процесс 195"/>
          <p:cNvSpPr/>
          <p:nvPr/>
        </p:nvSpPr>
        <p:spPr>
          <a:xfrm>
            <a:off x="193758" y="4323629"/>
            <a:ext cx="956947" cy="187359"/>
          </a:xfrm>
          <a:prstGeom prst="flowChartAlternateProcess">
            <a:avLst/>
          </a:prstGeom>
          <a:ln>
            <a:solidFill>
              <a:schemeClr val="tx2"/>
            </a:solidFill>
            <a:tailEnd type="stealth" w="med" len="lg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00" b="1" dirty="0" smtClean="0">
                <a:cs typeface="Times New Roman" panose="02020603050405020304" pitchFamily="18" charset="0"/>
              </a:rPr>
              <a:t>Возврат задатка</a:t>
            </a:r>
            <a:endParaRPr lang="ru-RU" sz="600" b="1" dirty="0">
              <a:cs typeface="Times New Roman" panose="02020603050405020304" pitchFamily="18" charset="0"/>
            </a:endParaRPr>
          </a:p>
        </p:txBody>
      </p:sp>
      <p:sp>
        <p:nvSpPr>
          <p:cNvPr id="197" name="Блок-схема: альтернативный процесс 196"/>
          <p:cNvSpPr/>
          <p:nvPr/>
        </p:nvSpPr>
        <p:spPr>
          <a:xfrm>
            <a:off x="193757" y="4533704"/>
            <a:ext cx="956947" cy="392323"/>
          </a:xfrm>
          <a:prstGeom prst="flowChartAlternateProcess">
            <a:avLst/>
          </a:prstGeom>
          <a:ln>
            <a:solidFill>
              <a:schemeClr val="tx2"/>
            </a:solidFill>
            <a:tailEnd type="stealth" w="med" len="lg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00" b="1" dirty="0" smtClean="0">
                <a:cs typeface="Times New Roman" panose="02020603050405020304" pitchFamily="18" charset="0"/>
              </a:rPr>
              <a:t>Возврат задатка заявителям, не допущенным к участию в конкурсе</a:t>
            </a:r>
            <a:endParaRPr lang="ru-RU" sz="600" b="1" dirty="0">
              <a:cs typeface="Times New Roman" panose="02020603050405020304" pitchFamily="18" charset="0"/>
            </a:endParaRPr>
          </a:p>
        </p:txBody>
      </p:sp>
      <p:sp>
        <p:nvSpPr>
          <p:cNvPr id="198" name="Блок-схема: альтернативный процесс 197"/>
          <p:cNvSpPr/>
          <p:nvPr/>
        </p:nvSpPr>
        <p:spPr>
          <a:xfrm>
            <a:off x="178564" y="4956050"/>
            <a:ext cx="964628" cy="296380"/>
          </a:xfrm>
          <a:prstGeom prst="flowChartAlternateProcess">
            <a:avLst/>
          </a:prstGeom>
          <a:ln>
            <a:solidFill>
              <a:schemeClr val="tx2"/>
            </a:solidFill>
            <a:tailEnd type="stealth" w="med" len="lg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00" b="1" dirty="0" smtClean="0">
                <a:cs typeface="Times New Roman" panose="02020603050405020304" pitchFamily="18" charset="0"/>
              </a:rPr>
              <a:t>Возврат задатка или рассмотрение единственной заявки</a:t>
            </a:r>
            <a:endParaRPr lang="ru-RU" sz="600" b="1" dirty="0">
              <a:cs typeface="Times New Roman" panose="02020603050405020304" pitchFamily="18" charset="0"/>
            </a:endParaRPr>
          </a:p>
        </p:txBody>
      </p:sp>
      <p:sp>
        <p:nvSpPr>
          <p:cNvPr id="199" name="TextBox 198"/>
          <p:cNvSpPr txBox="1"/>
          <p:nvPr/>
        </p:nvSpPr>
        <p:spPr>
          <a:xfrm>
            <a:off x="4891103" y="4297147"/>
            <a:ext cx="1065379" cy="187361"/>
          </a:xfrm>
          <a:prstGeom prst="rect">
            <a:avLst/>
          </a:prstGeom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600" b="1" i="1" dirty="0" smtClean="0">
                <a:solidFill>
                  <a:schemeClr val="tx2">
                    <a:lumMod val="50000"/>
                  </a:schemeClr>
                </a:solidFill>
              </a:rPr>
              <a:t>Конкурсная комиссия</a:t>
            </a:r>
            <a:endParaRPr lang="ru-RU" sz="600" b="1" i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04" name="TextBox 203"/>
          <p:cNvSpPr txBox="1"/>
          <p:nvPr/>
        </p:nvSpPr>
        <p:spPr>
          <a:xfrm>
            <a:off x="4880753" y="5165595"/>
            <a:ext cx="1078830" cy="187361"/>
          </a:xfrm>
          <a:prstGeom prst="rect">
            <a:avLst/>
          </a:prstGeom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600" b="1" i="1" dirty="0" smtClean="0">
                <a:solidFill>
                  <a:schemeClr val="tx2">
                    <a:lumMod val="50000"/>
                  </a:schemeClr>
                </a:solidFill>
              </a:rPr>
              <a:t>Конкурсная комиссия</a:t>
            </a:r>
            <a:endParaRPr lang="ru-RU" sz="600" b="1" i="1" dirty="0">
              <a:solidFill>
                <a:schemeClr val="tx2">
                  <a:lumMod val="50000"/>
                </a:schemeClr>
              </a:solidFill>
            </a:endParaRPr>
          </a:p>
        </p:txBody>
      </p:sp>
      <p:cxnSp>
        <p:nvCxnSpPr>
          <p:cNvPr id="205" name="Прямая со стрелкой 204"/>
          <p:cNvCxnSpPr/>
          <p:nvPr/>
        </p:nvCxnSpPr>
        <p:spPr>
          <a:xfrm flipH="1" flipV="1">
            <a:off x="1149084" y="5108484"/>
            <a:ext cx="188574" cy="3756"/>
          </a:xfrm>
          <a:prstGeom prst="straightConnector1">
            <a:avLst/>
          </a:prstGeom>
          <a:ln w="19050">
            <a:solidFill>
              <a:schemeClr val="tx2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Прямая со стрелкой 205"/>
          <p:cNvCxnSpPr/>
          <p:nvPr/>
        </p:nvCxnSpPr>
        <p:spPr>
          <a:xfrm flipH="1" flipV="1">
            <a:off x="1156805" y="4759686"/>
            <a:ext cx="188574" cy="3756"/>
          </a:xfrm>
          <a:prstGeom prst="straightConnector1">
            <a:avLst/>
          </a:prstGeom>
          <a:ln w="19050">
            <a:solidFill>
              <a:schemeClr val="tx2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Прямая со стрелкой 206"/>
          <p:cNvCxnSpPr/>
          <p:nvPr/>
        </p:nvCxnSpPr>
        <p:spPr>
          <a:xfrm flipH="1" flipV="1">
            <a:off x="1174310" y="3839878"/>
            <a:ext cx="188574" cy="3756"/>
          </a:xfrm>
          <a:prstGeom prst="straightConnector1">
            <a:avLst/>
          </a:prstGeom>
          <a:ln w="19050">
            <a:solidFill>
              <a:schemeClr val="tx2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Прямая со стрелкой 207"/>
          <p:cNvCxnSpPr/>
          <p:nvPr/>
        </p:nvCxnSpPr>
        <p:spPr>
          <a:xfrm flipH="1" flipV="1">
            <a:off x="1131457" y="4429754"/>
            <a:ext cx="188574" cy="3756"/>
          </a:xfrm>
          <a:prstGeom prst="straightConnector1">
            <a:avLst/>
          </a:prstGeom>
          <a:ln w="19050">
            <a:solidFill>
              <a:schemeClr val="tx2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0" name="Блок-схема: альтернативный процесс 209"/>
          <p:cNvSpPr/>
          <p:nvPr/>
        </p:nvSpPr>
        <p:spPr>
          <a:xfrm>
            <a:off x="1363472" y="5666963"/>
            <a:ext cx="3472997" cy="151168"/>
          </a:xfrm>
          <a:prstGeom prst="flowChartAlternateProcess">
            <a:avLst/>
          </a:prstGeom>
          <a:ln>
            <a:solidFill>
              <a:schemeClr val="tx2"/>
            </a:solidFill>
            <a:tailEnd type="stealth" w="med" len="lg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50" b="1" dirty="0" smtClean="0">
                <a:cs typeface="Times New Roman" panose="02020603050405020304" pitchFamily="18" charset="0"/>
              </a:rPr>
              <a:t>Организация открытых консультаций с участниками конкурса</a:t>
            </a:r>
            <a:endParaRPr lang="ru-RU" sz="650" b="1" dirty="0">
              <a:cs typeface="Times New Roman" panose="02020603050405020304" pitchFamily="18" charset="0"/>
            </a:endParaRPr>
          </a:p>
        </p:txBody>
      </p:sp>
      <p:sp>
        <p:nvSpPr>
          <p:cNvPr id="211" name="Блок-схема: альтернативный процесс 210"/>
          <p:cNvSpPr/>
          <p:nvPr/>
        </p:nvSpPr>
        <p:spPr>
          <a:xfrm>
            <a:off x="1368832" y="5484069"/>
            <a:ext cx="3468037" cy="135303"/>
          </a:xfrm>
          <a:prstGeom prst="flowChartAlternateProcess">
            <a:avLst/>
          </a:prstGeom>
          <a:ln>
            <a:solidFill>
              <a:schemeClr val="tx2"/>
            </a:solidFill>
            <a:tailEnd type="stealth" w="med" len="lg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50" b="1" dirty="0" smtClean="0">
                <a:cs typeface="Times New Roman" panose="02020603050405020304" pitchFamily="18" charset="0"/>
              </a:rPr>
              <a:t>Предоставление участникам конкурса доступа в информационное помещение</a:t>
            </a:r>
            <a:endParaRPr lang="ru-RU" sz="650" b="1" dirty="0">
              <a:cs typeface="Times New Roman" panose="02020603050405020304" pitchFamily="18" charset="0"/>
            </a:endParaRPr>
          </a:p>
        </p:txBody>
      </p:sp>
      <p:sp>
        <p:nvSpPr>
          <p:cNvPr id="212" name="TextBox 211"/>
          <p:cNvSpPr txBox="1"/>
          <p:nvPr/>
        </p:nvSpPr>
        <p:spPr>
          <a:xfrm>
            <a:off x="4895801" y="5483954"/>
            <a:ext cx="1073072" cy="276999"/>
          </a:xfrm>
          <a:prstGeom prst="rect">
            <a:avLst/>
          </a:prstGeom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600" b="1" i="1" dirty="0" smtClean="0">
                <a:solidFill>
                  <a:schemeClr val="tx2">
                    <a:lumMod val="50000"/>
                  </a:schemeClr>
                </a:solidFill>
              </a:rPr>
              <a:t>Конкурсная комиссия</a:t>
            </a:r>
          </a:p>
          <a:p>
            <a:pPr algn="ctr"/>
            <a:endParaRPr lang="ru-RU" sz="600" b="1" i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14" name="Блок-схема: альтернативный процесс 213"/>
          <p:cNvSpPr/>
          <p:nvPr/>
        </p:nvSpPr>
        <p:spPr>
          <a:xfrm>
            <a:off x="1345379" y="6321202"/>
            <a:ext cx="3491490" cy="221666"/>
          </a:xfrm>
          <a:prstGeom prst="flowChartAlternateProcess">
            <a:avLst/>
          </a:prstGeom>
          <a:ln>
            <a:solidFill>
              <a:schemeClr val="tx2"/>
            </a:solidFill>
            <a:tailEnd type="stealth" w="med" len="lg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00" b="1" dirty="0">
                <a:cs typeface="Times New Roman" panose="02020603050405020304" pitchFamily="18" charset="0"/>
              </a:rPr>
              <a:t>Объявление конкурса несостоявшимся, если поступило менее 2 </a:t>
            </a:r>
            <a:r>
              <a:rPr lang="ru-RU" sz="600" b="1" dirty="0" smtClean="0">
                <a:cs typeface="Times New Roman" panose="02020603050405020304" pitchFamily="18" charset="0"/>
              </a:rPr>
              <a:t>предложений. </a:t>
            </a:r>
            <a:endParaRPr lang="ru-RU" sz="600" b="1" dirty="0">
              <a:cs typeface="Times New Roman" panose="02020603050405020304" pitchFamily="18" charset="0"/>
            </a:endParaRPr>
          </a:p>
          <a:p>
            <a:pPr algn="ctr"/>
            <a:r>
              <a:rPr lang="ru-RU" sz="600" b="1" dirty="0">
                <a:cs typeface="Times New Roman" panose="02020603050405020304" pitchFamily="18" charset="0"/>
              </a:rPr>
              <a:t>Опубликование и размещение решения.</a:t>
            </a:r>
          </a:p>
        </p:txBody>
      </p:sp>
      <p:sp>
        <p:nvSpPr>
          <p:cNvPr id="216" name="Блок-схема: альтернативный процесс 215"/>
          <p:cNvSpPr/>
          <p:nvPr/>
        </p:nvSpPr>
        <p:spPr>
          <a:xfrm>
            <a:off x="178564" y="6267626"/>
            <a:ext cx="990598" cy="364131"/>
          </a:xfrm>
          <a:prstGeom prst="flowChartAlternateProcess">
            <a:avLst/>
          </a:prstGeom>
          <a:ln>
            <a:solidFill>
              <a:schemeClr val="tx2"/>
            </a:solidFill>
            <a:tailEnd type="stealth" w="med" len="lg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00" b="1" dirty="0" smtClean="0">
                <a:cs typeface="Times New Roman" panose="02020603050405020304" pitchFamily="18" charset="0"/>
              </a:rPr>
              <a:t>Возврат задатка или рассмотрение единственного предложения</a:t>
            </a:r>
            <a:endParaRPr lang="ru-RU" sz="600" b="1" dirty="0">
              <a:cs typeface="Times New Roman" panose="02020603050405020304" pitchFamily="18" charset="0"/>
            </a:endParaRPr>
          </a:p>
        </p:txBody>
      </p:sp>
      <p:sp>
        <p:nvSpPr>
          <p:cNvPr id="217" name="TextBox 216"/>
          <p:cNvSpPr txBox="1"/>
          <p:nvPr/>
        </p:nvSpPr>
        <p:spPr>
          <a:xfrm>
            <a:off x="4887704" y="6343883"/>
            <a:ext cx="1073403" cy="184666"/>
          </a:xfrm>
          <a:prstGeom prst="rect">
            <a:avLst/>
          </a:prstGeom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600" b="1" i="1" dirty="0" smtClean="0">
                <a:solidFill>
                  <a:schemeClr val="tx2">
                    <a:lumMod val="50000"/>
                  </a:schemeClr>
                </a:solidFill>
              </a:rPr>
              <a:t>Организатор конкурса</a:t>
            </a:r>
            <a:endParaRPr lang="ru-RU" sz="600" b="1" i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18" name="TextBox 217"/>
          <p:cNvSpPr txBox="1"/>
          <p:nvPr/>
        </p:nvSpPr>
        <p:spPr>
          <a:xfrm>
            <a:off x="4887704" y="6572221"/>
            <a:ext cx="1071879" cy="369332"/>
          </a:xfrm>
          <a:prstGeom prst="rect">
            <a:avLst/>
          </a:prstGeom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ru-RU" sz="600" b="1" i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r>
              <a:rPr lang="ru-RU" sz="600" b="1" i="1" dirty="0" smtClean="0">
                <a:solidFill>
                  <a:schemeClr val="tx2">
                    <a:lumMod val="50000"/>
                  </a:schemeClr>
                </a:solidFill>
              </a:rPr>
              <a:t>Конкурсная комиссия </a:t>
            </a:r>
            <a:endParaRPr lang="ru-RU" sz="600" b="1" i="1" dirty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endParaRPr lang="ru-RU" sz="600" b="1" i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19" name="Блок-схема: альтернативный процесс 218"/>
          <p:cNvSpPr/>
          <p:nvPr/>
        </p:nvSpPr>
        <p:spPr>
          <a:xfrm>
            <a:off x="197483" y="7010375"/>
            <a:ext cx="956947" cy="187359"/>
          </a:xfrm>
          <a:prstGeom prst="flowChartAlternateProcess">
            <a:avLst/>
          </a:prstGeom>
          <a:ln>
            <a:solidFill>
              <a:schemeClr val="tx2"/>
            </a:solidFill>
            <a:tailEnd type="stealth" w="med" len="lg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00" b="1" dirty="0" smtClean="0">
                <a:cs typeface="Times New Roman" panose="02020603050405020304" pitchFamily="18" charset="0"/>
              </a:rPr>
              <a:t>Возврат задатка</a:t>
            </a:r>
            <a:endParaRPr lang="ru-RU" sz="600" b="1" dirty="0">
              <a:cs typeface="Times New Roman" panose="02020603050405020304" pitchFamily="18" charset="0"/>
            </a:endParaRPr>
          </a:p>
        </p:txBody>
      </p:sp>
      <p:sp>
        <p:nvSpPr>
          <p:cNvPr id="220" name="Блок-схема: альтернативный процесс 219"/>
          <p:cNvSpPr/>
          <p:nvPr/>
        </p:nvSpPr>
        <p:spPr>
          <a:xfrm>
            <a:off x="190911" y="7519315"/>
            <a:ext cx="990598" cy="364131"/>
          </a:xfrm>
          <a:prstGeom prst="flowChartAlternateProcess">
            <a:avLst/>
          </a:prstGeom>
          <a:ln>
            <a:solidFill>
              <a:schemeClr val="tx2"/>
            </a:solidFill>
            <a:tailEnd type="stealth" w="med" len="lg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00" b="1" dirty="0" smtClean="0">
                <a:cs typeface="Times New Roman" panose="02020603050405020304" pitchFamily="18" charset="0"/>
              </a:rPr>
              <a:t>Возврат задатка или рассмотрение единственного предложения</a:t>
            </a:r>
            <a:endParaRPr lang="ru-RU" sz="600" b="1" dirty="0">
              <a:cs typeface="Times New Roman" panose="02020603050405020304" pitchFamily="18" charset="0"/>
            </a:endParaRPr>
          </a:p>
        </p:txBody>
      </p:sp>
      <p:sp>
        <p:nvSpPr>
          <p:cNvPr id="221" name="TextBox 220"/>
          <p:cNvSpPr txBox="1"/>
          <p:nvPr/>
        </p:nvSpPr>
        <p:spPr>
          <a:xfrm>
            <a:off x="4880754" y="7667801"/>
            <a:ext cx="1099688" cy="184666"/>
          </a:xfrm>
          <a:prstGeom prst="rect">
            <a:avLst/>
          </a:prstGeom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600" b="1" i="1" dirty="0" smtClean="0">
                <a:solidFill>
                  <a:schemeClr val="tx2">
                    <a:lumMod val="50000"/>
                  </a:schemeClr>
                </a:solidFill>
              </a:rPr>
              <a:t>Организатор конкурса</a:t>
            </a:r>
            <a:endParaRPr lang="ru-RU" sz="600" b="1" i="1" dirty="0">
              <a:solidFill>
                <a:schemeClr val="tx2">
                  <a:lumMod val="50000"/>
                </a:schemeClr>
              </a:solidFill>
            </a:endParaRPr>
          </a:p>
        </p:txBody>
      </p:sp>
      <p:cxnSp>
        <p:nvCxnSpPr>
          <p:cNvPr id="23" name="Прямая соединительная линия 22"/>
          <p:cNvCxnSpPr>
            <a:endCxn id="195" idx="1"/>
          </p:cNvCxnSpPr>
          <p:nvPr/>
        </p:nvCxnSpPr>
        <p:spPr>
          <a:xfrm flipV="1">
            <a:off x="2942706" y="4997373"/>
            <a:ext cx="1938047" cy="117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flipH="1">
            <a:off x="2753864" y="7821409"/>
            <a:ext cx="2083004" cy="65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2" name="TextBox 221"/>
          <p:cNvSpPr txBox="1"/>
          <p:nvPr/>
        </p:nvSpPr>
        <p:spPr>
          <a:xfrm>
            <a:off x="5168362" y="8163525"/>
            <a:ext cx="1296236" cy="184666"/>
          </a:xfrm>
          <a:prstGeom prst="rect">
            <a:avLst/>
          </a:prstGeom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600" b="1" i="1" dirty="0" smtClean="0">
                <a:solidFill>
                  <a:schemeClr val="tx2">
                    <a:lumMod val="50000"/>
                  </a:schemeClr>
                </a:solidFill>
              </a:rPr>
              <a:t>Конкурсная комиссия</a:t>
            </a:r>
            <a:endParaRPr lang="ru-RU" sz="600" b="1" i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23" name="TextBox 222"/>
          <p:cNvSpPr txBox="1"/>
          <p:nvPr/>
        </p:nvSpPr>
        <p:spPr>
          <a:xfrm>
            <a:off x="5168362" y="8164379"/>
            <a:ext cx="1296236" cy="184666"/>
          </a:xfrm>
          <a:prstGeom prst="rect">
            <a:avLst/>
          </a:prstGeom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600" b="1" i="1" dirty="0" smtClean="0">
                <a:solidFill>
                  <a:schemeClr val="tx2">
                    <a:lumMod val="50000"/>
                  </a:schemeClr>
                </a:solidFill>
              </a:rPr>
              <a:t>Конкурсная комиссия</a:t>
            </a:r>
            <a:endParaRPr lang="ru-RU" sz="600" b="1" i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24" name="TextBox 223"/>
          <p:cNvSpPr txBox="1"/>
          <p:nvPr/>
        </p:nvSpPr>
        <p:spPr>
          <a:xfrm>
            <a:off x="5168362" y="8402186"/>
            <a:ext cx="1296236" cy="184666"/>
          </a:xfrm>
          <a:prstGeom prst="rect">
            <a:avLst/>
          </a:prstGeom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600" b="1" i="1" dirty="0" smtClean="0">
                <a:solidFill>
                  <a:schemeClr val="tx2">
                    <a:lumMod val="50000"/>
                  </a:schemeClr>
                </a:solidFill>
              </a:rPr>
              <a:t>Конкурсная комиссия</a:t>
            </a:r>
            <a:endParaRPr lang="ru-RU" sz="600" b="1" i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25" name="TextBox 224"/>
          <p:cNvSpPr txBox="1"/>
          <p:nvPr/>
        </p:nvSpPr>
        <p:spPr>
          <a:xfrm>
            <a:off x="5168363" y="8658980"/>
            <a:ext cx="1296236" cy="369332"/>
          </a:xfrm>
          <a:prstGeom prst="rect">
            <a:avLst/>
          </a:prstGeom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ru-RU" sz="600" b="1" i="1" dirty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r>
              <a:rPr lang="ru-RU" sz="600" b="1" i="1" dirty="0" smtClean="0">
                <a:solidFill>
                  <a:schemeClr val="tx2">
                    <a:lumMod val="50000"/>
                  </a:schemeClr>
                </a:solidFill>
              </a:rPr>
              <a:t>Концедент</a:t>
            </a:r>
          </a:p>
          <a:p>
            <a:pPr algn="ctr"/>
            <a:endParaRPr lang="ru-RU" sz="600" b="1" i="1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cxnSp>
        <p:nvCxnSpPr>
          <p:cNvPr id="227" name="Прямая со стрелкой 226"/>
          <p:cNvCxnSpPr/>
          <p:nvPr/>
        </p:nvCxnSpPr>
        <p:spPr>
          <a:xfrm flipH="1">
            <a:off x="2943272" y="4897997"/>
            <a:ext cx="88880" cy="73324"/>
          </a:xfrm>
          <a:prstGeom prst="straightConnector1">
            <a:avLst/>
          </a:prstGeom>
          <a:ln w="19050">
            <a:solidFill>
              <a:schemeClr val="tx2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" name="Стрелка вниз 234"/>
          <p:cNvSpPr/>
          <p:nvPr/>
        </p:nvSpPr>
        <p:spPr>
          <a:xfrm>
            <a:off x="6048599" y="4559253"/>
            <a:ext cx="680787" cy="503504"/>
          </a:xfrm>
          <a:prstGeom prst="downArrow">
            <a:avLst/>
          </a:prstGeom>
          <a:solidFill>
            <a:schemeClr val="bg1"/>
          </a:soli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600" dirty="0" smtClean="0">
                <a:solidFill>
                  <a:schemeClr val="tx1"/>
                </a:solidFill>
              </a:rPr>
              <a:t>Max. 3</a:t>
            </a:r>
            <a:r>
              <a:rPr lang="ru-RU" sz="600" dirty="0" err="1" smtClean="0">
                <a:solidFill>
                  <a:schemeClr val="tx1"/>
                </a:solidFill>
              </a:rPr>
              <a:t>рд</a:t>
            </a:r>
            <a:r>
              <a:rPr lang="ru-RU" sz="600" dirty="0" smtClean="0">
                <a:solidFill>
                  <a:schemeClr val="tx1"/>
                </a:solidFill>
              </a:rPr>
              <a:t>  </a:t>
            </a:r>
            <a:r>
              <a:rPr lang="ru-RU" sz="600" dirty="0" err="1" smtClean="0">
                <a:solidFill>
                  <a:schemeClr val="tx1"/>
                </a:solidFill>
              </a:rPr>
              <a:t>р.д</a:t>
            </a:r>
            <a:r>
              <a:rPr lang="ru-RU" sz="600" dirty="0" smtClean="0">
                <a:solidFill>
                  <a:schemeClr val="tx1"/>
                </a:solidFill>
              </a:rPr>
              <a:t>.</a:t>
            </a:r>
            <a:endParaRPr lang="ru-RU" sz="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4019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5481</TotalTime>
  <Words>495</Words>
  <Application>Microsoft Office PowerPoint</Application>
  <PresentationFormat>Экран (4:3)</PresentationFormat>
  <Paragraphs>98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Ivan Zaitsev</dc:creator>
  <cp:lastModifiedBy>Бондаренко Татьяна Анатольевна</cp:lastModifiedBy>
  <cp:revision>302</cp:revision>
  <cp:lastPrinted>2018-03-06T12:42:50Z</cp:lastPrinted>
  <dcterms:created xsi:type="dcterms:W3CDTF">2016-04-10T08:02:52Z</dcterms:created>
  <dcterms:modified xsi:type="dcterms:W3CDTF">2018-03-07T11:37:35Z</dcterms:modified>
</cp:coreProperties>
</file>