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handoutMasterIdLst>
    <p:handoutMasterId r:id="rId30"/>
  </p:handoutMasterIdLst>
  <p:sldIdLst>
    <p:sldId id="256" r:id="rId2"/>
    <p:sldId id="269" r:id="rId3"/>
    <p:sldId id="270" r:id="rId4"/>
    <p:sldId id="257" r:id="rId5"/>
    <p:sldId id="271" r:id="rId6"/>
    <p:sldId id="259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74" r:id="rId17"/>
    <p:sldId id="275" r:id="rId18"/>
    <p:sldId id="276" r:id="rId19"/>
    <p:sldId id="277" r:id="rId20"/>
    <p:sldId id="278" r:id="rId21"/>
    <p:sldId id="286" r:id="rId22"/>
    <p:sldId id="279" r:id="rId23"/>
    <p:sldId id="280" r:id="rId24"/>
    <p:sldId id="281" r:id="rId25"/>
    <p:sldId id="282" r:id="rId26"/>
    <p:sldId id="283" r:id="rId27"/>
    <p:sldId id="285" r:id="rId28"/>
    <p:sldId id="284" r:id="rId2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AC3ED-A88B-4BB4-903A-2C055FE610C2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30D13-ED70-4349-8EF9-518E3C6C6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277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61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51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9156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663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7494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132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205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40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45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617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96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8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13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34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63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03.09.2019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93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B0AA5-AD01-4FBF-9DD3-0CC069A4EABF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63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KosenokDS\Desktop\&#1057;&#1074;&#1077;&#1076;&#1077;&#1085;&#1080;&#1103;%20&#1044;&#1077;&#1087;&#1091;&#1090;&#1072;&#1090;&#1099;\2018\AppData\Local\Microsoft\Windows\AppData\Local\Microsoft\Windows\BeliaevaEA\Desktop\&#1041;&#1077;&#1083;&#1103;&#1077;&#1074;&#1072;\&#1050;&#1054;&#1056;&#1056;&#1059;&#1055;&#1062;&#1048;&#1071;\&#1044;&#1054;&#1061;&#1054;&#1044;&#1067;-&#1056;&#1040;&#1057;&#1061;&#1054;&#1044;&#1067;\&#1053;&#1055;&#1040;%20&#1088;&#1072;&#1079;&#1084;&#1077;&#1097;&#1077;&#1085;&#1080;&#1077;%20&#1085;&#1072;%20&#1089;&#1072;&#1081;&#1090;&#1077;\671-&#1087;&#1086;&#1088;&#1103;&#1076;&#1086;&#1082;%20&#1088;&#1072;&#1079;&#1084;&#1077;&#1097;.%20&#1076;&#1086;&#1093;&#1086;&#1076;&#1086;&#1074;%20&#1075;&#1083;&#1072;&#1074;&#1099;.do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emlin.ru/structure/additional/12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osmintrud.ru/ministry/programms/anticorruption/9/5" TargetMode="External"/><Relationship Id="rId2" Type="http://schemas.openxmlformats.org/officeDocument/2006/relationships/hyperlink" Target="https://depgs.admhmao.ru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log.ru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7838" y="1985319"/>
            <a:ext cx="10181967" cy="437429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ПРЕДСТАВИТЬ </a:t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доходах, расходах, </a:t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имуществе и обязательствах имущественного характера </a:t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2019 году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3254" y="384772"/>
            <a:ext cx="896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ПАМЯТКА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для депутатов представительных органов и глав муниципальных образований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Ханты-Мансийского автономного округа –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Югры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802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157" y="436606"/>
            <a:ext cx="9316994" cy="1425145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ДОКУМЕНТЫ, НЕОБХОДИМЫЕ ДЛЯ ЗАПОЛНЕНИЯ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РАЗДЕЛА 4 «СВЕДЕНИЯ О СЧЕТАХ В БАНКАХ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ИНЫХ КРЕДИТНЫХ ОРГАНИЗАЦИЯХ» 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47351" y="1754660"/>
            <a:ext cx="9654746" cy="261139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10000"/>
              </a:lnSpc>
              <a:spcAft>
                <a:spcPts val="600"/>
              </a:spcAft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Справки из банка (банков) с информацией обо всех открытых счетах: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счета зарплатных карт (в том числе с предыдущих мест работы);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счета, открытые  для начисления пенсии;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сберегательные книжки, вклады;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счета, на которых отсутствуют денежные средства или имеется отрицательный остаток; --счета, открытые для погашения кредита;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ссудные и металлические счета 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56735" y="4596714"/>
            <a:ext cx="9564130" cy="203474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  <a:p>
            <a:pPr marL="0" indent="0" algn="ctr"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Банковские счета закрываются только по заявлению владельца счета. </a:t>
            </a:r>
          </a:p>
          <a:p>
            <a:pPr marL="0" indent="0" algn="ctr"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действие банковской карты закончилось или Вы полностью погасили кредитную задолженность, то счет автоматически не закрывается. </a:t>
            </a:r>
          </a:p>
          <a:p>
            <a:pPr marL="0" indent="0" algn="ctr"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решения вопроса по закрытию счета Вам необходимо обратиться в банк.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810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2238" y="518982"/>
            <a:ext cx="8822723" cy="1491049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ДОКУМЕНТЫ, НЕОБХОДИМЫЕ ДЛЯ ЗАПОЛНЕНИЯ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РАЗДЕЛА 5 «СВЕДЕНИЯ О ЦЕННЫХ БУМАГАХ» 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870" y="1886465"/>
            <a:ext cx="9605320" cy="45802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ценных бумагах можно получить: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официальном сайте общества или в информационных письмах, которые рассылаются акционерам;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путем личного обращения или письменных запросов в акционерное общество 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регистрационных компаниях, ведущих реестры акционерных обществ  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Вы владеете ценными бумагами, акциями и т.п., получаете доход, то информация о полученном доходе должна быть отражена в разделе 1 «Сведения о доходах» в строке 5 «Доход от ценных бумаг и долей участия в коммерческих организациях»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19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931" y="197709"/>
            <a:ext cx="10338486" cy="163933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ДОКУМЕНТЫ, НЕОБХОДИМЫЕ ДЛЯ ЗАПОЛНЕНИЯ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РАЗДЕЛА 6 «СВЕДЕНИЯ ОБ  ОБЯЗАТЕЛЬСТВАХ  ИМУЩЕСТВЕННОГО ХАРАКТЕРА»  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8541" y="1878228"/>
            <a:ext cx="9564129" cy="285029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аренды;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социального найма;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 пожизненного наследуемого владения;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Кредитный договор;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финансовой аренды (лизинг), договор займа;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финансирования под уступку денежного требования;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поручительства;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участия в долевом строительстве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1362" y="4777947"/>
            <a:ext cx="10313773" cy="189470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подразделе 6.1. «Объекты недвижимого имущества, находящиеся в пользовании» необходимо указывать только те объекты, которые в действительности находятся в Вашем пользовании или в пользовании членов Вашей семьи, но не принадлежащие на праве собственности. </a:t>
            </a:r>
          </a:p>
          <a:p>
            <a:pPr marL="0" indent="0" algn="ctr"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подразделе 6.2.«Срочные обязательства финансового характера» указывается только финансовые обязательства на сумму равную или превышающую  500 000 рублей.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531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0919" y="325526"/>
            <a:ext cx="9572368" cy="62298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70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вопросам, возникающим в ходе заполнения сведений,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 можете обратиться за консультацией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 профилактики коррупционных и иных правонарушений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Департамента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государственной гражданской службы и кадровой политики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Ханты-Мансийского автономного округа –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телефонам: 8 (3467) 32-31-47,  32-31-49, 32-31-51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либо отправить вопрос на адрес электронной почты: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depgs@admhmao.ru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1068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832" y="304800"/>
            <a:ext cx="9893644" cy="623604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ОБРАЩАЕМ  ВАШЕ  ВНИМАНИЕ,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 ЗАПОЛНЕННЫЕ   СПРАВКИ   СОДЕРЖАТ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ПЕРСОНАЛЬНЫЕ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СВЕДЕНИЯ!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представляются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 Департамент государственной гражданской службы и кадровой политики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Ханты-Мансийского автономного округа –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адресу: г.Ханты-Мансийск, ул.Комсомольская, д.31 («Дом журналиста»),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105,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понедельника по пятницу с 09.00 ч. до 12.00 ч.,  с 14.00 ч. до 17.00 ч.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невозможности представить сведения лично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рекомендуется направить их посредством почтовой связи по адресу: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628 011, г.Ханты-Мансийск, ул.Комсомольская, д.31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(для Департамента государственной гражданской службы и кадровой политики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Ханты-Мансийского автономного округа –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Сведения, направленные посредством почтовой связи, считаются представленными в срок, если были сданы в организацию почтовой связи до 24 часов последнего дня срока, установленного для представления сведений (30 апреля).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сведения можно направить с доверенным лицом, в том числе определенным в органе местного самоуправления муниципального образования (данное решение принимается органом местного самоуправления муниципального образования самостоятельно)</a:t>
            </a:r>
          </a:p>
          <a:p>
            <a:pPr marL="0" indent="0" algn="ctr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340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49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Титульный лист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6" descr="титуль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4976" y="1392964"/>
            <a:ext cx="8819260" cy="5212935"/>
          </a:xfrm>
        </p:spPr>
      </p:pic>
    </p:spTree>
    <p:extLst>
      <p:ext uri="{BB962C8B-B14F-4D97-AF65-F5344CB8AC3E}">
        <p14:creationId xmlns:p14="http://schemas.microsoft.com/office/powerpoint/2010/main" val="2867853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2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РАЗДЕЛ 1. СВЕДЕНИЯ О ДОХОДАХ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6" descr="Раздел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320" y="1418602"/>
            <a:ext cx="8520157" cy="5042019"/>
          </a:xfrm>
        </p:spPr>
      </p:pic>
    </p:spTree>
    <p:extLst>
      <p:ext uri="{BB962C8B-B14F-4D97-AF65-F5344CB8AC3E}">
        <p14:creationId xmlns:p14="http://schemas.microsoft.com/office/powerpoint/2010/main" val="527393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336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РАЗДЕЛ 2 СВЕДЕНИЯ О РАСХОДАХ</a:t>
            </a:r>
            <a:r>
              <a:rPr lang="ru-RU" b="1" u="sng" dirty="0">
                <a:solidFill>
                  <a:schemeClr val="accent2"/>
                </a:solidFill>
              </a:rPr>
              <a:t/>
            </a:r>
            <a:br>
              <a:rPr lang="ru-RU" b="1" u="sng" dirty="0">
                <a:solidFill>
                  <a:schemeClr val="accent2"/>
                </a:solidFill>
              </a:rPr>
            </a:br>
            <a:endParaRPr lang="ru-RU" dirty="0"/>
          </a:p>
        </p:txBody>
      </p:sp>
      <p:pic>
        <p:nvPicPr>
          <p:cNvPr id="6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t="2061" b="4306"/>
          <a:stretch/>
        </p:blipFill>
        <p:spPr bwMode="auto">
          <a:xfrm>
            <a:off x="530667" y="1392964"/>
            <a:ext cx="7982759" cy="45379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222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ПОДРАЗДЕЛ 3.1 НЕДВИЖИМОЕ ИМУЩЕСТВО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endParaRPr lang="ru-RU" dirty="0"/>
          </a:p>
        </p:txBody>
      </p:sp>
      <p:pic>
        <p:nvPicPr>
          <p:cNvPr id="4" name="Содержимое 6" descr="раздел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7686" y="1427148"/>
            <a:ext cx="7810856" cy="4614877"/>
          </a:xfrm>
        </p:spPr>
      </p:pic>
    </p:spTree>
    <p:extLst>
      <p:ext uri="{BB962C8B-B14F-4D97-AF65-F5344CB8AC3E}">
        <p14:creationId xmlns:p14="http://schemas.microsoft.com/office/powerpoint/2010/main" val="2115871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ПОДРАЗДЕЛ 3.2. ТРАНСПОРТНЫЕ СРЕДСТВА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endParaRPr lang="ru-RU" dirty="0"/>
          </a:p>
        </p:txBody>
      </p:sp>
      <p:pic>
        <p:nvPicPr>
          <p:cNvPr id="4" name="Содержимое 6" descr="раздел 3.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6213" y="1461332"/>
            <a:ext cx="8058684" cy="4580694"/>
          </a:xfrm>
        </p:spPr>
      </p:pic>
    </p:spTree>
    <p:extLst>
      <p:ext uri="{BB962C8B-B14F-4D97-AF65-F5344CB8AC3E}">
        <p14:creationId xmlns:p14="http://schemas.microsoft.com/office/powerpoint/2010/main" val="371764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406" y="263611"/>
            <a:ext cx="10239632" cy="62854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доходах, расходах, об имуществе и обязательствах имущественного характера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(далее - сведения) 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представляют: 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главы муниципальных образований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депутаты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представительных органов муниципальных образований; 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главы местных администраций (по контракту)</a:t>
            </a:r>
          </a:p>
          <a:p>
            <a:pPr>
              <a:buFontTx/>
              <a:buChar char="-"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2018 года сведения представляются Губернатору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Ханты-Мансийского автономного округа –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Уполномоченным на прием сведений является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Департамент государственной гражданской службы и кадровой политики Ханты-Мансийского автономного округа –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(г.Ханты-Мансийск, ул.Комсомольская, д.31)</a:t>
            </a:r>
          </a:p>
          <a:p>
            <a:pPr>
              <a:buFontTx/>
              <a:buChar char="-"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519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РАЗДЕЛ 4. СВЕДЕНИЯ О СЧЕТАХ В БАНКАХ И ИНЫХ КРЕДИТНЫХ ОРГАНИЗАЦИЯХ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endParaRPr lang="ru-RU" dirty="0"/>
          </a:p>
        </p:txBody>
      </p:sp>
      <p:pic>
        <p:nvPicPr>
          <p:cNvPr id="4" name="Содержимое 6" descr="раздел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672" y="1786071"/>
            <a:ext cx="5811140" cy="4503633"/>
          </a:xfrm>
        </p:spPr>
      </p:pic>
      <p:pic>
        <p:nvPicPr>
          <p:cNvPr id="5" name="Содержимое 7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7150" y="1845892"/>
            <a:ext cx="4932721" cy="399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57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dirty="0" smtClean="0">
                <a:solidFill>
                  <a:schemeClr val="tx1"/>
                </a:solidFill>
              </a:rPr>
              <a:t>Адрес и наименование </a:t>
            </a:r>
            <a:r>
              <a:rPr lang="ru-RU" sz="2900" b="1" dirty="0">
                <a:solidFill>
                  <a:schemeClr val="tx1"/>
                </a:solidFill>
              </a:rPr>
              <a:t>банка</a:t>
            </a:r>
          </a:p>
        </p:txBody>
      </p:sp>
      <p:pic>
        <p:nvPicPr>
          <p:cNvPr id="4" name="Объект 3" descr="Выбор из списк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52" y="2143496"/>
            <a:ext cx="5996931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9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Подраздел 5.1. Акции и иное участие в коммерческих организациях и фондах 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endParaRPr lang="ru-RU" dirty="0"/>
          </a:p>
        </p:txBody>
      </p:sp>
      <p:pic>
        <p:nvPicPr>
          <p:cNvPr id="4" name="Содержимое 6" descr="раздел 5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0954" y="1692068"/>
            <a:ext cx="8024500" cy="4349958"/>
          </a:xfrm>
        </p:spPr>
      </p:pic>
    </p:spTree>
    <p:extLst>
      <p:ext uri="{BB962C8B-B14F-4D97-AF65-F5344CB8AC3E}">
        <p14:creationId xmlns:p14="http://schemas.microsoft.com/office/powerpoint/2010/main" val="4194114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70318"/>
            <a:ext cx="8596668" cy="1320800"/>
          </a:xfrm>
        </p:spPr>
        <p:txBody>
          <a:bodyPr/>
          <a:lstStyle/>
          <a:p>
            <a:r>
              <a:rPr lang="ru-RU" sz="2900" b="1" dirty="0">
                <a:solidFill>
                  <a:schemeClr val="tx1"/>
                </a:solidFill>
              </a:rPr>
              <a:t>Подраздел 5.2. Иные ценные бумаги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endParaRPr lang="ru-RU" dirty="0"/>
          </a:p>
        </p:txBody>
      </p:sp>
      <p:pic>
        <p:nvPicPr>
          <p:cNvPr id="4" name="Содержимое 6" descr="раздел 5.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3125" y="1281870"/>
            <a:ext cx="8203963" cy="4760156"/>
          </a:xfrm>
        </p:spPr>
      </p:pic>
    </p:spTree>
    <p:extLst>
      <p:ext uri="{BB962C8B-B14F-4D97-AF65-F5344CB8AC3E}">
        <p14:creationId xmlns:p14="http://schemas.microsoft.com/office/powerpoint/2010/main" val="2121843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Подраздел 6.1. Объекты недвижимого имущества, находящиеся в пользовании</a:t>
            </a:r>
            <a:r>
              <a:rPr lang="ru-RU" dirty="0">
                <a:solidFill>
                  <a:schemeClr val="accent6"/>
                </a:solidFill>
              </a:rPr>
              <a:t/>
            </a:r>
            <a:br>
              <a:rPr lang="ru-RU" dirty="0">
                <a:solidFill>
                  <a:schemeClr val="accent6"/>
                </a:solidFill>
              </a:rPr>
            </a:br>
            <a:endParaRPr lang="ru-RU" dirty="0"/>
          </a:p>
        </p:txBody>
      </p:sp>
      <p:pic>
        <p:nvPicPr>
          <p:cNvPr id="4" name="Содержимое 6" descr="раздел 6.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6213" y="1692068"/>
            <a:ext cx="8487789" cy="4640366"/>
          </a:xfrm>
        </p:spPr>
      </p:pic>
    </p:spTree>
    <p:extLst>
      <p:ext uri="{BB962C8B-B14F-4D97-AF65-F5344CB8AC3E}">
        <p14:creationId xmlns:p14="http://schemas.microsoft.com/office/powerpoint/2010/main" val="1236142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Подраздел 6.2. Срочные обязательства финансового характера</a:t>
            </a:r>
            <a:r>
              <a:rPr lang="ru-RU" dirty="0">
                <a:solidFill>
                  <a:schemeClr val="accent6"/>
                </a:solidFill>
              </a:rPr>
              <a:t/>
            </a:r>
            <a:br>
              <a:rPr lang="ru-RU" dirty="0">
                <a:solidFill>
                  <a:schemeClr val="accent6"/>
                </a:solidFill>
              </a:rPr>
            </a:br>
            <a:endParaRPr lang="ru-RU" dirty="0"/>
          </a:p>
        </p:txBody>
      </p:sp>
      <p:pic>
        <p:nvPicPr>
          <p:cNvPr id="4" name="Содержимое 6" descr="раздел 6.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7334" y="1786072"/>
            <a:ext cx="8218838" cy="4255954"/>
          </a:xfrm>
        </p:spPr>
      </p:pic>
    </p:spTree>
    <p:extLst>
      <p:ext uri="{BB962C8B-B14F-4D97-AF65-F5344CB8AC3E}">
        <p14:creationId xmlns:p14="http://schemas.microsoft.com/office/powerpoint/2010/main" val="1134171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76912"/>
            <a:ext cx="8596668" cy="837488"/>
          </a:xfrm>
        </p:spPr>
        <p:txBody>
          <a:bodyPr>
            <a:noAutofit/>
          </a:bodyPr>
          <a:lstStyle/>
          <a:p>
            <a:r>
              <a:rPr lang="ru-RU" sz="2900" b="1" dirty="0">
                <a:solidFill>
                  <a:schemeClr val="tx1"/>
                </a:solidFill>
              </a:rPr>
              <a:t/>
            </a:r>
            <a:br>
              <a:rPr lang="ru-RU" sz="2900" b="1" dirty="0">
                <a:solidFill>
                  <a:schemeClr val="tx1"/>
                </a:solidFill>
              </a:rPr>
            </a:br>
            <a:endParaRPr lang="ru-RU" sz="29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7334" y="784136"/>
            <a:ext cx="8596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Раздел 7 Сведения о недвижимом имуществе, транспортных средствах и ценных бумагах, отчужденных в течение отчетного периода в результате безвозмездной сделки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t="2380" b="3916"/>
          <a:stretch/>
        </p:blipFill>
        <p:spPr bwMode="auto">
          <a:xfrm>
            <a:off x="863125" y="1880074"/>
            <a:ext cx="7896314" cy="41619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6110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0277"/>
          </a:xfrm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Печать справки</a:t>
            </a:r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2" y="1375873"/>
            <a:ext cx="4597638" cy="4172951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t="2367" b="4554"/>
          <a:stretch/>
        </p:blipFill>
        <p:spPr bwMode="auto">
          <a:xfrm>
            <a:off x="5494946" y="1369930"/>
            <a:ext cx="6218342" cy="41788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1722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Сведения</a:t>
            </a:r>
            <a:br>
              <a:rPr lang="ru-RU" alt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доходах, расходах, об имуществе и обязательствах имущественного </a:t>
            </a:r>
            <a:r>
              <a:rPr lang="ru-RU" alt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характера</a:t>
            </a:r>
            <a:r>
              <a:rPr lang="ru-RU" alt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 (должность) и членов его семьи</a:t>
            </a:r>
            <a:br>
              <a:rPr lang="ru-RU" alt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период с 1 января </a:t>
            </a:r>
            <a:r>
              <a:rPr lang="ru-RU" alt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2018 </a:t>
            </a:r>
            <a:r>
              <a:rPr lang="ru-RU" alt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года по 31 декабря </a:t>
            </a:r>
            <a:r>
              <a:rPr lang="ru-RU" alt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2018 </a:t>
            </a:r>
            <a:r>
              <a:rPr lang="ru-RU" alt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года</a:t>
            </a:r>
            <a:br>
              <a:rPr lang="ru-RU" alt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235722"/>
              </p:ext>
            </p:extLst>
          </p:nvPr>
        </p:nvGraphicFramePr>
        <p:xfrm>
          <a:off x="1185441" y="2103663"/>
          <a:ext cx="8582401" cy="4543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9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89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89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57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2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73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73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81262">
                <a:tc rowSpan="2"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 rowSpan="2"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Декларированный годовой</a:t>
                      </a:r>
                    </a:p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доход </a:t>
                      </a:r>
                    </a:p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(руб.)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Перечень объектов недвижимого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имущества и транспортных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средств, принадлежащих на праве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собственности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Перечень объектов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недвижимого имущества,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находящегося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 пользовании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Сведения об источниках получения средств, за счет которых совершена сделка  (вид приобретенного имущества, источники)</a:t>
                      </a:r>
                      <a:r>
                        <a:rPr lang="ru-RU" sz="700" u="none" strike="noStrike">
                          <a:effectLst/>
                          <a:hlinkClick r:id="rId2" action="ppaction://hlinkfile"/>
                        </a:rPr>
                        <a:t>*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Вид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объектов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недвижи-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мости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Площадь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(кв. м)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Страна</a:t>
                      </a:r>
                    </a:p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располо-</a:t>
                      </a:r>
                    </a:p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жения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indent="63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Транс-</a:t>
                      </a:r>
                    </a:p>
                    <a:p>
                      <a:pPr indent="63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портные</a:t>
                      </a:r>
                    </a:p>
                    <a:p>
                      <a:pPr indent="63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средства</a:t>
                      </a:r>
                    </a:p>
                    <a:p>
                      <a:pPr indent="63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(вид,</a:t>
                      </a:r>
                    </a:p>
                    <a:p>
                      <a:pPr indent="63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марка)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Вид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объектов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недвижи-мости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Площадь</a:t>
                      </a:r>
                    </a:p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(кв. м)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Страна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располо-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жения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72" marR="3407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3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ФИО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10 000 000,00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(В том числе: 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300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00,00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доход от вкладов банках и иных кредитных организациях,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50,000 </a:t>
                      </a:r>
                      <a:r>
                        <a:rPr lang="ru-RU" sz="900" dirty="0">
                          <a:effectLst/>
                        </a:rPr>
                        <a:t>премия по 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итогам работы за 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6 000 000,00 (продажа квартиры) 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072" marR="340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Квартира (совместная),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гараж,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50,0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40,0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РФ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РФ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indent="63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а/м </a:t>
                      </a:r>
                      <a:r>
                        <a:rPr lang="en-US" sz="900" dirty="0">
                          <a:effectLst/>
                        </a:rPr>
                        <a:t>Ford Mondeo</a:t>
                      </a:r>
                      <a:r>
                        <a:rPr lang="ru-RU" sz="900" dirty="0" smtClean="0">
                          <a:effectLst/>
                        </a:rPr>
                        <a:t>,</a:t>
                      </a:r>
                      <a:endParaRPr lang="ru-RU" sz="700" dirty="0">
                        <a:effectLst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земельный участок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45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РФ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5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супруга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1330163,40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Квартира (совместная)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78,6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РФ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marL="0" marR="0" lvl="0" indent="635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а</a:t>
                      </a:r>
                      <a:r>
                        <a:rPr lang="en-US" sz="900" dirty="0" smtClean="0">
                          <a:effectLst/>
                        </a:rPr>
                        <a:t>/</a:t>
                      </a:r>
                      <a:r>
                        <a:rPr lang="ru-RU" sz="900" dirty="0" smtClean="0">
                          <a:effectLst/>
                        </a:rPr>
                        <a:t>м </a:t>
                      </a:r>
                      <a:r>
                        <a:rPr lang="en-US" sz="900" dirty="0" smtClean="0">
                          <a:effectLst/>
                        </a:rPr>
                        <a:t>Toyota </a:t>
                      </a:r>
                      <a:r>
                        <a:rPr lang="en-US" sz="900" dirty="0" err="1" smtClean="0">
                          <a:effectLst/>
                        </a:rPr>
                        <a:t>hilander</a:t>
                      </a:r>
                      <a:r>
                        <a:rPr lang="en-US" sz="900" dirty="0" smtClean="0">
                          <a:effectLst/>
                        </a:rPr>
                        <a:t>,</a:t>
                      </a:r>
                      <a:endParaRPr lang="ru-RU" sz="7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635"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04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9687" y="304799"/>
            <a:ext cx="10363200" cy="6227805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 ОТНОШЕНИИ  КОГО  ДЕПУТАТЫ и ГЛАВЫ  ПРЕДСТАВЛЯЮТ СВЕДЕНИЯ? 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отношении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СЕБЯ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 отношении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СУПРУГИ (СУПРУГА)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 отношении каждого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НЕСОВЕРШЕННОЛЕТНЕГО РЕБЕНКА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(если Вы являетесь опекуном (попечителем), усыновителем несовершеннолетнего ребенка,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сведения в отношении данного ребенка подлежат представлению)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КАКИЕ СРОКИ ПРЕДСТАВЛЯЮТСЯ СВЕДЕНИЯ?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Ежегодно,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30 апреля </a:t>
            </a:r>
          </a:p>
          <a:p>
            <a:pPr marL="0" indent="0" algn="ctr">
              <a:lnSpc>
                <a:spcPct val="120000"/>
              </a:lnSpc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 обнаружения ошибок или неточностей Вы вправе представить уточнённые сведения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течение одного месяца после окончания срока представления сведений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022" y="527222"/>
            <a:ext cx="10293987" cy="5107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КАКОЙ ФОРМЕ ПРЕДСТАВЛЯТЬ СВЕДЕНИЯ ?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2107" y="1029730"/>
            <a:ext cx="10066639" cy="543427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справки о доходах, расходах, об имуществе и обязательствах имущественного характера утверждена Указом Президента Российской Федерации от 23.06.2014 № 460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является унифицированной для всех лиц, обязанных представлять сведения.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Заполнять справку необходимо с использованием специального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программного обеспечения «Справки БК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которое доступно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скачивания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сайте Президента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адресу: </a:t>
            </a:r>
            <a:r>
              <a:rPr lang="ru-RU" sz="2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www.kremlin.ru/structure/additional/12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заполнении в ПО «Справки БК» личной подписью заверяется только последний лист справки.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0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200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01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729" y="288324"/>
            <a:ext cx="9844217" cy="6038335"/>
          </a:xfrm>
        </p:spPr>
        <p:txBody>
          <a:bodyPr>
            <a:noAutofit/>
          </a:bodyPr>
          <a:lstStyle/>
          <a:p>
            <a:pPr marL="0" indent="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Прежде чем начать заполнять форму справки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Вам необходимо ознакомиться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подробными Методическими рекомендациями Минтруда России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вопросам представления сведений и заполнения соответствующей формы справки, которые размещены на официальном сайте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Департамента государственной гражданской службы и кадровой политики Ханты-Мансийского автономного округа –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https://depgs.admhmao.ru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разделе «Актуально: Как представить сведения о доходах..» - «Информация для депутатов, глав..»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на официальном сайте Минтруда России: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https://rosmintrud.ru/ministry/programms/anticorruption/9/5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680" y="716693"/>
            <a:ext cx="9374659" cy="102972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ДОКУМЕНТЫ,  НЕОБХОДИМЫЕ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ЗАПОЛНЕНИЯ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ТИТУЛЬНОГО  ЛИСТА СПРАВКИ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37968" y="2545492"/>
            <a:ext cx="9728885" cy="3880021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Паспорт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Свидетельство о рождении ребенка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СНИЛС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49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395" y="230659"/>
            <a:ext cx="9399372" cy="134276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ДОКУМЕНТЫ, НЕОБХОДИМЫЕ  ДЛЯ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ЗАПОЛНЕНИЯ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РАЗДЕЛА 1 «СВЕДЕНИЯ О ДОХОДАХ»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88540" y="1556951"/>
            <a:ext cx="9770075" cy="513217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Справка 2-НДФЛ (необходимо получить в бухгалтерии всех организаций, где выполнялась работа за отчетный год);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Справки из банков и иных кредитных организациях о доходах от вкладов;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Справки о доходах от ценных бумаг и долей участия в коммерческих организациях;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Справка с Пенсионного фонда РФ о начислении пенсии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документы  (гражданско-правовые договоры, налоговые декларации ИП, справки из учебных заведений о стипендии, справки из Фонда социального страхования о выплатах по больничному листу более 3 дней и за отчетный год и т.д.)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официальном сайте Федеральной налоговой службы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www.nalog.ru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 «Личном кабинете налогоплательщика» Вы имеете возможность получить информацию о начисленном Вам в отчетном году доходе. Для этого Вам необходимо лично обратиться в ведомство и получить логин и первичный пароль для входа в личный кабинет. 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49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577" y="296561"/>
            <a:ext cx="8161895" cy="13208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ДОКУМЕНТЫ, НЕОБХОДИМЫЕ ДЛЯ ЗАПОЛНЕНИЯ 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РАЗДЕЛА 2 «СВЕДЕНИЯ О РАСХОДАХ» 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0303" y="4184822"/>
            <a:ext cx="9646507" cy="21283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Данный раздел справки заполняется только в случае, если в отчетном периоде сумма совершенной сделки (сделок) превышает Ваш общий доход с супругой (супругом) за три года, предшествующих совершению сделки.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не заполняется, если приобретение было совершено в результате безвозмездной сделки (дарение, наследование).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21491" y="1902941"/>
            <a:ext cx="9803027" cy="19935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купли-продажи недвижимого имущества, транспортного средства, ценных бумаг или акций (долей участия, паев в уставных (складочных) капиталах организации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участия в долевом строительстве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Выписка из ЕГРП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17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540" y="387179"/>
            <a:ext cx="9506465" cy="148281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ДОКУМЕНТЫ, НЕОБХОДИМЫЕ ДЛЯ ЗАПОЛНЕНИЯ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РАЗДЕЛА 3  «СВЕДЕНИЯ ОБ ИМУЩЕСТВЕ»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0303" y="1837038"/>
            <a:ext cx="9695935" cy="239721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Свидетельство о государственной регистрации права собственности или выписка из ЕГРП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Договоры купли-продажи, участия в долевом строительстве, мены, дарения, свидетельство о праве на наследство, решение суда или администрации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Паспорт транспортного средства, свидетельство о регистрации транспортного средства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6118" y="4291914"/>
            <a:ext cx="10149017" cy="22406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 отсутствия документов рекомендуется обратиться в Управление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Росреестра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по ХМАО-Югре (недвижимое имущество), Управление ГИБДД по ХМАО-Югре или его территориальные подразделения (транспортные средства). 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наличии имущества также можно уточнить в «Личном кабинете налогоплательщика».</a:t>
            </a:r>
          </a:p>
        </p:txBody>
      </p:sp>
    </p:spTree>
    <p:extLst>
      <p:ext uri="{BB962C8B-B14F-4D97-AF65-F5344CB8AC3E}">
        <p14:creationId xmlns:p14="http://schemas.microsoft.com/office/powerpoint/2010/main" val="372366139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946</TotalTime>
  <Words>1167</Words>
  <Application>Microsoft Office PowerPoint</Application>
  <PresentationFormat>Широкоэкранный</PresentationFormat>
  <Paragraphs>236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Trebuchet MS</vt:lpstr>
      <vt:lpstr>Wingdings 3</vt:lpstr>
      <vt:lpstr>Грань</vt:lpstr>
      <vt:lpstr> КАК ПРЕДСТАВИТЬ  сведения о доходах, расходах,  об имуществе и обязательствах имущественного характера  в 2019 году  </vt:lpstr>
      <vt:lpstr>Презентация PowerPoint</vt:lpstr>
      <vt:lpstr>  </vt:lpstr>
      <vt:lpstr>В КАКОЙ ФОРМЕ ПРЕДСТАВЛЯТЬ СВЕДЕНИЯ ?    </vt:lpstr>
      <vt:lpstr>ВНИМАНИЕ!  Прежде чем начать заполнять форму справки  Вам необходимо ознакомиться с подробными Методическими рекомендациями Минтруда России по вопросам представления сведений и заполнения соответствующей формы справки, которые размещены на официальном сайте  Департамента государственной гражданской службы и кадровой политики Ханты-Мансийского автономного округа – Югры (https://depgs.admhmao.ru/)  в разделе «Актуально: Как представить сведения о доходах..» - «Информация для депутатов, глав..»  или на официальном сайте Минтруда России: https://rosmintrud.ru/ministry/programms/anticorruption/9/5 </vt:lpstr>
      <vt:lpstr>ДОКУМЕНТЫ,  НЕОБХОДИМЫЕ   ДЛЯ ЗАПОЛНЕНИЯ  ТИТУЛЬНОГО  ЛИСТА СПРАВКИ</vt:lpstr>
      <vt:lpstr>ДОКУМЕНТЫ, НЕОБХОДИМЫЕ  ДЛЯ ЗАПОЛНЕНИЯ    РАЗДЕЛА 1 «СВЕДЕНИЯ О ДОХОДАХ» </vt:lpstr>
      <vt:lpstr>ДОКУМЕНТЫ, НЕОБХОДИМЫЕ ДЛЯ ЗАПОЛНЕНИЯ    РАЗДЕЛА 2 «СВЕДЕНИЯ О РАСХОДАХ» </vt:lpstr>
      <vt:lpstr>ДОКУМЕНТЫ, НЕОБХОДИМЫЕ ДЛЯ ЗАПОЛНЕНИЯ   РАЗДЕЛА 3  «СВЕДЕНИЯ ОБ ИМУЩЕСТВЕ»</vt:lpstr>
      <vt:lpstr>ДОКУМЕНТЫ, НЕОБХОДИМЫЕ ДЛЯ ЗАПОЛНЕНИЯ   РАЗДЕЛА 4 «СВЕДЕНИЯ О СЧЕТАХ В БАНКАХ И ИНЫХ КРЕДИТНЫХ ОРГАНИЗАЦИЯХ» </vt:lpstr>
      <vt:lpstr>ДОКУМЕНТЫ, НЕОБХОДИМЫЕ ДЛЯ ЗАПОЛНЕНИЯ   РАЗДЕЛА 5 «СВЕДЕНИЯ О ЦЕННЫХ БУМАГАХ» </vt:lpstr>
      <vt:lpstr>ДОКУМЕНТЫ, НЕОБХОДИМЫЕ ДЛЯ ЗАПОЛНЕНИЯ   РАЗДЕЛА 6 «СВЕДЕНИЯ ОБ  ОБЯЗАТЕЛЬСТВАХ  ИМУЩЕСТВЕННОГО ХАРАКТЕРА»  </vt:lpstr>
      <vt:lpstr>Презентация PowerPoint</vt:lpstr>
      <vt:lpstr>Презентация PowerPoint</vt:lpstr>
      <vt:lpstr>Титульный лист </vt:lpstr>
      <vt:lpstr>РАЗДЕЛ 1. СВЕДЕНИЯ О ДОХОДАХ </vt:lpstr>
      <vt:lpstr> РАЗДЕЛ 2 СВЕДЕНИЯ О РАСХОДАХ </vt:lpstr>
      <vt:lpstr>ПОДРАЗДЕЛ 3.1 НЕДВИЖИМОЕ ИМУЩЕСТВО </vt:lpstr>
      <vt:lpstr>ПОДРАЗДЕЛ 3.2. ТРАНСПОРТНЫЕ СРЕДСТВА </vt:lpstr>
      <vt:lpstr>РАЗДЕЛ 4. СВЕДЕНИЯ О СЧЕТАХ В БАНКАХ И ИНЫХ КРЕДИТНЫХ ОРГАНИЗАЦИЯХ </vt:lpstr>
      <vt:lpstr>Адрес и наименование банка</vt:lpstr>
      <vt:lpstr>Подраздел 5.1. Акции и иное участие в коммерческих организациях и фондах  </vt:lpstr>
      <vt:lpstr>Подраздел 5.2. Иные ценные бумаги </vt:lpstr>
      <vt:lpstr>Подраздел 6.1. Объекты недвижимого имущества, находящиеся в пользовании </vt:lpstr>
      <vt:lpstr>Подраздел 6.2. Срочные обязательства финансового характера </vt:lpstr>
      <vt:lpstr> </vt:lpstr>
      <vt:lpstr>Печать справки</vt:lpstr>
      <vt:lpstr>Сведения о доходах, расходах, об имуществе и обязательствах имущественного характера _______________________ (должность) и членов его семьи за период с 1 января 2018 года по 31 декабря 2018 года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КАК ПРАВИЛЬНО СДАТЬ СВЕДЕНИЯ</dc:title>
  <dc:creator>Косенок Дарья Сергеевна</dc:creator>
  <cp:lastModifiedBy>Мешкова Татьяня Васильевна</cp:lastModifiedBy>
  <cp:revision>86</cp:revision>
  <cp:lastPrinted>2019-03-11T11:19:28Z</cp:lastPrinted>
  <dcterms:created xsi:type="dcterms:W3CDTF">2018-02-09T07:53:22Z</dcterms:created>
  <dcterms:modified xsi:type="dcterms:W3CDTF">2019-09-03T07:23:25Z</dcterms:modified>
</cp:coreProperties>
</file>