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  <p:sldId id="266" r:id="rId4"/>
    <p:sldId id="268" r:id="rId5"/>
    <p:sldId id="269" r:id="rId6"/>
    <p:sldId id="270" r:id="rId7"/>
    <p:sldId id="267" r:id="rId8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Марков Роман Игоревич" initials="МРИ" lastIdx="1" clrIdx="0">
    <p:extLst>
      <p:ext uri="{19B8F6BF-5375-455C-9EA6-DF929625EA0E}">
        <p15:presenceInfo xmlns:p15="http://schemas.microsoft.com/office/powerpoint/2012/main" userId="S-1-5-21-340576085-3929279038-2991976684-56658" providerId="AD"/>
      </p:ext>
    </p:extLst>
  </p:cmAuthor>
  <p:cmAuthor id="2" name="Терентьева Екатерина Игоревна" initials="ТЕИ" lastIdx="2" clrIdx="1">
    <p:extLst>
      <p:ext uri="{19B8F6BF-5375-455C-9EA6-DF929625EA0E}">
        <p15:presenceInfo xmlns:p15="http://schemas.microsoft.com/office/powerpoint/2012/main" userId="S-1-5-21-340576085-3929279038-2991976684-7815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8847BC-F776-4B7A-8749-4F63B5E92245}" type="doc">
      <dgm:prSet loTypeId="urn:microsoft.com/office/officeart/2005/8/layout/vList2" loCatId="list" qsTypeId="urn:microsoft.com/office/officeart/2005/8/quickstyle/3d2" qsCatId="3D" csTypeId="urn:microsoft.com/office/officeart/2005/8/colors/accent1_3" csCatId="accent1" phldr="1"/>
      <dgm:spPr/>
      <dgm:t>
        <a:bodyPr/>
        <a:lstStyle/>
        <a:p>
          <a:endParaRPr lang="ru-RU"/>
        </a:p>
      </dgm:t>
    </dgm:pt>
    <dgm:pt modelId="{503F0974-20A7-40AD-8900-396A400A6B7C}">
      <dgm:prSet phldrT="[Текст]" custT="1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>
        <a:solidFill>
          <a:schemeClr val="accent1"/>
        </a:solidFill>
        <a:ln>
          <a:solidFill>
            <a:schemeClr val="bg1"/>
          </a:solidFill>
        </a:ln>
      </dgm:spPr>
      <dgm:t>
        <a:bodyPr/>
        <a:lstStyle/>
        <a:p>
          <a:r>
            <a:rPr lang="ru-RU" sz="2000" dirty="0" smtClean="0">
              <a:solidFill>
                <a:schemeClr val="bg1"/>
              </a:solidFill>
            </a:rPr>
            <a:t>Возможность привлечения финансирования </a:t>
          </a:r>
          <a:r>
            <a:rPr lang="ru-RU" sz="2000" b="0" dirty="0" smtClean="0">
              <a:solidFill>
                <a:schemeClr val="bg1"/>
              </a:solidFill>
            </a:rPr>
            <a:t>без залогового обеспечения</a:t>
          </a:r>
          <a:endParaRPr lang="ru-RU" sz="2000" b="0" dirty="0">
            <a:solidFill>
              <a:schemeClr val="bg1"/>
            </a:solidFill>
          </a:endParaRPr>
        </a:p>
      </dgm:t>
    </dgm:pt>
    <dgm:pt modelId="{4DF6FA20-833A-4E39-8671-6E858267D1D0}" type="parTrans" cxnId="{FE5A5753-DC69-4758-8C14-5986135589F8}">
      <dgm:prSet/>
      <dgm:spPr/>
      <dgm:t>
        <a:bodyPr/>
        <a:lstStyle/>
        <a:p>
          <a:endParaRPr lang="ru-RU" sz="1600"/>
        </a:p>
      </dgm:t>
    </dgm:pt>
    <dgm:pt modelId="{4AF726DC-F131-481B-B797-D9E3A91987A1}" type="sibTrans" cxnId="{FE5A5753-DC69-4758-8C14-5986135589F8}">
      <dgm:prSet/>
      <dgm:spPr/>
      <dgm:t>
        <a:bodyPr/>
        <a:lstStyle/>
        <a:p>
          <a:endParaRPr lang="ru-RU" sz="1600"/>
        </a:p>
      </dgm:t>
    </dgm:pt>
    <dgm:pt modelId="{25A14068-1E55-400B-9576-B5EB659FA011}">
      <dgm:prSet phldrT="[Текст]" custT="1"/>
      <dgm:spPr/>
      <dgm:t>
        <a:bodyPr/>
        <a:lstStyle/>
        <a:p>
          <a:endParaRPr lang="ru-RU" sz="1600" dirty="0"/>
        </a:p>
      </dgm:t>
    </dgm:pt>
    <dgm:pt modelId="{06A1435F-9F8E-407F-A728-F45DAB258F6A}" type="parTrans" cxnId="{AEA2CA13-003B-4FED-9399-976598AA8105}">
      <dgm:prSet/>
      <dgm:spPr/>
      <dgm:t>
        <a:bodyPr/>
        <a:lstStyle/>
        <a:p>
          <a:endParaRPr lang="ru-RU" sz="1600"/>
        </a:p>
      </dgm:t>
    </dgm:pt>
    <dgm:pt modelId="{D0135A24-8D9F-4A9C-B109-DF398A3260B7}" type="sibTrans" cxnId="{AEA2CA13-003B-4FED-9399-976598AA8105}">
      <dgm:prSet/>
      <dgm:spPr/>
      <dgm:t>
        <a:bodyPr/>
        <a:lstStyle/>
        <a:p>
          <a:endParaRPr lang="ru-RU" sz="1600"/>
        </a:p>
      </dgm:t>
    </dgm:pt>
    <dgm:pt modelId="{BE1666C4-13AA-474B-958F-F2A9CD6CA0AB}">
      <dgm:prSet phldrT="[Текст]" custT="1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>
        <a:solidFill>
          <a:schemeClr val="accent1"/>
        </a:solidFill>
        <a:ln>
          <a:solidFill>
            <a:schemeClr val="bg1"/>
          </a:solidFill>
        </a:ln>
      </dgm:spPr>
      <dgm:t>
        <a:bodyPr/>
        <a:lstStyle/>
        <a:p>
          <a:r>
            <a:rPr lang="ru-RU" sz="2000" dirty="0" smtClean="0">
              <a:solidFill>
                <a:schemeClr val="bg1"/>
              </a:solidFill>
            </a:rPr>
            <a:t>Диверсификация источников финансирования (</a:t>
          </a:r>
          <a:r>
            <a:rPr lang="ru-RU" sz="2000" b="0" dirty="0" smtClean="0">
              <a:solidFill>
                <a:schemeClr val="bg1"/>
              </a:solidFill>
            </a:rPr>
            <a:t>нет зависимости от одного кредитора</a:t>
          </a:r>
          <a:r>
            <a:rPr lang="ru-RU" sz="2000" dirty="0" smtClean="0">
              <a:solidFill>
                <a:schemeClr val="bg1"/>
              </a:solidFill>
            </a:rPr>
            <a:t>)</a:t>
          </a:r>
          <a:endParaRPr lang="ru-RU" sz="2000" dirty="0">
            <a:solidFill>
              <a:schemeClr val="bg1"/>
            </a:solidFill>
          </a:endParaRPr>
        </a:p>
      </dgm:t>
    </dgm:pt>
    <dgm:pt modelId="{B30C8B03-C445-4C9B-999B-7F5E4D9898ED}" type="parTrans" cxnId="{8A93503C-0D39-47DA-986F-9DB955918B22}">
      <dgm:prSet/>
      <dgm:spPr/>
      <dgm:t>
        <a:bodyPr/>
        <a:lstStyle/>
        <a:p>
          <a:endParaRPr lang="ru-RU" sz="1600"/>
        </a:p>
      </dgm:t>
    </dgm:pt>
    <dgm:pt modelId="{C52DBC24-71A1-4558-BBCC-42636539F9D0}" type="sibTrans" cxnId="{8A93503C-0D39-47DA-986F-9DB955918B22}">
      <dgm:prSet/>
      <dgm:spPr/>
      <dgm:t>
        <a:bodyPr/>
        <a:lstStyle/>
        <a:p>
          <a:endParaRPr lang="ru-RU" sz="1600"/>
        </a:p>
      </dgm:t>
    </dgm:pt>
    <dgm:pt modelId="{79AC093C-B5D9-4D85-9FD1-CECAB8F6A19A}">
      <dgm:prSet phldrT="[Текст]" custT="1"/>
      <dgm:spPr/>
      <dgm:t>
        <a:bodyPr/>
        <a:lstStyle/>
        <a:p>
          <a:endParaRPr lang="ru-RU" sz="1600" dirty="0"/>
        </a:p>
      </dgm:t>
    </dgm:pt>
    <dgm:pt modelId="{E9A9CC58-8BFC-4443-875B-F5099A0A8A27}" type="parTrans" cxnId="{B5D8877D-EC6C-4CD5-B514-F5CFA7FCE3B3}">
      <dgm:prSet/>
      <dgm:spPr/>
      <dgm:t>
        <a:bodyPr/>
        <a:lstStyle/>
        <a:p>
          <a:endParaRPr lang="ru-RU" sz="1600"/>
        </a:p>
      </dgm:t>
    </dgm:pt>
    <dgm:pt modelId="{E969C331-2054-432F-90AE-C045095A8938}" type="sibTrans" cxnId="{B5D8877D-EC6C-4CD5-B514-F5CFA7FCE3B3}">
      <dgm:prSet/>
      <dgm:spPr/>
      <dgm:t>
        <a:bodyPr/>
        <a:lstStyle/>
        <a:p>
          <a:endParaRPr lang="ru-RU" sz="1600"/>
        </a:p>
      </dgm:t>
    </dgm:pt>
    <dgm:pt modelId="{0479B6DD-A291-4A9A-986D-0872A9BEC272}">
      <dgm:prSet phldrT="[Текст]" custT="1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>
        <a:solidFill>
          <a:schemeClr val="accent1"/>
        </a:solidFill>
        <a:ln>
          <a:solidFill>
            <a:schemeClr val="bg1"/>
          </a:solidFill>
        </a:ln>
      </dgm:spPr>
      <dgm:t>
        <a:bodyPr/>
        <a:lstStyle/>
        <a:p>
          <a:r>
            <a:rPr lang="ru-RU" sz="2000" dirty="0" smtClean="0">
              <a:solidFill>
                <a:schemeClr val="bg1"/>
              </a:solidFill>
            </a:rPr>
            <a:t>Отсутствие требования по целевому использованию привлеченных ресурсов</a:t>
          </a:r>
          <a:endParaRPr lang="ru-RU" sz="2000" dirty="0">
            <a:solidFill>
              <a:schemeClr val="bg1"/>
            </a:solidFill>
          </a:endParaRPr>
        </a:p>
      </dgm:t>
    </dgm:pt>
    <dgm:pt modelId="{907B6784-FCAA-4652-A228-EA5546E18DCF}" type="parTrans" cxnId="{F455090A-DC2C-4C6F-9398-C04A1E2E02EA}">
      <dgm:prSet/>
      <dgm:spPr/>
      <dgm:t>
        <a:bodyPr/>
        <a:lstStyle/>
        <a:p>
          <a:endParaRPr lang="ru-RU" sz="1600"/>
        </a:p>
      </dgm:t>
    </dgm:pt>
    <dgm:pt modelId="{6D7D06FE-350F-4A4C-8889-85C6A6A33B1A}" type="sibTrans" cxnId="{F455090A-DC2C-4C6F-9398-C04A1E2E02EA}">
      <dgm:prSet/>
      <dgm:spPr/>
      <dgm:t>
        <a:bodyPr/>
        <a:lstStyle/>
        <a:p>
          <a:endParaRPr lang="ru-RU" sz="1600"/>
        </a:p>
      </dgm:t>
    </dgm:pt>
    <dgm:pt modelId="{8024312E-2198-40FA-B4A2-CDB96D03EB08}">
      <dgm:prSet phldrT="[Текст]" custT="1"/>
      <dgm:spPr/>
      <dgm:t>
        <a:bodyPr/>
        <a:lstStyle/>
        <a:p>
          <a:endParaRPr lang="ru-RU" sz="1600" dirty="0"/>
        </a:p>
      </dgm:t>
    </dgm:pt>
    <dgm:pt modelId="{74B5E785-B84E-448C-A21F-0968CCDF0312}" type="parTrans" cxnId="{0D3B7988-D83B-4BB5-90B1-9EEEF5CAD451}">
      <dgm:prSet/>
      <dgm:spPr/>
      <dgm:t>
        <a:bodyPr/>
        <a:lstStyle/>
        <a:p>
          <a:endParaRPr lang="ru-RU" sz="1600"/>
        </a:p>
      </dgm:t>
    </dgm:pt>
    <dgm:pt modelId="{220FBAD7-C547-4D8F-9C3A-A9114987BAB9}" type="sibTrans" cxnId="{0D3B7988-D83B-4BB5-90B1-9EEEF5CAD451}">
      <dgm:prSet/>
      <dgm:spPr/>
      <dgm:t>
        <a:bodyPr/>
        <a:lstStyle/>
        <a:p>
          <a:endParaRPr lang="ru-RU" sz="1600"/>
        </a:p>
      </dgm:t>
    </dgm:pt>
    <dgm:pt modelId="{2F0501C1-BECF-4604-AD4E-0CB0316DFD29}">
      <dgm:prSet phldrT="[Текст]" custT="1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>
        <a:solidFill>
          <a:schemeClr val="accent1"/>
        </a:solidFill>
        <a:ln>
          <a:solidFill>
            <a:schemeClr val="bg1"/>
          </a:solidFill>
        </a:ln>
      </dgm:spPr>
      <dgm:t>
        <a:bodyPr/>
        <a:lstStyle/>
        <a:p>
          <a:r>
            <a:rPr lang="ru-RU" sz="2000" dirty="0" smtClean="0">
              <a:solidFill>
                <a:schemeClr val="bg1"/>
              </a:solidFill>
            </a:rPr>
            <a:t>Формирование публичной истории, удешевление привлечения финансирования в будущем</a:t>
          </a:r>
          <a:endParaRPr lang="ru-RU" sz="2000" dirty="0">
            <a:solidFill>
              <a:schemeClr val="bg1"/>
            </a:solidFill>
          </a:endParaRPr>
        </a:p>
      </dgm:t>
    </dgm:pt>
    <dgm:pt modelId="{99BB7E8B-F755-40BB-B95B-7A4F8C1A22C9}" type="parTrans" cxnId="{4BA258BF-7231-42CC-BE9B-CF87485FC40C}">
      <dgm:prSet/>
      <dgm:spPr/>
      <dgm:t>
        <a:bodyPr/>
        <a:lstStyle/>
        <a:p>
          <a:endParaRPr lang="ru-RU" sz="1600"/>
        </a:p>
      </dgm:t>
    </dgm:pt>
    <dgm:pt modelId="{DC649879-6DFF-416B-9265-332E99D1E3BB}" type="sibTrans" cxnId="{4BA258BF-7231-42CC-BE9B-CF87485FC40C}">
      <dgm:prSet/>
      <dgm:spPr/>
      <dgm:t>
        <a:bodyPr/>
        <a:lstStyle/>
        <a:p>
          <a:endParaRPr lang="ru-RU" sz="1600"/>
        </a:p>
      </dgm:t>
    </dgm:pt>
    <dgm:pt modelId="{8B96A0E4-7D14-43CC-A155-912852ED22BC}">
      <dgm:prSet phldrT="[Текст]" custT="1"/>
      <dgm:spPr/>
      <dgm:t>
        <a:bodyPr/>
        <a:lstStyle/>
        <a:p>
          <a:endParaRPr lang="ru-RU" sz="1600" dirty="0"/>
        </a:p>
      </dgm:t>
    </dgm:pt>
    <dgm:pt modelId="{FEF16609-60B4-4404-8AA3-812EAD996BCC}" type="parTrans" cxnId="{412D6847-58C3-4A4B-8820-02132DCEB2ED}">
      <dgm:prSet/>
      <dgm:spPr/>
      <dgm:t>
        <a:bodyPr/>
        <a:lstStyle/>
        <a:p>
          <a:endParaRPr lang="ru-RU" sz="1600"/>
        </a:p>
      </dgm:t>
    </dgm:pt>
    <dgm:pt modelId="{E094415E-F88C-44F8-86C9-8C2F1E8DECBD}" type="sibTrans" cxnId="{412D6847-58C3-4A4B-8820-02132DCEB2ED}">
      <dgm:prSet/>
      <dgm:spPr/>
      <dgm:t>
        <a:bodyPr/>
        <a:lstStyle/>
        <a:p>
          <a:endParaRPr lang="ru-RU" sz="1600"/>
        </a:p>
      </dgm:t>
    </dgm:pt>
    <dgm:pt modelId="{012B0CD2-2DB7-4D53-8ED2-C019442411D4}">
      <dgm:prSet phldrT="[Текст]" custT="1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>
        <a:solidFill>
          <a:schemeClr val="accent1"/>
        </a:solidFill>
        <a:ln>
          <a:solidFill>
            <a:schemeClr val="bg1"/>
          </a:solidFill>
        </a:ln>
      </dgm:spPr>
      <dgm:t>
        <a:bodyPr/>
        <a:lstStyle/>
        <a:p>
          <a:r>
            <a:rPr lang="ru-RU" sz="2000" dirty="0" smtClean="0">
              <a:solidFill>
                <a:schemeClr val="bg1"/>
              </a:solidFill>
            </a:rPr>
            <a:t>Управление долгом – возможность досрочно погашать </a:t>
          </a:r>
          <a:r>
            <a:rPr lang="ru-RU" sz="2000" dirty="0" err="1" smtClean="0">
              <a:solidFill>
                <a:schemeClr val="bg1"/>
              </a:solidFill>
            </a:rPr>
            <a:t>займ</a:t>
          </a:r>
          <a:r>
            <a:rPr lang="ru-RU" sz="2000" dirty="0" smtClean="0">
              <a:solidFill>
                <a:schemeClr val="bg1"/>
              </a:solidFill>
            </a:rPr>
            <a:t> (механизм оферты)</a:t>
          </a:r>
          <a:endParaRPr lang="ru-RU" sz="2000" dirty="0">
            <a:solidFill>
              <a:schemeClr val="bg1"/>
            </a:solidFill>
          </a:endParaRPr>
        </a:p>
      </dgm:t>
    </dgm:pt>
    <dgm:pt modelId="{FB52CF3B-F9D7-4260-9B89-20DEC3E1BFE5}" type="parTrans" cxnId="{CA82AE7B-C471-45AD-BB7D-D82C494D3CE2}">
      <dgm:prSet/>
      <dgm:spPr/>
      <dgm:t>
        <a:bodyPr/>
        <a:lstStyle/>
        <a:p>
          <a:endParaRPr lang="ru-RU" sz="1600"/>
        </a:p>
      </dgm:t>
    </dgm:pt>
    <dgm:pt modelId="{9FA12BBD-844F-4299-AE2F-961CB149166B}" type="sibTrans" cxnId="{CA82AE7B-C471-45AD-BB7D-D82C494D3CE2}">
      <dgm:prSet/>
      <dgm:spPr/>
      <dgm:t>
        <a:bodyPr/>
        <a:lstStyle/>
        <a:p>
          <a:endParaRPr lang="ru-RU" sz="1600"/>
        </a:p>
      </dgm:t>
    </dgm:pt>
    <dgm:pt modelId="{23DE504A-631D-447F-BA66-34745053987E}">
      <dgm:prSet phldrT="[Текст]" custT="1"/>
      <dgm:spPr/>
      <dgm:t>
        <a:bodyPr/>
        <a:lstStyle/>
        <a:p>
          <a:endParaRPr lang="ru-RU" sz="1600" dirty="0"/>
        </a:p>
      </dgm:t>
    </dgm:pt>
    <dgm:pt modelId="{587CB419-A0B7-48C0-A8E2-1DA7221A8F9C}" type="parTrans" cxnId="{A4C5EED3-CF02-412A-B6E7-C3699FBD9224}">
      <dgm:prSet/>
      <dgm:spPr/>
      <dgm:t>
        <a:bodyPr/>
        <a:lstStyle/>
        <a:p>
          <a:endParaRPr lang="ru-RU" sz="1600"/>
        </a:p>
      </dgm:t>
    </dgm:pt>
    <dgm:pt modelId="{A057F522-1F82-4DC4-A9D5-B615FFB231A9}" type="sibTrans" cxnId="{A4C5EED3-CF02-412A-B6E7-C3699FBD9224}">
      <dgm:prSet/>
      <dgm:spPr/>
      <dgm:t>
        <a:bodyPr/>
        <a:lstStyle/>
        <a:p>
          <a:endParaRPr lang="ru-RU" sz="1600"/>
        </a:p>
      </dgm:t>
    </dgm:pt>
    <dgm:pt modelId="{394F6716-8289-430A-8DFC-A206156B7063}">
      <dgm:prSet phldrT="[Текст]" custT="1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>
        <a:solidFill>
          <a:schemeClr val="accent1"/>
        </a:solidFill>
        <a:ln>
          <a:solidFill>
            <a:schemeClr val="bg1"/>
          </a:solidFill>
        </a:ln>
      </dgm:spPr>
      <dgm:t>
        <a:bodyPr/>
        <a:lstStyle/>
        <a:p>
          <a:r>
            <a:rPr lang="ru-RU" sz="2000" dirty="0" smtClean="0">
              <a:solidFill>
                <a:schemeClr val="bg1"/>
              </a:solidFill>
            </a:rPr>
            <a:t>Более длительный срок привлечения заемного финансирования</a:t>
          </a:r>
          <a:endParaRPr lang="ru-RU" sz="2000" dirty="0">
            <a:solidFill>
              <a:schemeClr val="bg1"/>
            </a:solidFill>
          </a:endParaRPr>
        </a:p>
      </dgm:t>
    </dgm:pt>
    <dgm:pt modelId="{6EBA7C15-A75D-43C5-8BB8-916F578BCBA1}" type="parTrans" cxnId="{A41A8838-D8E5-466A-95B0-080B1D9718AB}">
      <dgm:prSet/>
      <dgm:spPr/>
      <dgm:t>
        <a:bodyPr/>
        <a:lstStyle/>
        <a:p>
          <a:endParaRPr lang="ru-RU"/>
        </a:p>
      </dgm:t>
    </dgm:pt>
    <dgm:pt modelId="{7EDA716B-2E25-421A-99A6-6469B94BED01}" type="sibTrans" cxnId="{A41A8838-D8E5-466A-95B0-080B1D9718AB}">
      <dgm:prSet/>
      <dgm:spPr/>
      <dgm:t>
        <a:bodyPr/>
        <a:lstStyle/>
        <a:p>
          <a:endParaRPr lang="ru-RU"/>
        </a:p>
      </dgm:t>
    </dgm:pt>
    <dgm:pt modelId="{75BF253E-0645-44D6-8EFA-30A1EA9D1EF9}">
      <dgm:prSet phldrT="[Текст]" custT="1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>
        <a:solidFill>
          <a:schemeClr val="accent1"/>
        </a:solidFill>
        <a:ln>
          <a:solidFill>
            <a:schemeClr val="bg1"/>
          </a:solidFill>
        </a:ln>
      </dgm:spPr>
      <dgm:t>
        <a:bodyPr/>
        <a:lstStyle/>
        <a:p>
          <a:r>
            <a:rPr lang="ru-RU" sz="2000" dirty="0" smtClean="0">
              <a:solidFill>
                <a:schemeClr val="bg1"/>
              </a:solidFill>
            </a:rPr>
            <a:t>Повышение узнаваемости бренда – стратегический маркетинг</a:t>
          </a:r>
          <a:endParaRPr lang="ru-RU" sz="2000" dirty="0">
            <a:solidFill>
              <a:schemeClr val="bg1"/>
            </a:solidFill>
          </a:endParaRPr>
        </a:p>
      </dgm:t>
    </dgm:pt>
    <dgm:pt modelId="{C3B1DC5D-9A00-49A8-AC1A-5113A5704C41}" type="parTrans" cxnId="{EB88C63D-1181-450E-8D8A-C7DE3C545B79}">
      <dgm:prSet/>
      <dgm:spPr/>
      <dgm:t>
        <a:bodyPr/>
        <a:lstStyle/>
        <a:p>
          <a:endParaRPr lang="ru-RU"/>
        </a:p>
      </dgm:t>
    </dgm:pt>
    <dgm:pt modelId="{CF6847AF-2C35-4402-B2C8-2676AB5E1D64}" type="sibTrans" cxnId="{EB88C63D-1181-450E-8D8A-C7DE3C545B79}">
      <dgm:prSet/>
      <dgm:spPr/>
      <dgm:t>
        <a:bodyPr/>
        <a:lstStyle/>
        <a:p>
          <a:endParaRPr lang="ru-RU"/>
        </a:p>
      </dgm:t>
    </dgm:pt>
    <dgm:pt modelId="{3E0B7B55-C180-42A3-91F4-3306AF06BE13}" type="pres">
      <dgm:prSet presAssocID="{118847BC-F776-4B7A-8749-4F63B5E9224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F0D2852-C2A4-4EE3-B9C2-C711FACC8232}" type="pres">
      <dgm:prSet presAssocID="{503F0974-20A7-40AD-8900-396A400A6B7C}" presName="parentText" presStyleLbl="node1" presStyleIdx="0" presStyleCnt="7" custScaleY="135847" custLinFactNeighborY="-6052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376273-82B9-4576-8ACB-6A5C4E391F15}" type="pres">
      <dgm:prSet presAssocID="{503F0974-20A7-40AD-8900-396A400A6B7C}" presName="childText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515DFB-72F8-4A26-897B-BFBFB8ACB204}" type="pres">
      <dgm:prSet presAssocID="{BE1666C4-13AA-474B-958F-F2A9CD6CA0AB}" presName="parentText" presStyleLbl="node1" presStyleIdx="1" presStyleCnt="7" custScaleY="150094" custLinFactNeighborX="-331" custLinFactNeighborY="-4982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E2AD05-AB53-4CC8-8B5A-381B4485CBF0}" type="pres">
      <dgm:prSet presAssocID="{BE1666C4-13AA-474B-958F-F2A9CD6CA0AB}" presName="childText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0C0538-4267-4688-BC58-C8028FA6E24E}" type="pres">
      <dgm:prSet presAssocID="{0479B6DD-A291-4A9A-986D-0872A9BEC272}" presName="parentText" presStyleLbl="node1" presStyleIdx="2" presStyleCnt="7" custScaleY="147929" custLinFactNeighborX="771" custLinFactNeighborY="-7473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46EE44-ECC6-40A1-9C9C-81A2D6F368D3}" type="pres">
      <dgm:prSet presAssocID="{0479B6DD-A291-4A9A-986D-0872A9BEC272}" presName="childText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5A8AA6-ECE5-41F3-BE62-7B5A3859CB53}" type="pres">
      <dgm:prSet presAssocID="{2F0501C1-BECF-4604-AD4E-0CB0316DFD29}" presName="parentText" presStyleLbl="node1" presStyleIdx="3" presStyleCnt="7" custScaleY="149004" custLinFactY="-15992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150060-8327-4E75-9C2B-319932170D5B}" type="pres">
      <dgm:prSet presAssocID="{DC649879-6DFF-416B-9265-332E99D1E3BB}" presName="spacer" presStyleCnt="0"/>
      <dgm:spPr/>
    </dgm:pt>
    <dgm:pt modelId="{B20424F1-05A1-4ADB-AAE5-0D8D2BE9A420}" type="pres">
      <dgm:prSet presAssocID="{75BF253E-0645-44D6-8EFA-30A1EA9D1EF9}" presName="parentText" presStyleLbl="node1" presStyleIdx="4" presStyleCnt="7" custScaleY="150094" custLinFactNeighborY="-545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5B6856-8405-4A6F-B33F-D0F706A96603}" type="pres">
      <dgm:prSet presAssocID="{75BF253E-0645-44D6-8EFA-30A1EA9D1EF9}" presName="childText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730DBD-8108-45E4-B633-C4F47B6E940B}" type="pres">
      <dgm:prSet presAssocID="{012B0CD2-2DB7-4D53-8ED2-C019442411D4}" presName="parentText" presStyleLbl="node1" presStyleIdx="5" presStyleCnt="7" custScaleY="150094" custLinFactY="-12410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C15E03-5471-4A04-BFF5-8F1EE6A00177}" type="pres">
      <dgm:prSet presAssocID="{9FA12BBD-844F-4299-AE2F-961CB149166B}" presName="spacer" presStyleCnt="0"/>
      <dgm:spPr/>
    </dgm:pt>
    <dgm:pt modelId="{C3772C6B-DAE0-43E5-B34C-43BC6BC68B03}" type="pres">
      <dgm:prSet presAssocID="{394F6716-8289-430A-8DFC-A206156B7063}" presName="parentText" presStyleLbl="node1" presStyleIdx="6" presStyleCnt="7" custScaleY="149004" custLinFactNeighborY="-5521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0C6F03-32BE-42FC-AA7A-8E9FB4C3A7E2}" type="pres">
      <dgm:prSet presAssocID="{394F6716-8289-430A-8DFC-A206156B7063}" presName="childText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E5A5753-DC69-4758-8C14-5986135589F8}" srcId="{118847BC-F776-4B7A-8749-4F63B5E92245}" destId="{503F0974-20A7-40AD-8900-396A400A6B7C}" srcOrd="0" destOrd="0" parTransId="{4DF6FA20-833A-4E39-8671-6E858267D1D0}" sibTransId="{4AF726DC-F131-481B-B797-D9E3A91987A1}"/>
    <dgm:cxn modelId="{B5D8877D-EC6C-4CD5-B514-F5CFA7FCE3B3}" srcId="{BE1666C4-13AA-474B-958F-F2A9CD6CA0AB}" destId="{79AC093C-B5D9-4D85-9FD1-CECAB8F6A19A}" srcOrd="0" destOrd="0" parTransId="{E9A9CC58-8BFC-4443-875B-F5099A0A8A27}" sibTransId="{E969C331-2054-432F-90AE-C045095A8938}"/>
    <dgm:cxn modelId="{F5F77357-801B-4FC8-B736-DFD125E30296}" type="presOf" srcId="{394F6716-8289-430A-8DFC-A206156B7063}" destId="{C3772C6B-DAE0-43E5-B34C-43BC6BC68B03}" srcOrd="0" destOrd="0" presId="urn:microsoft.com/office/officeart/2005/8/layout/vList2"/>
    <dgm:cxn modelId="{EB88C63D-1181-450E-8D8A-C7DE3C545B79}" srcId="{118847BC-F776-4B7A-8749-4F63B5E92245}" destId="{75BF253E-0645-44D6-8EFA-30A1EA9D1EF9}" srcOrd="4" destOrd="0" parTransId="{C3B1DC5D-9A00-49A8-AC1A-5113A5704C41}" sibTransId="{CF6847AF-2C35-4402-B2C8-2676AB5E1D64}"/>
    <dgm:cxn modelId="{45DFC89A-E953-42F5-9C03-012495C25571}" type="presOf" srcId="{25A14068-1E55-400B-9576-B5EB659FA011}" destId="{80376273-82B9-4576-8ACB-6A5C4E391F15}" srcOrd="0" destOrd="0" presId="urn:microsoft.com/office/officeart/2005/8/layout/vList2"/>
    <dgm:cxn modelId="{0D6A14F6-75EE-4BDF-895E-7506402D867A}" type="presOf" srcId="{8024312E-2198-40FA-B4A2-CDB96D03EB08}" destId="{3C0C6F03-32BE-42FC-AA7A-8E9FB4C3A7E2}" srcOrd="0" destOrd="0" presId="urn:microsoft.com/office/officeart/2005/8/layout/vList2"/>
    <dgm:cxn modelId="{24748A18-E6B0-45AE-AA19-BD5BD6BA8445}" type="presOf" srcId="{118847BC-F776-4B7A-8749-4F63B5E92245}" destId="{3E0B7B55-C180-42A3-91F4-3306AF06BE13}" srcOrd="0" destOrd="0" presId="urn:microsoft.com/office/officeart/2005/8/layout/vList2"/>
    <dgm:cxn modelId="{CA82AE7B-C471-45AD-BB7D-D82C494D3CE2}" srcId="{118847BC-F776-4B7A-8749-4F63B5E92245}" destId="{012B0CD2-2DB7-4D53-8ED2-C019442411D4}" srcOrd="5" destOrd="0" parTransId="{FB52CF3B-F9D7-4260-9B89-20DEC3E1BFE5}" sibTransId="{9FA12BBD-844F-4299-AE2F-961CB149166B}"/>
    <dgm:cxn modelId="{F455090A-DC2C-4C6F-9398-C04A1E2E02EA}" srcId="{118847BC-F776-4B7A-8749-4F63B5E92245}" destId="{0479B6DD-A291-4A9A-986D-0872A9BEC272}" srcOrd="2" destOrd="0" parTransId="{907B6784-FCAA-4652-A228-EA5546E18DCF}" sibTransId="{6D7D06FE-350F-4A4C-8889-85C6A6A33B1A}"/>
    <dgm:cxn modelId="{6A8F6B20-84A3-4CF7-880D-BB7124A82F6C}" type="presOf" srcId="{79AC093C-B5D9-4D85-9FD1-CECAB8F6A19A}" destId="{16E2AD05-AB53-4CC8-8B5A-381B4485CBF0}" srcOrd="0" destOrd="0" presId="urn:microsoft.com/office/officeart/2005/8/layout/vList2"/>
    <dgm:cxn modelId="{4BA258BF-7231-42CC-BE9B-CF87485FC40C}" srcId="{118847BC-F776-4B7A-8749-4F63B5E92245}" destId="{2F0501C1-BECF-4604-AD4E-0CB0316DFD29}" srcOrd="3" destOrd="0" parTransId="{99BB7E8B-F755-40BB-B95B-7A4F8C1A22C9}" sibTransId="{DC649879-6DFF-416B-9265-332E99D1E3BB}"/>
    <dgm:cxn modelId="{AAEB5B96-1C24-485E-90AE-64196AA1DEF7}" type="presOf" srcId="{BE1666C4-13AA-474B-958F-F2A9CD6CA0AB}" destId="{62515DFB-72F8-4A26-897B-BFBFB8ACB204}" srcOrd="0" destOrd="0" presId="urn:microsoft.com/office/officeart/2005/8/layout/vList2"/>
    <dgm:cxn modelId="{6F56A8AA-EA66-4C63-AA1D-09D08896B562}" type="presOf" srcId="{8B96A0E4-7D14-43CC-A155-912852ED22BC}" destId="{8346EE44-ECC6-40A1-9C9C-81A2D6F368D3}" srcOrd="0" destOrd="0" presId="urn:microsoft.com/office/officeart/2005/8/layout/vList2"/>
    <dgm:cxn modelId="{0D3B7988-D83B-4BB5-90B1-9EEEF5CAD451}" srcId="{394F6716-8289-430A-8DFC-A206156B7063}" destId="{8024312E-2198-40FA-B4A2-CDB96D03EB08}" srcOrd="0" destOrd="0" parTransId="{74B5E785-B84E-448C-A21F-0968CCDF0312}" sibTransId="{220FBAD7-C547-4D8F-9C3A-A9114987BAB9}"/>
    <dgm:cxn modelId="{A4C5EED3-CF02-412A-B6E7-C3699FBD9224}" srcId="{75BF253E-0645-44D6-8EFA-30A1EA9D1EF9}" destId="{23DE504A-631D-447F-BA66-34745053987E}" srcOrd="0" destOrd="0" parTransId="{587CB419-A0B7-48C0-A8E2-1DA7221A8F9C}" sibTransId="{A057F522-1F82-4DC4-A9D5-B615FFB231A9}"/>
    <dgm:cxn modelId="{22FC6662-C38D-4575-B5ED-89B0EBE36976}" type="presOf" srcId="{75BF253E-0645-44D6-8EFA-30A1EA9D1EF9}" destId="{B20424F1-05A1-4ADB-AAE5-0D8D2BE9A420}" srcOrd="0" destOrd="0" presId="urn:microsoft.com/office/officeart/2005/8/layout/vList2"/>
    <dgm:cxn modelId="{8A93503C-0D39-47DA-986F-9DB955918B22}" srcId="{118847BC-F776-4B7A-8749-4F63B5E92245}" destId="{BE1666C4-13AA-474B-958F-F2A9CD6CA0AB}" srcOrd="1" destOrd="0" parTransId="{B30C8B03-C445-4C9B-999B-7F5E4D9898ED}" sibTransId="{C52DBC24-71A1-4558-BBCC-42636539F9D0}"/>
    <dgm:cxn modelId="{7ADB22C8-EE51-4F49-83AF-ABA2A798E6A0}" type="presOf" srcId="{0479B6DD-A291-4A9A-986D-0872A9BEC272}" destId="{7A0C0538-4267-4688-BC58-C8028FA6E24E}" srcOrd="0" destOrd="0" presId="urn:microsoft.com/office/officeart/2005/8/layout/vList2"/>
    <dgm:cxn modelId="{AEA2CA13-003B-4FED-9399-976598AA8105}" srcId="{503F0974-20A7-40AD-8900-396A400A6B7C}" destId="{25A14068-1E55-400B-9576-B5EB659FA011}" srcOrd="0" destOrd="0" parTransId="{06A1435F-9F8E-407F-A728-F45DAB258F6A}" sibTransId="{D0135A24-8D9F-4A9C-B109-DF398A3260B7}"/>
    <dgm:cxn modelId="{312643C3-C793-4C6F-9AB2-BD483615EC1D}" type="presOf" srcId="{012B0CD2-2DB7-4D53-8ED2-C019442411D4}" destId="{39730DBD-8108-45E4-B633-C4F47B6E940B}" srcOrd="0" destOrd="0" presId="urn:microsoft.com/office/officeart/2005/8/layout/vList2"/>
    <dgm:cxn modelId="{A41A8838-D8E5-466A-95B0-080B1D9718AB}" srcId="{118847BC-F776-4B7A-8749-4F63B5E92245}" destId="{394F6716-8289-430A-8DFC-A206156B7063}" srcOrd="6" destOrd="0" parTransId="{6EBA7C15-A75D-43C5-8BB8-916F578BCBA1}" sibTransId="{7EDA716B-2E25-421A-99A6-6469B94BED01}"/>
    <dgm:cxn modelId="{412D6847-58C3-4A4B-8820-02132DCEB2ED}" srcId="{0479B6DD-A291-4A9A-986D-0872A9BEC272}" destId="{8B96A0E4-7D14-43CC-A155-912852ED22BC}" srcOrd="0" destOrd="0" parTransId="{FEF16609-60B4-4404-8AA3-812EAD996BCC}" sibTransId="{E094415E-F88C-44F8-86C9-8C2F1E8DECBD}"/>
    <dgm:cxn modelId="{7E130A83-FEC1-45C1-A3EB-812041E6EFE7}" type="presOf" srcId="{23DE504A-631D-447F-BA66-34745053987E}" destId="{BC5B6856-8405-4A6F-B33F-D0F706A96603}" srcOrd="0" destOrd="0" presId="urn:microsoft.com/office/officeart/2005/8/layout/vList2"/>
    <dgm:cxn modelId="{71B76318-A46B-414D-9BF4-CD5646701413}" type="presOf" srcId="{2F0501C1-BECF-4604-AD4E-0CB0316DFD29}" destId="{F85A8AA6-ECE5-41F3-BE62-7B5A3859CB53}" srcOrd="0" destOrd="0" presId="urn:microsoft.com/office/officeart/2005/8/layout/vList2"/>
    <dgm:cxn modelId="{56087344-FFE7-43D7-8F21-BB640822B5EA}" type="presOf" srcId="{503F0974-20A7-40AD-8900-396A400A6B7C}" destId="{DF0D2852-C2A4-4EE3-B9C2-C711FACC8232}" srcOrd="0" destOrd="0" presId="urn:microsoft.com/office/officeart/2005/8/layout/vList2"/>
    <dgm:cxn modelId="{AB0D8313-ECD8-4DC0-94A6-40C691ADD47A}" type="presParOf" srcId="{3E0B7B55-C180-42A3-91F4-3306AF06BE13}" destId="{DF0D2852-C2A4-4EE3-B9C2-C711FACC8232}" srcOrd="0" destOrd="0" presId="urn:microsoft.com/office/officeart/2005/8/layout/vList2"/>
    <dgm:cxn modelId="{5FEEEF4E-0010-44E9-A8D5-292C202EA13F}" type="presParOf" srcId="{3E0B7B55-C180-42A3-91F4-3306AF06BE13}" destId="{80376273-82B9-4576-8ACB-6A5C4E391F15}" srcOrd="1" destOrd="0" presId="urn:microsoft.com/office/officeart/2005/8/layout/vList2"/>
    <dgm:cxn modelId="{8E0E0052-8383-4E6E-B407-327AF1547326}" type="presParOf" srcId="{3E0B7B55-C180-42A3-91F4-3306AF06BE13}" destId="{62515DFB-72F8-4A26-897B-BFBFB8ACB204}" srcOrd="2" destOrd="0" presId="urn:microsoft.com/office/officeart/2005/8/layout/vList2"/>
    <dgm:cxn modelId="{A4B5B96F-71E8-4431-AEA2-0A4451AF29FB}" type="presParOf" srcId="{3E0B7B55-C180-42A3-91F4-3306AF06BE13}" destId="{16E2AD05-AB53-4CC8-8B5A-381B4485CBF0}" srcOrd="3" destOrd="0" presId="urn:microsoft.com/office/officeart/2005/8/layout/vList2"/>
    <dgm:cxn modelId="{45095FA3-5041-406C-8834-1D3D8339AFE7}" type="presParOf" srcId="{3E0B7B55-C180-42A3-91F4-3306AF06BE13}" destId="{7A0C0538-4267-4688-BC58-C8028FA6E24E}" srcOrd="4" destOrd="0" presId="urn:microsoft.com/office/officeart/2005/8/layout/vList2"/>
    <dgm:cxn modelId="{44AE2A24-61FE-469D-9DBB-4A6FA16D5A2F}" type="presParOf" srcId="{3E0B7B55-C180-42A3-91F4-3306AF06BE13}" destId="{8346EE44-ECC6-40A1-9C9C-81A2D6F368D3}" srcOrd="5" destOrd="0" presId="urn:microsoft.com/office/officeart/2005/8/layout/vList2"/>
    <dgm:cxn modelId="{033A2162-E798-4F95-91FE-FC43569E034E}" type="presParOf" srcId="{3E0B7B55-C180-42A3-91F4-3306AF06BE13}" destId="{F85A8AA6-ECE5-41F3-BE62-7B5A3859CB53}" srcOrd="6" destOrd="0" presId="urn:microsoft.com/office/officeart/2005/8/layout/vList2"/>
    <dgm:cxn modelId="{169B6F40-FD8A-4F05-B273-8F17BEEA29BC}" type="presParOf" srcId="{3E0B7B55-C180-42A3-91F4-3306AF06BE13}" destId="{9D150060-8327-4E75-9C2B-319932170D5B}" srcOrd="7" destOrd="0" presId="urn:microsoft.com/office/officeart/2005/8/layout/vList2"/>
    <dgm:cxn modelId="{22D12198-9E02-49D1-8498-A10B0407FE60}" type="presParOf" srcId="{3E0B7B55-C180-42A3-91F4-3306AF06BE13}" destId="{B20424F1-05A1-4ADB-AAE5-0D8D2BE9A420}" srcOrd="8" destOrd="0" presId="urn:microsoft.com/office/officeart/2005/8/layout/vList2"/>
    <dgm:cxn modelId="{3B9228D8-DE52-440A-9ACA-540AA3AF5B6E}" type="presParOf" srcId="{3E0B7B55-C180-42A3-91F4-3306AF06BE13}" destId="{BC5B6856-8405-4A6F-B33F-D0F706A96603}" srcOrd="9" destOrd="0" presId="urn:microsoft.com/office/officeart/2005/8/layout/vList2"/>
    <dgm:cxn modelId="{EBA3C2A6-3F96-47BB-BE32-DE075952ED32}" type="presParOf" srcId="{3E0B7B55-C180-42A3-91F4-3306AF06BE13}" destId="{39730DBD-8108-45E4-B633-C4F47B6E940B}" srcOrd="10" destOrd="0" presId="urn:microsoft.com/office/officeart/2005/8/layout/vList2"/>
    <dgm:cxn modelId="{76698B1E-B7DB-4EA9-9614-DD5D6EA7DEF5}" type="presParOf" srcId="{3E0B7B55-C180-42A3-91F4-3306AF06BE13}" destId="{A3C15E03-5471-4A04-BFF5-8F1EE6A00177}" srcOrd="11" destOrd="0" presId="urn:microsoft.com/office/officeart/2005/8/layout/vList2"/>
    <dgm:cxn modelId="{7333597A-A482-46C7-91DE-7367C3EE8D7D}" type="presParOf" srcId="{3E0B7B55-C180-42A3-91F4-3306AF06BE13}" destId="{C3772C6B-DAE0-43E5-B34C-43BC6BC68B03}" srcOrd="12" destOrd="0" presId="urn:microsoft.com/office/officeart/2005/8/layout/vList2"/>
    <dgm:cxn modelId="{CE50B03C-E6E8-4781-9664-A015246A1ED9}" type="presParOf" srcId="{3E0B7B55-C180-42A3-91F4-3306AF06BE13}" destId="{3C0C6F03-32BE-42FC-AA7A-8E9FB4C3A7E2}" srcOrd="1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EC99B-D041-49C3-9F8F-7323013824D7}" type="datetimeFigureOut">
              <a:rPr lang="ru-RU" smtClean="0"/>
              <a:t>24.05.2019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2EC32-6348-4F7E-9E8D-68214D1ACE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4743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EC99B-D041-49C3-9F8F-7323013824D7}" type="datetimeFigureOut">
              <a:rPr lang="ru-RU" smtClean="0"/>
              <a:t>24.05.2019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2EC32-6348-4F7E-9E8D-68214D1ACE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0036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EC99B-D041-49C3-9F8F-7323013824D7}" type="datetimeFigureOut">
              <a:rPr lang="ru-RU" smtClean="0"/>
              <a:t>24.05.2019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2EC32-6348-4F7E-9E8D-68214D1ACE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6562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EC99B-D041-49C3-9F8F-7323013824D7}" type="datetimeFigureOut">
              <a:rPr lang="ru-RU" smtClean="0"/>
              <a:t>24.05.2019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2EC32-6348-4F7E-9E8D-68214D1ACE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2300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EC99B-D041-49C3-9F8F-7323013824D7}" type="datetimeFigureOut">
              <a:rPr lang="ru-RU" smtClean="0"/>
              <a:t>24.05.2019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2EC32-6348-4F7E-9E8D-68214D1ACE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9253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EC99B-D041-49C3-9F8F-7323013824D7}" type="datetimeFigureOut">
              <a:rPr lang="ru-RU" smtClean="0"/>
              <a:t>24.05.2019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2EC32-6348-4F7E-9E8D-68214D1ACE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1885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EC99B-D041-49C3-9F8F-7323013824D7}" type="datetimeFigureOut">
              <a:rPr lang="ru-RU" smtClean="0"/>
              <a:t>24.05.2019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2EC32-6348-4F7E-9E8D-68214D1ACE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1461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EC99B-D041-49C3-9F8F-7323013824D7}" type="datetimeFigureOut">
              <a:rPr lang="ru-RU" smtClean="0"/>
              <a:t>24.05.2019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2EC32-6348-4F7E-9E8D-68214D1ACE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7641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EC99B-D041-49C3-9F8F-7323013824D7}" type="datetimeFigureOut">
              <a:rPr lang="ru-RU" smtClean="0"/>
              <a:t>24.05.2019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2EC32-6348-4F7E-9E8D-68214D1ACE72}" type="slidenum">
              <a:rPr lang="ru-RU" smtClean="0"/>
              <a:t>‹#›</a:t>
            </a:fld>
            <a:endParaRPr lang="ru-RU"/>
          </a:p>
        </p:txBody>
      </p:sp>
      <p:cxnSp>
        <p:nvCxnSpPr>
          <p:cNvPr id="5" name="Прямая соединительная линия 4"/>
          <p:cNvCxnSpPr/>
          <p:nvPr userDrawn="1"/>
        </p:nvCxnSpPr>
        <p:spPr>
          <a:xfrm>
            <a:off x="189470" y="724930"/>
            <a:ext cx="11631827" cy="0"/>
          </a:xfrm>
          <a:prstGeom prst="line">
            <a:avLst/>
          </a:prstGeom>
          <a:ln w="1905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5837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EC99B-D041-49C3-9F8F-7323013824D7}" type="datetimeFigureOut">
              <a:rPr lang="ru-RU" smtClean="0"/>
              <a:t>24.05.2019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2EC32-6348-4F7E-9E8D-68214D1ACE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769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EC99B-D041-49C3-9F8F-7323013824D7}" type="datetimeFigureOut">
              <a:rPr lang="ru-RU" smtClean="0"/>
              <a:t>24.05.2019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2EC32-6348-4F7E-9E8D-68214D1ACE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84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EC99B-D041-49C3-9F8F-7323013824D7}" type="datetimeFigureOut">
              <a:rPr lang="ru-RU" smtClean="0"/>
              <a:t>24.05.2019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32EC32-6348-4F7E-9E8D-68214D1ACE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6067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naufor.ru/msp" TargetMode="External"/><Relationship Id="rId2" Type="http://schemas.openxmlformats.org/officeDocument/2006/relationships/hyperlink" Target="http://new.nfa.ru/councils_and_committees/sektor-msp/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mailto:Listing@spbexchange.ru" TargetMode="External"/><Relationship Id="rId4" Type="http://schemas.openxmlformats.org/officeDocument/2006/relationships/hyperlink" Target="https://corpmsp.ru/about/partners/akkreditovannye-organizatory-razmeshcheniya-obligatsiy-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4298868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3600" b="1" cap="all" dirty="0" smtClean="0">
                <a:solidFill>
                  <a:schemeClr val="bg1"/>
                </a:solidFill>
              </a:rPr>
              <a:t>Привлечение финансирования </a:t>
            </a:r>
            <a:r>
              <a:rPr lang="en-US" sz="3600" b="1" cap="all" dirty="0" smtClean="0">
                <a:solidFill>
                  <a:schemeClr val="bg1"/>
                </a:solidFill>
              </a:rPr>
              <a:t/>
            </a:r>
            <a:br>
              <a:rPr lang="en-US" sz="3600" b="1" cap="all" dirty="0" smtClean="0">
                <a:solidFill>
                  <a:schemeClr val="bg1"/>
                </a:solidFill>
              </a:rPr>
            </a:br>
            <a:r>
              <a:rPr lang="ru-RU" sz="3600" b="1" cap="all" dirty="0" smtClean="0">
                <a:solidFill>
                  <a:schemeClr val="bg1"/>
                </a:solidFill>
              </a:rPr>
              <a:t>субъектами малого и среднего </a:t>
            </a:r>
            <a:r>
              <a:rPr lang="en-US" sz="3600" b="1" cap="all" dirty="0" smtClean="0">
                <a:solidFill>
                  <a:schemeClr val="bg1"/>
                </a:solidFill>
              </a:rPr>
              <a:t/>
            </a:r>
            <a:br>
              <a:rPr lang="en-US" sz="3600" b="1" cap="all" dirty="0" smtClean="0">
                <a:solidFill>
                  <a:schemeClr val="bg1"/>
                </a:solidFill>
              </a:rPr>
            </a:br>
            <a:r>
              <a:rPr lang="ru-RU" sz="3600" b="1" cap="all" dirty="0" smtClean="0">
                <a:solidFill>
                  <a:schemeClr val="bg1"/>
                </a:solidFill>
              </a:rPr>
              <a:t>предпринимательства </a:t>
            </a:r>
            <a:r>
              <a:rPr lang="en-US" sz="3600" b="1" cap="all" dirty="0" smtClean="0">
                <a:solidFill>
                  <a:schemeClr val="bg1"/>
                </a:solidFill>
              </a:rPr>
              <a:t/>
            </a:r>
            <a:br>
              <a:rPr lang="en-US" sz="3600" b="1" cap="all" dirty="0" smtClean="0">
                <a:solidFill>
                  <a:schemeClr val="bg1"/>
                </a:solidFill>
              </a:rPr>
            </a:br>
            <a:r>
              <a:rPr lang="ru-RU" sz="3600" b="1" cap="all" dirty="0" smtClean="0">
                <a:solidFill>
                  <a:schemeClr val="bg1"/>
                </a:solidFill>
              </a:rPr>
              <a:t>на фондовом рынке</a:t>
            </a:r>
            <a:br>
              <a:rPr lang="ru-RU" sz="3600" b="1" cap="all" dirty="0" smtClean="0">
                <a:solidFill>
                  <a:schemeClr val="bg1"/>
                </a:solidFill>
              </a:rPr>
            </a:b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4298868"/>
            <a:ext cx="12191999" cy="2559132"/>
          </a:xfrm>
          <a:solidFill>
            <a:schemeClr val="accent1"/>
          </a:solidFill>
        </p:spPr>
        <p:txBody>
          <a:bodyPr>
            <a:noAutofit/>
          </a:bodyPr>
          <a:lstStyle/>
          <a:p>
            <a:pPr lvl="2" algn="l"/>
            <a:r>
              <a:rPr lang="ru-RU" sz="2000" b="1" cap="all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                             Преимущества</a:t>
            </a:r>
            <a:endParaRPr lang="ru-RU" sz="2000" b="1" cap="all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  <a:p>
            <a:pPr lvl="2" algn="l"/>
            <a:r>
              <a:rPr lang="ru-RU" sz="2000" b="1" cap="all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                             Инструменты </a:t>
            </a:r>
            <a:r>
              <a:rPr lang="ru-RU" sz="2000" b="1" cap="all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поддержки</a:t>
            </a:r>
          </a:p>
          <a:p>
            <a:pPr lvl="2" algn="l"/>
            <a:r>
              <a:rPr lang="ru-RU" sz="2000" b="1" cap="all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                             Критерии </a:t>
            </a:r>
            <a:r>
              <a:rPr lang="ru-RU" sz="2000" b="1" cap="all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и участники программы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926595" y="189470"/>
            <a:ext cx="20676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Приложение № 2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4949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99531" y="242827"/>
            <a:ext cx="11506199" cy="278681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cap="all" dirty="0" smtClean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Преимущества Выхода субъекта </a:t>
            </a:r>
            <a:r>
              <a:rPr lang="ru-RU" sz="2400" b="1" cap="all" dirty="0" err="1" smtClean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мсп</a:t>
            </a:r>
            <a:r>
              <a:rPr lang="ru-RU" sz="2400" b="1" cap="all" dirty="0" smtClean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на фондовый рынок</a:t>
            </a:r>
            <a:endParaRPr lang="ru-RU" sz="2400" b="1" cap="all" dirty="0">
              <a:solidFill>
                <a:schemeClr val="accent5">
                  <a:lumMod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99531" y="808412"/>
            <a:ext cx="117432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cap="all" dirty="0">
                <a:solidFill>
                  <a:srgbClr val="0070C0"/>
                </a:solidFill>
              </a:rPr>
              <a:t>Выход на фондовый рынок имеет ряд преимуществ</a:t>
            </a:r>
            <a:r>
              <a:rPr lang="en-US" sz="1600" b="1" cap="all" dirty="0">
                <a:solidFill>
                  <a:srgbClr val="0070C0"/>
                </a:solidFill>
              </a:rPr>
              <a:t> </a:t>
            </a:r>
            <a:r>
              <a:rPr lang="ru-RU" sz="1600" b="1" cap="all" dirty="0">
                <a:solidFill>
                  <a:srgbClr val="0070C0"/>
                </a:solidFill>
              </a:rPr>
              <a:t>(По сравнению с кредитом)</a:t>
            </a:r>
          </a:p>
        </p:txBody>
      </p:sp>
      <p:sp>
        <p:nvSpPr>
          <p:cNvPr id="7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2EC4EB27-9ADE-42C2-9A98-47F5822B2EE7}" type="slidenum">
              <a:rPr lang="ru-RU" smtClean="0"/>
              <a:t>2</a:t>
            </a:fld>
            <a:endParaRPr lang="ru-RU" dirty="0"/>
          </a:p>
        </p:txBody>
      </p:sp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527821549"/>
              </p:ext>
            </p:extLst>
          </p:nvPr>
        </p:nvGraphicFramePr>
        <p:xfrm>
          <a:off x="575733" y="1302808"/>
          <a:ext cx="110744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72205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159682" y="203930"/>
            <a:ext cx="9381300" cy="535681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cap="all" dirty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Система инструментов поддержки </a:t>
            </a:r>
            <a:r>
              <a:rPr lang="ru-RU" sz="2400" b="1" cap="all" dirty="0" smtClean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субъектов </a:t>
            </a:r>
            <a:r>
              <a:rPr lang="ru-RU" sz="2400" b="1" cap="all" dirty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МСП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8282" y="750329"/>
            <a:ext cx="11461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cap="all" dirty="0">
                <a:solidFill>
                  <a:srgbClr val="0070C0"/>
                </a:solidFill>
              </a:rPr>
              <a:t>Национальный проект «Малое и среднее предпринимательство и поддержка индивидуальной предпринимательской инициативы»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35622" y="1447937"/>
            <a:ext cx="11513990" cy="4444862"/>
          </a:xfrm>
          <a:prstGeom prst="roundRect">
            <a:avLst>
              <a:gd name="adj" fmla="val 6426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dirty="0">
              <a:latin typeface="Calibri" panose="020F050202020403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58489" y="1546935"/>
            <a:ext cx="11235084" cy="4104545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sz="1600" b="1" dirty="0" smtClean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algn="ctr"/>
            <a:endParaRPr lang="ru-RU" sz="800" b="1" dirty="0" smtClean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algn="ctr"/>
            <a:endParaRPr lang="ru-RU" sz="1600" dirty="0" smtClean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algn="ctr"/>
            <a:endParaRPr lang="ru-RU" sz="1400" dirty="0" smtClean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algn="ctr"/>
            <a:endParaRPr lang="ru-RU" sz="1400" dirty="0" smtClean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algn="r"/>
            <a:endParaRPr lang="ru-RU" sz="1400" dirty="0" smtClean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algn="r"/>
            <a:endParaRPr lang="ru-RU" sz="1400" dirty="0" smtClean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algn="ctr"/>
            <a:endParaRPr lang="ru-RU" sz="1400" dirty="0" smtClean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algn="ctr"/>
            <a:endParaRPr lang="ru-RU" sz="1400" dirty="0" smtClean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algn="ctr"/>
            <a:endParaRPr lang="ru-RU" sz="1400" dirty="0" smtClean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algn="ctr"/>
            <a:r>
              <a:rPr lang="ru-RU" sz="1400" dirty="0" smtClean="0">
                <a:solidFill>
                  <a:schemeClr val="bg1"/>
                </a:solidFill>
                <a:latin typeface="Calibri" panose="020F0502020204030204" pitchFamily="34" charset="0"/>
              </a:rPr>
              <a:t>Федеральный проект 4.2 </a:t>
            </a:r>
            <a:r>
              <a:rPr lang="ru-RU" sz="1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«</a:t>
            </a:r>
            <a:r>
              <a:rPr lang="ru-RU" sz="1400" dirty="0" smtClean="0">
                <a:solidFill>
                  <a:schemeClr val="bg1"/>
                </a:solidFill>
                <a:latin typeface="Calibri" panose="020F0502020204030204" pitchFamily="34" charset="0"/>
              </a:rPr>
              <a:t>Расширение доступа </a:t>
            </a:r>
            <a:endParaRPr lang="ru-RU" sz="1400" dirty="0" smtClean="0">
              <a:solidFill>
                <a:srgbClr val="0070C0"/>
              </a:solidFill>
            </a:endParaRPr>
          </a:p>
          <a:p>
            <a:pPr algn="ctr"/>
            <a:r>
              <a:rPr lang="ru-RU" sz="1400" dirty="0" smtClean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endParaRPr lang="ru-RU" sz="1400" dirty="0">
              <a:solidFill>
                <a:srgbClr val="0070C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15305" y="1858534"/>
            <a:ext cx="2012723" cy="710801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ru-RU" sz="1400" dirty="0" smtClean="0">
                <a:solidFill>
                  <a:prstClr val="white"/>
                </a:solidFill>
                <a:latin typeface="Calibri" panose="020F0502020204030204" pitchFamily="34" charset="0"/>
              </a:rPr>
              <a:t>Субсидирование купонных выплат</a:t>
            </a:r>
            <a:endParaRPr lang="ru-RU" sz="1400" dirty="0">
              <a:solidFill>
                <a:prstClr val="white"/>
              </a:solidFill>
              <a:latin typeface="Calibri" panose="020F050202020403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15355" y="3928717"/>
            <a:ext cx="3578584" cy="493436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ru-RU" sz="1400" dirty="0" smtClean="0">
                <a:solidFill>
                  <a:prstClr val="white"/>
                </a:solidFill>
                <a:latin typeface="Calibri" panose="020F0502020204030204" pitchFamily="34" charset="0"/>
              </a:rPr>
              <a:t>Биржевая инфраструктура</a:t>
            </a:r>
            <a:endParaRPr lang="ru-RU" sz="1400" dirty="0">
              <a:solidFill>
                <a:prstClr val="white"/>
              </a:solidFill>
              <a:latin typeface="Calibri" panose="020F050202020403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98897" y="3845881"/>
            <a:ext cx="10710307" cy="1521434"/>
          </a:xfrm>
          <a:prstGeom prst="roundRect">
            <a:avLst/>
          </a:prstGeom>
          <a:noFill/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890784" y="1716684"/>
            <a:ext cx="2261767" cy="1844520"/>
          </a:xfrm>
          <a:prstGeom prst="roundRect">
            <a:avLst/>
          </a:prstGeom>
          <a:noFill/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994885" y="2652325"/>
            <a:ext cx="2013946" cy="7736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rgbClr val="0070C0"/>
                </a:solidFill>
              </a:rPr>
              <a:t>до 70% от суммы купонных выплат, но не более 70% от Ключевой ставки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645539" y="1723637"/>
            <a:ext cx="2261767" cy="1844520"/>
          </a:xfrm>
          <a:prstGeom prst="roundRect">
            <a:avLst/>
          </a:prstGeom>
          <a:noFill/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3770060" y="1891976"/>
            <a:ext cx="2012723" cy="710801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ru-RU" sz="1400" dirty="0" smtClean="0">
                <a:solidFill>
                  <a:prstClr val="white"/>
                </a:solidFill>
                <a:latin typeface="Calibri" panose="020F0502020204030204" pitchFamily="34" charset="0"/>
              </a:rPr>
              <a:t>Субсидирование затрат при размещении</a:t>
            </a:r>
            <a:endParaRPr lang="ru-RU" sz="1400" dirty="0">
              <a:solidFill>
                <a:prstClr val="white"/>
              </a:solidFill>
              <a:latin typeface="Calibri" panose="020F050202020403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770670" y="2630930"/>
            <a:ext cx="2013946" cy="856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rgbClr val="0070C0"/>
                </a:solidFill>
              </a:rPr>
              <a:t>до 2% от объема размещения, но не более 1,5 млн. рублей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400294" y="1714467"/>
            <a:ext cx="2261767" cy="1844520"/>
          </a:xfrm>
          <a:prstGeom prst="roundRect">
            <a:avLst/>
          </a:prstGeom>
          <a:noFill/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6524815" y="1858534"/>
            <a:ext cx="2012723" cy="710801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ru-RU" sz="1400" dirty="0">
                <a:solidFill>
                  <a:prstClr val="white"/>
                </a:solidFill>
                <a:latin typeface="Calibri" panose="020F0502020204030204" pitchFamily="34" charset="0"/>
              </a:rPr>
              <a:t>Участие институтов развития в качестве «якорных» инвесторов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6617457" y="2569335"/>
            <a:ext cx="2013946" cy="856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rgbClr val="0070C0"/>
                </a:solidFill>
              </a:rPr>
              <a:t>Существенная доля от объема размещения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9155048" y="1723637"/>
            <a:ext cx="2261767" cy="1844520"/>
          </a:xfrm>
          <a:prstGeom prst="roundRect">
            <a:avLst/>
          </a:prstGeom>
          <a:noFill/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9248913" y="1909865"/>
            <a:ext cx="2012723" cy="710801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ru-RU" sz="1400" dirty="0">
                <a:solidFill>
                  <a:prstClr val="white"/>
                </a:solidFill>
                <a:latin typeface="Calibri" panose="020F0502020204030204" pitchFamily="34" charset="0"/>
              </a:rPr>
              <a:t>Гарантийная </a:t>
            </a:r>
            <a:r>
              <a:rPr lang="ru-RU" sz="1400" dirty="0" smtClean="0">
                <a:solidFill>
                  <a:prstClr val="white"/>
                </a:solidFill>
                <a:latin typeface="Calibri" panose="020F0502020204030204" pitchFamily="34" charset="0"/>
              </a:rPr>
              <a:t>поддержка Корпорации МСП</a:t>
            </a:r>
            <a:endParaRPr lang="ru-RU" sz="1400" dirty="0">
              <a:solidFill>
                <a:prstClr val="white"/>
              </a:solidFill>
              <a:latin typeface="Calibri" panose="020F050202020403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9291721" y="2583045"/>
            <a:ext cx="2013946" cy="856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rgbClr val="0070C0"/>
                </a:solidFill>
              </a:rPr>
              <a:t>На основной долг по облигациям</a:t>
            </a:r>
            <a:r>
              <a:rPr lang="ru-RU" sz="1400" dirty="0" smtClean="0">
                <a:solidFill>
                  <a:srgbClr val="FF0000"/>
                </a:solidFill>
              </a:rPr>
              <a:t> </a:t>
            </a:r>
            <a:r>
              <a:rPr lang="ru-RU" sz="1400" dirty="0" smtClean="0">
                <a:solidFill>
                  <a:srgbClr val="0070C0"/>
                </a:solidFill>
              </a:rPr>
              <a:t>и купонные выплаты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1177962" y="4558473"/>
            <a:ext cx="1834495" cy="641959"/>
          </a:xfrm>
          <a:prstGeom prst="rect">
            <a:avLst/>
          </a:prstGeom>
          <a:noFill/>
          <a:ln w="158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dirty="0">
                <a:solidFill>
                  <a:schemeClr val="accent5"/>
                </a:solidFill>
              </a:rPr>
              <a:t>Аналитика эмитентов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3257101" y="4558473"/>
            <a:ext cx="1834495" cy="641959"/>
          </a:xfrm>
          <a:prstGeom prst="rect">
            <a:avLst/>
          </a:prstGeom>
          <a:noFill/>
          <a:ln w="158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accent5"/>
                </a:solidFill>
              </a:rPr>
              <a:t>Маркетинговая поддержка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5355467" y="4558473"/>
            <a:ext cx="1834495" cy="641959"/>
          </a:xfrm>
          <a:prstGeom prst="rect">
            <a:avLst/>
          </a:prstGeom>
          <a:noFill/>
          <a:ln w="158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rgbClr val="0070C0"/>
                </a:solidFill>
              </a:rPr>
              <a:t>Специальные биржевые тарифы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7433141" y="4558473"/>
            <a:ext cx="1834495" cy="641959"/>
          </a:xfrm>
          <a:prstGeom prst="rect">
            <a:avLst/>
          </a:prstGeom>
          <a:noFill/>
          <a:ln w="158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rgbClr val="0070C0"/>
                </a:solidFill>
              </a:rPr>
              <a:t>Широкий круг потенциальных инвесторов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9471172" y="4558473"/>
            <a:ext cx="1834495" cy="641959"/>
          </a:xfrm>
          <a:prstGeom prst="rect">
            <a:avLst/>
          </a:prstGeom>
          <a:noFill/>
          <a:ln w="158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rgbClr val="0070C0"/>
                </a:solidFill>
              </a:rPr>
              <a:t>Индивидуальное консультирование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49634" y="6050303"/>
            <a:ext cx="11499978" cy="44319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>
            <a:defPPr>
              <a:defRPr lang="ru-RU"/>
            </a:defPPr>
            <a:lvl1pPr>
              <a:lnSpc>
                <a:spcPct val="90000"/>
              </a:lnSpc>
              <a:defRPr sz="1600">
                <a:solidFill>
                  <a:srgbClr val="E7E6E6">
                    <a:lumMod val="10000"/>
                  </a:srgbClr>
                </a:solidFill>
                <a:latin typeface="Calibri" panose="020F0502020204030204" pitchFamily="34" charset="0"/>
              </a:defRPr>
            </a:lvl1pPr>
          </a:lstStyle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0070C0"/>
                </a:solidFill>
              </a:rPr>
              <a:t>С учетом мер государственной поддержки за период 2019 – 2024 гг. планируется не менее 100 выпусков на сумму свыше 47 </a:t>
            </a:r>
            <a:r>
              <a:rPr lang="ru-RU" dirty="0">
                <a:solidFill>
                  <a:srgbClr val="0070C0"/>
                </a:solidFill>
              </a:rPr>
              <a:t>млрд. рублей выпусков</a:t>
            </a:r>
          </a:p>
        </p:txBody>
      </p:sp>
    </p:spTree>
    <p:extLst>
      <p:ext uri="{BB962C8B-B14F-4D97-AF65-F5344CB8AC3E}">
        <p14:creationId xmlns:p14="http://schemas.microsoft.com/office/powerpoint/2010/main" val="2503584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2"/>
          <p:cNvSpPr txBox="1">
            <a:spLocks/>
          </p:cNvSpPr>
          <p:nvPr/>
        </p:nvSpPr>
        <p:spPr>
          <a:xfrm>
            <a:off x="189469" y="214183"/>
            <a:ext cx="11631827" cy="46638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200" b="1" cap="all" dirty="0" smtClean="0">
                <a:solidFill>
                  <a:schemeClr val="tx2"/>
                </a:solidFill>
              </a:rPr>
              <a:t>Процесс </a:t>
            </a:r>
            <a:r>
              <a:rPr lang="ru-RU" sz="2200" b="1" cap="all" dirty="0">
                <a:solidFill>
                  <a:schemeClr val="tx2"/>
                </a:solidFill>
              </a:rPr>
              <a:t>выхода субъекта МСП на фондовый </a:t>
            </a:r>
            <a:r>
              <a:rPr lang="ru-RU" sz="2200" b="1" cap="all" dirty="0" smtClean="0">
                <a:solidFill>
                  <a:schemeClr val="tx2"/>
                </a:solidFill>
              </a:rPr>
              <a:t>рынок</a:t>
            </a:r>
            <a:endParaRPr lang="ru-RU" sz="2200" b="1" cap="all" dirty="0">
              <a:solidFill>
                <a:schemeClr val="tx2"/>
              </a:solidFill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469235" y="972066"/>
            <a:ext cx="11596947" cy="5455456"/>
            <a:chOff x="469235" y="1020902"/>
            <a:chExt cx="11596947" cy="5406619"/>
          </a:xfrm>
        </p:grpSpPr>
        <p:sp>
          <p:nvSpPr>
            <p:cNvPr id="5" name="Chevron 77"/>
            <p:cNvSpPr/>
            <p:nvPr/>
          </p:nvSpPr>
          <p:spPr bwMode="ltGray">
            <a:xfrm>
              <a:off x="2271865" y="2835873"/>
              <a:ext cx="2231303" cy="1332311"/>
            </a:xfrm>
            <a:prstGeom prst="chevron">
              <a:avLst>
                <a:gd name="adj" fmla="val 31595"/>
              </a:avLst>
            </a:prstGeom>
            <a:solidFill>
              <a:schemeClr val="accent1">
                <a:lumMod val="60000"/>
                <a:lumOff val="40000"/>
              </a:schemeClr>
            </a:solidFill>
            <a:ln w="317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101882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400" b="0" i="0" u="none" strike="noStrike" kern="0" cap="none" spc="0" normalizeH="0" baseline="0" noProof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Pentagon 76"/>
            <p:cNvSpPr/>
            <p:nvPr/>
          </p:nvSpPr>
          <p:spPr bwMode="ltGray">
            <a:xfrm>
              <a:off x="469235" y="2835873"/>
              <a:ext cx="2134581" cy="1332311"/>
            </a:xfrm>
            <a:prstGeom prst="homePlate">
              <a:avLst>
                <a:gd name="adj" fmla="val 31469"/>
              </a:avLst>
            </a:prstGeom>
            <a:solidFill>
              <a:schemeClr val="accent1">
                <a:lumMod val="75000"/>
              </a:schemeClr>
            </a:solidFill>
            <a:ln w="317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101882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b="0" i="0" u="none" strike="noStrike" kern="0" cap="none" spc="0" normalizeH="0" baseline="0" noProof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Chevron 78"/>
            <p:cNvSpPr/>
            <p:nvPr/>
          </p:nvSpPr>
          <p:spPr bwMode="ltGray">
            <a:xfrm>
              <a:off x="4170273" y="2826729"/>
              <a:ext cx="2756605" cy="1341455"/>
            </a:xfrm>
            <a:prstGeom prst="chevron">
              <a:avLst>
                <a:gd name="adj" fmla="val 31595"/>
              </a:avLst>
            </a:prstGeom>
            <a:solidFill>
              <a:schemeClr val="accent1">
                <a:lumMod val="75000"/>
              </a:schemeClr>
            </a:solidFill>
            <a:ln w="317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101882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400" b="0" i="0" u="none" strike="noStrike" kern="0" cap="none" spc="0" normalizeH="0" baseline="0" noProof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Chevron 79"/>
            <p:cNvSpPr/>
            <p:nvPr/>
          </p:nvSpPr>
          <p:spPr bwMode="ltGray">
            <a:xfrm>
              <a:off x="6581709" y="2826729"/>
              <a:ext cx="2799152" cy="1341455"/>
            </a:xfrm>
            <a:prstGeom prst="chevron">
              <a:avLst>
                <a:gd name="adj" fmla="val 31595"/>
              </a:avLst>
            </a:prstGeom>
            <a:solidFill>
              <a:schemeClr val="accent1">
                <a:lumMod val="60000"/>
                <a:lumOff val="40000"/>
              </a:schemeClr>
            </a:solidFill>
            <a:ln w="317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101882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400" b="0" i="0" u="none" strike="noStrike" kern="0" cap="none" spc="0" normalizeH="0" baseline="0" noProof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Chevron 80"/>
            <p:cNvSpPr/>
            <p:nvPr/>
          </p:nvSpPr>
          <p:spPr bwMode="ltGray">
            <a:xfrm>
              <a:off x="9045348" y="2827635"/>
              <a:ext cx="2764725" cy="1340549"/>
            </a:xfrm>
            <a:prstGeom prst="chevron">
              <a:avLst>
                <a:gd name="adj" fmla="val 31595"/>
              </a:avLst>
            </a:prstGeom>
            <a:solidFill>
              <a:schemeClr val="accent1"/>
            </a:solidFill>
            <a:ln w="317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101882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400" b="0" i="0" u="none" strike="noStrike" kern="0" cap="none" spc="0" normalizeH="0" baseline="0" noProof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Text Box 6"/>
            <p:cNvSpPr txBox="1">
              <a:spLocks noChangeAspect="1" noChangeArrowheads="1"/>
            </p:cNvSpPr>
            <p:nvPr/>
          </p:nvSpPr>
          <p:spPr bwMode="gray">
            <a:xfrm>
              <a:off x="624698" y="3122724"/>
              <a:ext cx="1876940" cy="797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90000" tIns="90000" rIns="72000" bIns="90000"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ru-RU" sz="2000" b="1" i="1" dirty="0" smtClean="0">
                  <a:solidFill>
                    <a:srgbClr val="FFFFFF"/>
                  </a:solidFill>
                  <a:cs typeface="Arial" panose="020B0604020202020204" pitchFamily="34" charset="0"/>
                </a:rPr>
                <a:t>Субъекты МСП</a:t>
              </a:r>
              <a:endParaRPr lang="de-DE" sz="2000" b="1" i="1" dirty="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1" name="Text Box 11"/>
            <p:cNvSpPr txBox="1">
              <a:spLocks noChangeAspect="1" noChangeArrowheads="1"/>
            </p:cNvSpPr>
            <p:nvPr/>
          </p:nvSpPr>
          <p:spPr bwMode="gray">
            <a:xfrm>
              <a:off x="2743167" y="3122724"/>
              <a:ext cx="1463500" cy="797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90000" tIns="90000" rIns="72000" bIns="90000"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ru-RU" sz="2000" b="1" i="1" dirty="0">
                  <a:solidFill>
                    <a:srgbClr val="FFFFFF"/>
                  </a:solidFill>
                  <a:cs typeface="Arial" panose="020B0604020202020204" pitchFamily="34" charset="0"/>
                </a:rPr>
                <a:t>Критерии оценки</a:t>
              </a:r>
              <a:endParaRPr lang="de-DE" sz="2000" b="1" i="1" dirty="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2" name="Line 28"/>
            <p:cNvSpPr>
              <a:spLocks noChangeShapeType="1"/>
            </p:cNvSpPr>
            <p:nvPr/>
          </p:nvSpPr>
          <p:spPr bwMode="gray">
            <a:xfrm flipV="1">
              <a:off x="2267195" y="1616999"/>
              <a:ext cx="341" cy="1080000"/>
            </a:xfrm>
            <a:prstGeom prst="line">
              <a:avLst/>
            </a:prstGeom>
            <a:noFill/>
            <a:ln w="3175">
              <a:solidFill>
                <a:srgbClr val="AB5282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4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Text Box 29"/>
            <p:cNvSpPr txBox="1">
              <a:spLocks noChangeArrowheads="1"/>
            </p:cNvSpPr>
            <p:nvPr/>
          </p:nvSpPr>
          <p:spPr bwMode="gray">
            <a:xfrm>
              <a:off x="2355642" y="1642770"/>
              <a:ext cx="1851025" cy="7203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801688">
                <a:spcBef>
                  <a:spcPct val="20000"/>
                </a:spcBef>
              </a:pPr>
              <a:r>
                <a:rPr lang="ru-RU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  <a:t>Проведение </a:t>
              </a:r>
              <a:r>
                <a:rPr lang="ru-RU" sz="1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  <a:t>самостоятельной оценки </a:t>
              </a:r>
              <a:r>
                <a:rPr lang="ru-RU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  <a:t>перспектив выхода </a:t>
              </a:r>
              <a:r>
                <a:rPr lang="ru-RU" sz="1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  <a:t>на </a:t>
              </a:r>
              <a:r>
                <a:rPr lang="ru-RU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  <a:t>фондовый рынок</a:t>
              </a:r>
            </a:p>
          </p:txBody>
        </p:sp>
        <p:sp>
          <p:nvSpPr>
            <p:cNvPr id="14" name="Text Box 30"/>
            <p:cNvSpPr txBox="1">
              <a:spLocks noChangeArrowheads="1"/>
            </p:cNvSpPr>
            <p:nvPr/>
          </p:nvSpPr>
          <p:spPr bwMode="gray">
            <a:xfrm>
              <a:off x="4197677" y="4269847"/>
              <a:ext cx="2352310" cy="7555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72000" tIns="0" rIns="0" bIns="0"/>
            <a:lstStyle/>
            <a:p>
              <a:pPr defTabSz="801688">
                <a:spcBef>
                  <a:spcPct val="20000"/>
                </a:spcBef>
              </a:pPr>
              <a:r>
                <a:rPr lang="ru-RU" sz="1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  <a:t>Подготовка </a:t>
              </a:r>
              <a:br>
                <a:rPr lang="ru-RU" sz="1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</a:br>
              <a:r>
                <a:rPr lang="ru-RU" sz="1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  <a:t>или организация размещения </a:t>
              </a:r>
              <a:r>
                <a:rPr lang="ru-RU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  <a:t>облигаций</a:t>
              </a:r>
            </a:p>
          </p:txBody>
        </p:sp>
        <p:sp>
          <p:nvSpPr>
            <p:cNvPr id="15" name="Text Box 32"/>
            <p:cNvSpPr txBox="1">
              <a:spLocks noChangeArrowheads="1"/>
            </p:cNvSpPr>
            <p:nvPr/>
          </p:nvSpPr>
          <p:spPr bwMode="gray">
            <a:xfrm>
              <a:off x="9182879" y="4264873"/>
              <a:ext cx="2883303" cy="1512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72000" tIns="0" rIns="0" bIns="0"/>
            <a:lstStyle/>
            <a:p>
              <a:pPr defTabSz="801688">
                <a:spcBef>
                  <a:spcPct val="20000"/>
                </a:spcBef>
              </a:pPr>
              <a:r>
                <a:rPr lang="ru-RU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  <a:t>Меры государственной поддержки:</a:t>
              </a:r>
            </a:p>
            <a:p>
              <a:pPr marL="177800" indent="-177800" defTabSz="801688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Ø"/>
              </a:pPr>
              <a:r>
                <a:rPr lang="ru-RU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  <a:t>Гарантии</a:t>
              </a:r>
            </a:p>
            <a:p>
              <a:pPr marL="177800" indent="-177800" defTabSz="801688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Ø"/>
              </a:pPr>
              <a:r>
                <a:rPr lang="ru-RU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  <a:t>Якорные инвестиции</a:t>
              </a:r>
            </a:p>
            <a:p>
              <a:pPr marL="177800" indent="-177800" defTabSz="801688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Ø"/>
              </a:pPr>
              <a:r>
                <a:rPr lang="ru-RU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  <a:t>Субсидии </a:t>
              </a:r>
              <a:endParaRPr lang="de-DE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6" name="Line 33"/>
            <p:cNvSpPr>
              <a:spLocks noChangeShapeType="1"/>
            </p:cNvSpPr>
            <p:nvPr/>
          </p:nvSpPr>
          <p:spPr bwMode="gray">
            <a:xfrm flipV="1">
              <a:off x="9069790" y="4240228"/>
              <a:ext cx="0" cy="1258887"/>
            </a:xfrm>
            <a:prstGeom prst="line">
              <a:avLst/>
            </a:prstGeom>
            <a:noFill/>
            <a:ln w="3175">
              <a:solidFill>
                <a:schemeClr val="accent1">
                  <a:lumMod val="75000"/>
                </a:schemeClr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4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Text Box 37"/>
            <p:cNvSpPr txBox="1">
              <a:spLocks noChangeArrowheads="1"/>
            </p:cNvSpPr>
            <p:nvPr/>
          </p:nvSpPr>
          <p:spPr bwMode="gray">
            <a:xfrm>
              <a:off x="6699024" y="1033918"/>
              <a:ext cx="2323366" cy="7555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72000" tIns="0" rIns="0" bIns="0"/>
            <a:lstStyle/>
            <a:p>
              <a:pPr defTabSz="801688">
                <a:spcBef>
                  <a:spcPct val="20000"/>
                </a:spcBef>
              </a:pPr>
              <a:r>
                <a:rPr lang="ru-RU" sz="1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  <a:t>Инфраструктура </a:t>
              </a:r>
              <a:r>
                <a:rPr lang="ru-RU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  <a:t>для размещения </a:t>
              </a:r>
              <a:r>
                <a:rPr lang="ru-RU" sz="1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  <a:t/>
              </a:r>
              <a:br>
                <a:rPr lang="ru-RU" sz="1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</a:br>
              <a:r>
                <a:rPr lang="ru-RU" sz="1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  <a:t>и </a:t>
              </a:r>
              <a:r>
                <a:rPr lang="ru-RU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  <a:t>торговли </a:t>
              </a:r>
              <a:r>
                <a:rPr lang="ru-RU" sz="1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  <a:t>облигациями:</a:t>
              </a:r>
              <a:endParaRPr lang="ru-RU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endParaRPr>
            </a:p>
            <a:p>
              <a:pPr marL="177800" indent="-177800" defTabSz="801688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Ø"/>
                <a:tabLst>
                  <a:tab pos="177800" algn="l"/>
                </a:tabLst>
              </a:pPr>
              <a:r>
                <a:rPr lang="ru-RU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  <a:t>Инвесторы</a:t>
              </a:r>
            </a:p>
            <a:p>
              <a:pPr marL="177800" indent="-177800" defTabSz="801688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Ø"/>
                <a:tabLst>
                  <a:tab pos="177800" algn="l"/>
                </a:tabLst>
              </a:pPr>
              <a:r>
                <a:rPr lang="ru-RU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  <a:t>Депозитарий</a:t>
              </a:r>
            </a:p>
            <a:p>
              <a:pPr marL="177800" indent="-177800" defTabSz="801688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Ø"/>
                <a:tabLst>
                  <a:tab pos="177800" algn="l"/>
                </a:tabLst>
              </a:pPr>
              <a:r>
                <a:rPr lang="ru-RU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  <a:t>Спецтарифы</a:t>
              </a:r>
              <a:endParaRPr lang="ru-RU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endParaRPr>
            </a:p>
            <a:p>
              <a:pPr marL="177800" indent="-177800" defTabSz="801688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Ø"/>
                <a:tabLst>
                  <a:tab pos="177800" algn="l"/>
                </a:tabLst>
              </a:pPr>
              <a:r>
                <a:rPr lang="ru-RU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  <a:t>Маркетинг</a:t>
              </a:r>
            </a:p>
          </p:txBody>
        </p:sp>
        <p:sp>
          <p:nvSpPr>
            <p:cNvPr id="18" name="Text Box 11"/>
            <p:cNvSpPr txBox="1">
              <a:spLocks noChangeAspect="1" noChangeArrowheads="1"/>
            </p:cNvSpPr>
            <p:nvPr/>
          </p:nvSpPr>
          <p:spPr bwMode="gray">
            <a:xfrm>
              <a:off x="4623152" y="3239912"/>
              <a:ext cx="2007537" cy="4895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90000" tIns="90000" rIns="72000" bIns="90000"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ru-RU" sz="2000" b="1" i="1" dirty="0">
                  <a:solidFill>
                    <a:srgbClr val="FFFFFF"/>
                  </a:solidFill>
                  <a:cs typeface="Arial" panose="020B0604020202020204" pitchFamily="34" charset="0"/>
                </a:rPr>
                <a:t>Организатор</a:t>
              </a:r>
              <a:endParaRPr lang="de-DE" sz="2000" b="1" i="1" dirty="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9" name="Text Box 11"/>
            <p:cNvSpPr txBox="1">
              <a:spLocks noChangeAspect="1" noChangeArrowheads="1"/>
            </p:cNvSpPr>
            <p:nvPr/>
          </p:nvSpPr>
          <p:spPr bwMode="gray">
            <a:xfrm>
              <a:off x="7349646" y="3252690"/>
              <a:ext cx="1312863" cy="4895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90000" rIns="72000" bIns="90000">
              <a:spAutoFit/>
            </a:bodyPr>
            <a:lstStyle/>
            <a:p>
              <a:pPr algn="ctr" defTabSz="801688">
                <a:spcBef>
                  <a:spcPct val="20000"/>
                </a:spcBef>
              </a:pPr>
              <a:r>
                <a:rPr lang="ru-RU" sz="2000" b="1" i="1" dirty="0" smtClean="0">
                  <a:solidFill>
                    <a:srgbClr val="FFFFFF"/>
                  </a:solidFill>
                  <a:cs typeface="Arial" panose="020B0604020202020204" pitchFamily="34" charset="0"/>
                </a:rPr>
                <a:t>Биржа</a:t>
              </a:r>
              <a:endParaRPr lang="de-DE" sz="2000" b="1" i="1" dirty="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0" name="Text Box 11"/>
            <p:cNvSpPr txBox="1">
              <a:spLocks noChangeAspect="1" noChangeArrowheads="1"/>
            </p:cNvSpPr>
            <p:nvPr/>
          </p:nvSpPr>
          <p:spPr bwMode="gray">
            <a:xfrm>
              <a:off x="9665827" y="3122723"/>
              <a:ext cx="1611648" cy="797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90000" rIns="72000" bIns="90000">
              <a:spAutoFit/>
            </a:bodyPr>
            <a:lstStyle>
              <a:defPPr>
                <a:defRPr lang="ru-RU"/>
              </a:defPPr>
              <a:lvl1pPr algn="ctr" defTabSz="801688">
                <a:spcBef>
                  <a:spcPct val="20000"/>
                </a:spcBef>
                <a:defRPr sz="2000" b="1" i="1">
                  <a:solidFill>
                    <a:srgbClr val="FFFFFF"/>
                  </a:solidFill>
                  <a:cs typeface="Arial" panose="020B0604020202020204" pitchFamily="34" charset="0"/>
                </a:defRPr>
              </a:lvl1pPr>
            </a:lstStyle>
            <a:p>
              <a:r>
                <a:rPr lang="ru-RU" dirty="0"/>
                <a:t>Выпуск облигаций</a:t>
              </a:r>
              <a:endParaRPr lang="de-DE" dirty="0"/>
            </a:p>
          </p:txBody>
        </p:sp>
        <p:sp>
          <p:nvSpPr>
            <p:cNvPr id="21" name="Freeform 931"/>
            <p:cNvSpPr/>
            <p:nvPr/>
          </p:nvSpPr>
          <p:spPr>
            <a:xfrm flipH="1" flipV="1">
              <a:off x="491436" y="4213904"/>
              <a:ext cx="318261" cy="993096"/>
            </a:xfrm>
            <a:custGeom>
              <a:avLst/>
              <a:gdLst>
                <a:gd name="connsiteX0" fmla="*/ 0 w 745958"/>
                <a:gd name="connsiteY0" fmla="*/ 0 h 685800"/>
                <a:gd name="connsiteX1" fmla="*/ 360947 w 745958"/>
                <a:gd name="connsiteY1" fmla="*/ 0 h 685800"/>
                <a:gd name="connsiteX2" fmla="*/ 745958 w 745958"/>
                <a:gd name="connsiteY2" fmla="*/ 685800 h 685800"/>
                <a:gd name="connsiteX3" fmla="*/ 745958 w 745958"/>
                <a:gd name="connsiteY3" fmla="*/ 685800 h 685800"/>
                <a:gd name="connsiteX0" fmla="*/ 0 w 745958"/>
                <a:gd name="connsiteY0" fmla="*/ 0 h 685800"/>
                <a:gd name="connsiteX1" fmla="*/ 482437 w 745958"/>
                <a:gd name="connsiteY1" fmla="*/ 0 h 685800"/>
                <a:gd name="connsiteX2" fmla="*/ 745958 w 745958"/>
                <a:gd name="connsiteY2" fmla="*/ 685800 h 685800"/>
                <a:gd name="connsiteX3" fmla="*/ 745958 w 745958"/>
                <a:gd name="connsiteY3" fmla="*/ 685800 h 685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5958" h="685800">
                  <a:moveTo>
                    <a:pt x="0" y="0"/>
                  </a:moveTo>
                  <a:lnTo>
                    <a:pt x="482437" y="0"/>
                  </a:lnTo>
                  <a:lnTo>
                    <a:pt x="745958" y="685800"/>
                  </a:lnTo>
                  <a:lnTo>
                    <a:pt x="745958" y="685800"/>
                  </a:lnTo>
                </a:path>
              </a:pathLst>
            </a:custGeom>
            <a:noFill/>
            <a:ln w="9525" cap="flat" cmpd="sng" algn="ctr">
              <a:solidFill>
                <a:schemeClr val="accent5"/>
              </a:solidFill>
              <a:prstDash val="sysDot"/>
              <a:tailEnd type="triangle" w="sm" len="sm"/>
            </a:ln>
            <a:effectLst/>
          </p:spPr>
          <p:txBody>
            <a:bodyPr lIns="91411" tIns="45706" rIns="91411" bIns="45706" rtlCol="0" anchor="ctr"/>
            <a:lstStyle/>
            <a:p>
              <a:pPr marL="0" marR="0" lvl="0" indent="0" algn="ctr" defTabSz="1041066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1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Line 33"/>
            <p:cNvSpPr>
              <a:spLocks noChangeShapeType="1"/>
            </p:cNvSpPr>
            <p:nvPr/>
          </p:nvSpPr>
          <p:spPr bwMode="gray">
            <a:xfrm flipV="1">
              <a:off x="6605151" y="1020902"/>
              <a:ext cx="0" cy="1692000"/>
            </a:xfrm>
            <a:prstGeom prst="line">
              <a:avLst/>
            </a:prstGeom>
            <a:noFill/>
            <a:ln w="3175">
              <a:solidFill>
                <a:schemeClr val="accent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4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Text Box 30"/>
            <p:cNvSpPr txBox="1">
              <a:spLocks noChangeArrowheads="1"/>
            </p:cNvSpPr>
            <p:nvPr/>
          </p:nvSpPr>
          <p:spPr bwMode="gray">
            <a:xfrm>
              <a:off x="809698" y="5614214"/>
              <a:ext cx="3063123" cy="7555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72000" tIns="0" rIns="0" bIns="0"/>
            <a:lstStyle/>
            <a:p>
              <a:pPr marL="177800" indent="-177800" defTabSz="801688">
                <a:lnSpc>
                  <a:spcPts val="1500"/>
                </a:lnSpc>
                <a:spcAft>
                  <a:spcPts val="600"/>
                </a:spcAft>
                <a:buClr>
                  <a:schemeClr val="accent6">
                    <a:lumMod val="75000"/>
                  </a:schemeClr>
                </a:buClr>
                <a:buFont typeface="Wingdings" panose="05000000000000000000" pitchFamily="2" charset="2"/>
                <a:buChar char="Ø"/>
              </a:pPr>
              <a:r>
                <a:rPr lang="ru-RU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  <a:t>Организации региональной инфраструктуры поддержки МСП</a:t>
              </a:r>
            </a:p>
            <a:p>
              <a:pPr marL="177800" indent="-177800" defTabSz="801688">
                <a:lnSpc>
                  <a:spcPts val="1500"/>
                </a:lnSpc>
                <a:buClr>
                  <a:schemeClr val="accent6">
                    <a:lumMod val="75000"/>
                  </a:schemeClr>
                </a:buClr>
                <a:buFont typeface="Wingdings" panose="05000000000000000000" pitchFamily="2" charset="2"/>
                <a:buChar char="Ø"/>
              </a:pPr>
              <a:r>
                <a:rPr lang="ru-RU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  <a:t>Профессиональные и общественные объединения</a:t>
              </a:r>
            </a:p>
            <a:p>
              <a:pPr marL="285750" indent="-285750" defTabSz="801688">
                <a:lnSpc>
                  <a:spcPts val="1500"/>
                </a:lnSpc>
                <a:spcBef>
                  <a:spcPct val="20000"/>
                </a:spcBef>
                <a:buFont typeface="Wingdings" panose="05000000000000000000" pitchFamily="2" charset="2"/>
                <a:buChar char="Ø"/>
              </a:pPr>
              <a:endParaRPr lang="ru-RU" sz="14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endParaRPr>
            </a:p>
            <a:p>
              <a:pPr marL="285750" indent="-285750" defTabSz="801688">
                <a:lnSpc>
                  <a:spcPts val="1500"/>
                </a:lnSpc>
                <a:spcBef>
                  <a:spcPct val="20000"/>
                </a:spcBef>
                <a:buFont typeface="Wingdings" panose="05000000000000000000" pitchFamily="2" charset="2"/>
                <a:buChar char="Ø"/>
              </a:pPr>
              <a:endParaRPr lang="ru-RU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endParaRPr>
            </a:p>
          </p:txBody>
        </p:sp>
        <p:grpSp>
          <p:nvGrpSpPr>
            <p:cNvPr id="24" name="Группа 23"/>
            <p:cNvGrpSpPr/>
            <p:nvPr/>
          </p:nvGrpSpPr>
          <p:grpSpPr>
            <a:xfrm>
              <a:off x="770922" y="4895886"/>
              <a:ext cx="3290647" cy="626000"/>
              <a:chOff x="863806" y="5048288"/>
              <a:chExt cx="2995505" cy="626000"/>
            </a:xfrm>
          </p:grpSpPr>
          <p:sp>
            <p:nvSpPr>
              <p:cNvPr id="27" name="Chevron 80"/>
              <p:cNvSpPr/>
              <p:nvPr/>
            </p:nvSpPr>
            <p:spPr bwMode="ltGray">
              <a:xfrm>
                <a:off x="1094586" y="5048288"/>
                <a:ext cx="2764725" cy="626000"/>
              </a:xfrm>
              <a:prstGeom prst="chevron">
                <a:avLst>
                  <a:gd name="adj" fmla="val 31595"/>
                </a:avLst>
              </a:prstGeom>
              <a:solidFill>
                <a:schemeClr val="accent1"/>
              </a:solidFill>
              <a:ln w="9525">
                <a:solidFill>
                  <a:schemeClr val="accent5"/>
                </a:solidFill>
                <a:miter lim="800000"/>
                <a:headEnd/>
                <a:tailEnd/>
              </a:ln>
            </p:spPr>
            <p:txBody>
              <a:bodyPr lIns="108000" tIns="72000" rIns="108000" bIns="72000" anchor="ctr" anchorCtr="0"/>
              <a:lstStyle/>
              <a:p>
                <a:pPr lvl="0" defTabSz="914108" fontAlgn="base">
                  <a:spcBef>
                    <a:spcPct val="0"/>
                  </a:spcBef>
                  <a:defRPr/>
                </a:pPr>
                <a:r>
                  <a:rPr lang="ru-RU" sz="1400" b="1" kern="0" dirty="0">
                    <a:solidFill>
                      <a:srgbClr val="FFFFFF"/>
                    </a:solidFill>
                    <a:cs typeface="Arial" panose="020B0604020202020204" pitchFamily="34" charset="0"/>
                  </a:rPr>
                  <a:t>Система поиска потенциальных эмитентов</a:t>
                </a:r>
                <a:endParaRPr lang="en-GB" sz="1400" kern="0" dirty="0">
                  <a:solidFill>
                    <a:srgbClr val="FFFFFF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28" name="Chevron 80"/>
              <p:cNvSpPr/>
              <p:nvPr/>
            </p:nvSpPr>
            <p:spPr bwMode="ltGray">
              <a:xfrm>
                <a:off x="863806" y="5048288"/>
                <a:ext cx="359960" cy="626000"/>
              </a:xfrm>
              <a:prstGeom prst="chevron">
                <a:avLst>
                  <a:gd name="adj" fmla="val 59538"/>
                </a:avLst>
              </a:prstGeom>
              <a:solidFill>
                <a:schemeClr val="accent1"/>
              </a:solidFill>
              <a:ln w="9525">
                <a:solidFill>
                  <a:schemeClr val="accent5"/>
                </a:solidFill>
                <a:miter lim="800000"/>
                <a:headEnd/>
                <a:tailEnd/>
              </a:ln>
            </p:spPr>
            <p:txBody>
              <a:bodyPr lIns="108000" tIns="72000" rIns="108000" bIns="72000" anchor="ctr" anchorCtr="0"/>
              <a:lstStyle/>
              <a:p>
                <a:pPr lvl="0" defTabSz="914108" fontAlgn="base">
                  <a:spcBef>
                    <a:spcPct val="0"/>
                  </a:spcBef>
                  <a:defRPr/>
                </a:pPr>
                <a:endParaRPr lang="en-GB" sz="1400" kern="0" dirty="0">
                  <a:solidFill>
                    <a:srgbClr val="FFFFFF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5" name="Line 28"/>
            <p:cNvSpPr>
              <a:spLocks noChangeShapeType="1"/>
            </p:cNvSpPr>
            <p:nvPr/>
          </p:nvSpPr>
          <p:spPr bwMode="gray">
            <a:xfrm flipV="1">
              <a:off x="780890" y="5563521"/>
              <a:ext cx="341" cy="864000"/>
            </a:xfrm>
            <a:prstGeom prst="line">
              <a:avLst/>
            </a:prstGeom>
            <a:noFill/>
            <a:ln w="3175">
              <a:solidFill>
                <a:schemeClr val="accent5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4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Line 28"/>
            <p:cNvSpPr>
              <a:spLocks noChangeShapeType="1"/>
            </p:cNvSpPr>
            <p:nvPr/>
          </p:nvSpPr>
          <p:spPr bwMode="gray">
            <a:xfrm flipV="1">
              <a:off x="4174658" y="4199744"/>
              <a:ext cx="341" cy="864000"/>
            </a:xfrm>
            <a:prstGeom prst="line">
              <a:avLst/>
            </a:prstGeom>
            <a:noFill/>
            <a:ln w="3175">
              <a:solidFill>
                <a:schemeClr val="accent5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45323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668723" y="1152611"/>
            <a:ext cx="11276143" cy="4611687"/>
            <a:chOff x="668723" y="1152611"/>
            <a:chExt cx="11276143" cy="4611687"/>
          </a:xfrm>
        </p:grpSpPr>
        <p:sp>
          <p:nvSpPr>
            <p:cNvPr id="3" name="Oval 28"/>
            <p:cNvSpPr/>
            <p:nvPr/>
          </p:nvSpPr>
          <p:spPr bwMode="ltGray">
            <a:xfrm>
              <a:off x="668723" y="1152611"/>
              <a:ext cx="735018" cy="702392"/>
            </a:xfrm>
            <a:prstGeom prst="ellipse">
              <a:avLst/>
            </a:prstGeom>
            <a:noFill/>
            <a:ln w="28575" cap="flat" cmpd="sng" algn="ctr">
              <a:solidFill>
                <a:schemeClr val="tx1">
                  <a:lumMod val="60000"/>
                  <a:lumOff val="40000"/>
                </a:schemeClr>
              </a:solidFill>
              <a:prstDash val="solid"/>
            </a:ln>
            <a:effectLst/>
          </p:spPr>
          <p:txBody>
            <a:bodyPr rtlCol="0" anchor="ctr"/>
            <a:lstStyle>
              <a:defPPr>
                <a:defRPr lang="en-US"/>
              </a:defPPr>
              <a:lvl1pPr marL="0" algn="l" defTabSz="1018824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509412" algn="l" defTabSz="1018824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018824" algn="l" defTabSz="1018824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528237" algn="l" defTabSz="1018824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37649" algn="l" defTabSz="1018824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47061" algn="l" defTabSz="1018824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056473" algn="l" defTabSz="1018824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565886" algn="l" defTabSz="1018824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4075298" algn="l" defTabSz="1018824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0188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889930" y="1183020"/>
              <a:ext cx="349999" cy="573850"/>
            </a:xfrm>
            <a:prstGeom prst="rect">
              <a:avLst/>
            </a:prstGeom>
            <a:noFill/>
          </p:spPr>
          <p:txBody>
            <a:bodyPr wrap="none" lIns="0" tIns="0" rIns="0" bIns="0" rtlCol="0" anchor="t" anchorCtr="0">
              <a:noAutofit/>
            </a:bodyPr>
            <a:lstStyle/>
            <a:p>
              <a:pPr algn="l">
                <a:lnSpc>
                  <a:spcPct val="90000"/>
                </a:lnSpc>
              </a:pPr>
              <a:r>
                <a:rPr lang="ru-RU" sz="4800" b="1" cap="none" baseline="0" dirty="0" smtClean="0">
                  <a:solidFill>
                    <a:schemeClr val="accent1">
                      <a:lumMod val="75000"/>
                    </a:schemeClr>
                  </a:solidFill>
                  <a:latin typeface="Calibri" panose="020F0502020204030204" pitchFamily="34" charset="0"/>
                </a:rPr>
                <a:t>1</a:t>
              </a:r>
            </a:p>
          </p:txBody>
        </p:sp>
        <p:grpSp>
          <p:nvGrpSpPr>
            <p:cNvPr id="5" name="Группа 4"/>
            <p:cNvGrpSpPr/>
            <p:nvPr/>
          </p:nvGrpSpPr>
          <p:grpSpPr>
            <a:xfrm>
              <a:off x="668723" y="2957303"/>
              <a:ext cx="735018" cy="702392"/>
              <a:chOff x="363923" y="2227576"/>
              <a:chExt cx="735018" cy="702392"/>
            </a:xfrm>
          </p:grpSpPr>
          <p:sp>
            <p:nvSpPr>
              <p:cNvPr id="11" name="Oval 28"/>
              <p:cNvSpPr/>
              <p:nvPr/>
            </p:nvSpPr>
            <p:spPr bwMode="ltGray">
              <a:xfrm>
                <a:off x="363923" y="2227576"/>
                <a:ext cx="735018" cy="702392"/>
              </a:xfrm>
              <a:prstGeom prst="ellipse">
                <a:avLst/>
              </a:prstGeom>
              <a:noFill/>
              <a:ln w="28575" cap="flat" cmpd="sng" algn="ctr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</a:ln>
              <a:effectLst/>
            </p:spPr>
            <p:txBody>
              <a:bodyPr rtlCol="0" anchor="ctr"/>
              <a:lstStyle>
                <a:defPPr>
                  <a:defRPr lang="en-US"/>
                </a:defPPr>
                <a:lvl1pPr marL="0" algn="l" defTabSz="1018824" rtl="0" eaLnBrk="1" latinLnBrk="0" hangingPunct="1">
                  <a:defRPr sz="20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20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20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20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20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20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20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20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20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10188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0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Georgia" panose="02040502050405020303" pitchFamily="18" charset="0"/>
                </a:endParaRP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569495" y="2279123"/>
                <a:ext cx="349999" cy="573850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 anchorCtr="0">
                <a:noAutofit/>
              </a:bodyPr>
              <a:lstStyle/>
              <a:p>
                <a:pPr algn="l">
                  <a:lnSpc>
                    <a:spcPct val="90000"/>
                  </a:lnSpc>
                </a:pPr>
                <a:r>
                  <a:rPr lang="ru-RU" sz="4800" b="1" cap="none" baseline="0" dirty="0" smtClean="0">
                    <a:solidFill>
                      <a:schemeClr val="accent1">
                        <a:lumMod val="75000"/>
                      </a:schemeClr>
                    </a:solidFill>
                    <a:latin typeface="+mj-lt"/>
                  </a:rPr>
                  <a:t>2</a:t>
                </a:r>
              </a:p>
            </p:txBody>
          </p:sp>
        </p:grpSp>
        <p:grpSp>
          <p:nvGrpSpPr>
            <p:cNvPr id="6" name="Группа 5"/>
            <p:cNvGrpSpPr/>
            <p:nvPr/>
          </p:nvGrpSpPr>
          <p:grpSpPr>
            <a:xfrm>
              <a:off x="668723" y="5061906"/>
              <a:ext cx="735018" cy="702392"/>
              <a:chOff x="363923" y="3090030"/>
              <a:chExt cx="735018" cy="702392"/>
            </a:xfrm>
          </p:grpSpPr>
          <p:sp>
            <p:nvSpPr>
              <p:cNvPr id="9" name="Oval 28"/>
              <p:cNvSpPr/>
              <p:nvPr/>
            </p:nvSpPr>
            <p:spPr bwMode="ltGray">
              <a:xfrm>
                <a:off x="363923" y="3090030"/>
                <a:ext cx="735018" cy="702392"/>
              </a:xfrm>
              <a:prstGeom prst="ellipse">
                <a:avLst/>
              </a:prstGeom>
              <a:noFill/>
              <a:ln w="28575" cap="flat" cmpd="sng" algn="ctr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</a:ln>
              <a:effectLst/>
            </p:spPr>
            <p:txBody>
              <a:bodyPr rtlCol="0" anchor="ctr"/>
              <a:lstStyle>
                <a:defPPr>
                  <a:defRPr lang="en-US"/>
                </a:defPPr>
                <a:lvl1pPr marL="0" algn="l" defTabSz="1018824" rtl="0" eaLnBrk="1" latinLnBrk="0" hangingPunct="1">
                  <a:defRPr sz="20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20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20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20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20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20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20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20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20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10188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0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Georgia" panose="02040502050405020303" pitchFamily="18" charset="0"/>
                </a:endParaRP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569492" y="3143093"/>
                <a:ext cx="349999" cy="573850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 anchorCtr="0">
                <a:noAutofit/>
              </a:bodyPr>
              <a:lstStyle/>
              <a:p>
                <a:pPr algn="l">
                  <a:lnSpc>
                    <a:spcPct val="90000"/>
                  </a:lnSpc>
                </a:pPr>
                <a:r>
                  <a:rPr lang="ru-RU" sz="4800" b="1" dirty="0">
                    <a:solidFill>
                      <a:schemeClr val="accent5"/>
                    </a:solidFill>
                    <a:latin typeface="+mj-lt"/>
                  </a:rPr>
                  <a:t>3</a:t>
                </a:r>
                <a:endParaRPr lang="ru-RU" sz="4800" b="1" cap="none" baseline="0" dirty="0" smtClean="0">
                  <a:solidFill>
                    <a:schemeClr val="accent5"/>
                  </a:solidFill>
                  <a:latin typeface="+mj-lt"/>
                </a:endParaRPr>
              </a:p>
            </p:txBody>
          </p:sp>
        </p:grpSp>
        <p:sp>
          <p:nvSpPr>
            <p:cNvPr id="7" name="Прямоугольник 6"/>
            <p:cNvSpPr/>
            <p:nvPr/>
          </p:nvSpPr>
          <p:spPr>
            <a:xfrm>
              <a:off x="1403741" y="1152611"/>
              <a:ext cx="10541124" cy="147732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ru-RU" b="1" dirty="0" smtClean="0">
                  <a:solidFill>
                    <a:schemeClr val="accent1">
                      <a:lumMod val="75000"/>
                    </a:schemeClr>
                  </a:solidFill>
                </a:rPr>
                <a:t>Основные критерии</a:t>
              </a:r>
            </a:p>
            <a:p>
              <a:pPr marL="285750" indent="-285750">
                <a:buClr>
                  <a:srgbClr val="4C3A74"/>
                </a:buClr>
                <a:buFont typeface="Courier New" panose="02070309020205020404" pitchFamily="49" charset="0"/>
                <a:buChar char="o"/>
                <a:defRPr/>
              </a:pPr>
              <a:r>
                <a:rPr lang="ru-RU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Субъект МСП (виды деятельности, кроме игорного бизнеса, добыча и реализация подакцизных товаров, добыча полезных ископаемых, кроме общедоступных)</a:t>
              </a:r>
            </a:p>
            <a:p>
              <a:pPr marL="285750" indent="-285750">
                <a:buClr>
                  <a:srgbClr val="4C3A74"/>
                </a:buClr>
                <a:buFont typeface="Courier New" panose="02070309020205020404" pitchFamily="49" charset="0"/>
                <a:buChar char="o"/>
                <a:defRPr/>
              </a:pPr>
              <a:r>
                <a:rPr lang="ru-RU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Компания ведет деятельность более </a:t>
              </a:r>
              <a:r>
                <a:rPr lang="ru-RU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3 </a:t>
              </a:r>
              <a:r>
                <a:rPr lang="ru-RU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лет</a:t>
              </a:r>
            </a:p>
            <a:p>
              <a:pPr marL="285750" indent="-285750">
                <a:buClr>
                  <a:srgbClr val="4C3A74"/>
                </a:buClr>
                <a:buFont typeface="Courier New" panose="02070309020205020404" pitchFamily="49" charset="0"/>
                <a:buChar char="o"/>
                <a:defRPr/>
              </a:pPr>
              <a:r>
                <a:rPr lang="ru-RU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Налоговый резидент, не в состоянии банкротства, ликвидации, реорганизации </a:t>
              </a: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1403741" y="2913838"/>
              <a:ext cx="10541125" cy="17543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>
                <a:defRPr/>
              </a:pPr>
              <a:r>
                <a:rPr lang="ru-RU" b="1" dirty="0" smtClean="0">
                  <a:solidFill>
                    <a:schemeClr val="accent1">
                      <a:lumMod val="75000"/>
                    </a:schemeClr>
                  </a:solidFill>
                </a:rPr>
                <a:t>Финансовые показатели</a:t>
              </a:r>
              <a:endParaRPr lang="ru-RU" b="1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marL="285750" lvl="0" indent="-285750">
                <a:buClr>
                  <a:srgbClr val="AB5282"/>
                </a:buClr>
                <a:buFont typeface="Courier New" panose="02070309020205020404" pitchFamily="49" charset="0"/>
                <a:buChar char="o"/>
                <a:defRPr/>
              </a:pPr>
              <a:r>
                <a:rPr lang="ru-RU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Отсутствует отрицательная кредитная история (просрочки по кредитам более 30 дней </a:t>
              </a:r>
              <a:r>
                <a:rPr lang="ru-RU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/>
              </a:r>
              <a:br>
                <a:rPr lang="ru-RU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</a:br>
              <a:r>
                <a:rPr lang="ru-RU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в </a:t>
              </a:r>
              <a:r>
                <a:rPr lang="ru-RU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течение последних 180 дней)</a:t>
              </a:r>
            </a:p>
            <a:p>
              <a:pPr marL="285750" lvl="0" indent="-285750">
                <a:buClr>
                  <a:srgbClr val="AB5282"/>
                </a:buClr>
                <a:buFont typeface="Courier New" panose="02070309020205020404" pitchFamily="49" charset="0"/>
                <a:buChar char="o"/>
                <a:defRPr/>
              </a:pPr>
              <a:r>
                <a:rPr lang="ru-RU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Выручка от 120 </a:t>
              </a:r>
              <a:r>
                <a:rPr lang="ru-RU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млн рублей </a:t>
              </a:r>
              <a:r>
                <a:rPr lang="ru-RU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до 2 </a:t>
              </a:r>
              <a:r>
                <a:rPr lang="ru-RU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млрд рублей</a:t>
              </a:r>
              <a:endParaRPr lang="ru-RU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  <a:p>
              <a:pPr marL="285750" lvl="0" indent="-285750">
                <a:buClr>
                  <a:srgbClr val="AB5282"/>
                </a:buClr>
                <a:buFont typeface="Courier New" panose="02070309020205020404" pitchFamily="49" charset="0"/>
                <a:buChar char="o"/>
                <a:defRPr/>
              </a:pPr>
              <a:r>
                <a:rPr lang="ru-RU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Средний темп прироста выручки за последние три года не менее 10%</a:t>
              </a:r>
            </a:p>
            <a:p>
              <a:pPr marL="285750" lvl="0" indent="-285750">
                <a:buClr>
                  <a:srgbClr val="AB5282"/>
                </a:buClr>
                <a:buFont typeface="Courier New" panose="02070309020205020404" pitchFamily="49" charset="0"/>
                <a:buChar char="o"/>
                <a:defRPr/>
              </a:pPr>
              <a:r>
                <a:rPr lang="ru-RU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Рекомендуемая рентабельность бизнеса не менее 15%</a:t>
              </a:r>
            </a:p>
          </p:txBody>
        </p:sp>
      </p:grpSp>
      <p:sp>
        <p:nvSpPr>
          <p:cNvPr id="13" name="Текст 2"/>
          <p:cNvSpPr txBox="1">
            <a:spLocks/>
          </p:cNvSpPr>
          <p:nvPr/>
        </p:nvSpPr>
        <p:spPr>
          <a:xfrm>
            <a:off x="189469" y="214183"/>
            <a:ext cx="11631827" cy="46638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200" b="1" cap="all" dirty="0" smtClean="0">
                <a:solidFill>
                  <a:schemeClr val="tx2"/>
                </a:solidFill>
              </a:rPr>
              <a:t>Критерии </a:t>
            </a:r>
            <a:r>
              <a:rPr lang="ru-RU" sz="2200" b="1" cap="all" dirty="0">
                <a:solidFill>
                  <a:schemeClr val="tx2"/>
                </a:solidFill>
              </a:rPr>
              <a:t>самооценки для выпуска облигаций и получения мер поддержки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429860" y="5061906"/>
            <a:ext cx="107621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b="1" dirty="0">
                <a:solidFill>
                  <a:schemeClr val="accent5"/>
                </a:solidFill>
              </a:rPr>
              <a:t>Параметры </a:t>
            </a:r>
            <a:r>
              <a:rPr lang="ru-RU" b="1" dirty="0" smtClean="0">
                <a:solidFill>
                  <a:schemeClr val="accent5"/>
                </a:solidFill>
              </a:rPr>
              <a:t>выпуска</a:t>
            </a:r>
            <a:endParaRPr lang="ru-RU" b="1" dirty="0">
              <a:solidFill>
                <a:schemeClr val="accent5"/>
              </a:solidFill>
            </a:endParaRPr>
          </a:p>
          <a:p>
            <a:pPr marL="342900" indent="-342900">
              <a:buFont typeface="+mj-lt"/>
              <a:buAutoNum type="arabicParenR"/>
              <a:defRPr/>
            </a:pPr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Объем выпуска от </a:t>
            </a: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30 </a:t>
            </a: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млн </a:t>
            </a:r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до 1 млрд рублей</a:t>
            </a:r>
          </a:p>
          <a:p>
            <a:pPr marL="342900" indent="-342900">
              <a:buFont typeface="+mj-lt"/>
              <a:buAutoNum type="arabicParenR"/>
              <a:defRPr/>
            </a:pPr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</a:rPr>
              <a:t>Срок привлечения средств не менее 1 года и не более </a:t>
            </a: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5 </a:t>
            </a:r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лет</a:t>
            </a:r>
          </a:p>
        </p:txBody>
      </p:sp>
    </p:spTree>
    <p:extLst>
      <p:ext uri="{BB962C8B-B14F-4D97-AF65-F5344CB8AC3E}">
        <p14:creationId xmlns:p14="http://schemas.microsoft.com/office/powerpoint/2010/main" val="44760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33"/>
          <p:cNvSpPr/>
          <p:nvPr/>
        </p:nvSpPr>
        <p:spPr>
          <a:xfrm rot="5400000">
            <a:off x="5817691" y="-1206737"/>
            <a:ext cx="868825" cy="11209475"/>
          </a:xfrm>
          <a:custGeom>
            <a:avLst/>
            <a:gdLst>
              <a:gd name="connsiteX0" fmla="*/ 0 w 1039906"/>
              <a:gd name="connsiteY0" fmla="*/ 0 h 6131859"/>
              <a:gd name="connsiteX1" fmla="*/ 986117 w 1039906"/>
              <a:gd name="connsiteY1" fmla="*/ 1757083 h 6131859"/>
              <a:gd name="connsiteX2" fmla="*/ 26894 w 1039906"/>
              <a:gd name="connsiteY2" fmla="*/ 4043083 h 6131859"/>
              <a:gd name="connsiteX3" fmla="*/ 1039906 w 1039906"/>
              <a:gd name="connsiteY3" fmla="*/ 6131859 h 6131859"/>
              <a:gd name="connsiteX0" fmla="*/ 0 w 1143000"/>
              <a:gd name="connsiteY0" fmla="*/ 0 h 6131859"/>
              <a:gd name="connsiteX1" fmla="*/ 1089211 w 1143000"/>
              <a:gd name="connsiteY1" fmla="*/ 1757083 h 6131859"/>
              <a:gd name="connsiteX2" fmla="*/ 129988 w 1143000"/>
              <a:gd name="connsiteY2" fmla="*/ 4043083 h 6131859"/>
              <a:gd name="connsiteX3" fmla="*/ 1143000 w 1143000"/>
              <a:gd name="connsiteY3" fmla="*/ 6131859 h 6131859"/>
              <a:gd name="connsiteX0" fmla="*/ 31377 w 1021977"/>
              <a:gd name="connsiteY0" fmla="*/ 0 h 6131859"/>
              <a:gd name="connsiteX1" fmla="*/ 968188 w 1021977"/>
              <a:gd name="connsiteY1" fmla="*/ 1757083 h 6131859"/>
              <a:gd name="connsiteX2" fmla="*/ 8965 w 1021977"/>
              <a:gd name="connsiteY2" fmla="*/ 4043083 h 6131859"/>
              <a:gd name="connsiteX3" fmla="*/ 1021977 w 1021977"/>
              <a:gd name="connsiteY3" fmla="*/ 6131859 h 6131859"/>
              <a:gd name="connsiteX0" fmla="*/ 55532 w 1046132"/>
              <a:gd name="connsiteY0" fmla="*/ 0 h 6131859"/>
              <a:gd name="connsiteX1" fmla="*/ 847412 w 1046132"/>
              <a:gd name="connsiteY1" fmla="*/ 1745643 h 6131859"/>
              <a:gd name="connsiteX2" fmla="*/ 33120 w 1046132"/>
              <a:gd name="connsiteY2" fmla="*/ 4043083 h 6131859"/>
              <a:gd name="connsiteX3" fmla="*/ 1046132 w 1046132"/>
              <a:gd name="connsiteY3" fmla="*/ 6131859 h 6131859"/>
              <a:gd name="connsiteX0" fmla="*/ 22412 w 818027"/>
              <a:gd name="connsiteY0" fmla="*/ 0 h 6013732"/>
              <a:gd name="connsiteX1" fmla="*/ 814292 w 818027"/>
              <a:gd name="connsiteY1" fmla="*/ 1745643 h 6013732"/>
              <a:gd name="connsiteX2" fmla="*/ 0 w 818027"/>
              <a:gd name="connsiteY2" fmla="*/ 4043083 h 6013732"/>
              <a:gd name="connsiteX3" fmla="*/ 814292 w 818027"/>
              <a:gd name="connsiteY3" fmla="*/ 6013732 h 6013732"/>
              <a:gd name="connsiteX0" fmla="*/ 0 w 809560"/>
              <a:gd name="connsiteY0" fmla="*/ 0 h 6013732"/>
              <a:gd name="connsiteX1" fmla="*/ 791880 w 809560"/>
              <a:gd name="connsiteY1" fmla="*/ 1745643 h 6013732"/>
              <a:gd name="connsiteX2" fmla="*/ 106081 w 809560"/>
              <a:gd name="connsiteY2" fmla="*/ 3879243 h 6013732"/>
              <a:gd name="connsiteX3" fmla="*/ 791880 w 809560"/>
              <a:gd name="connsiteY3" fmla="*/ 6013732 h 6013732"/>
              <a:gd name="connsiteX0" fmla="*/ 0 w 791880"/>
              <a:gd name="connsiteY0" fmla="*/ 0 h 6013732"/>
              <a:gd name="connsiteX1" fmla="*/ 609600 w 791880"/>
              <a:gd name="connsiteY1" fmla="*/ 1593243 h 6013732"/>
              <a:gd name="connsiteX2" fmla="*/ 106081 w 791880"/>
              <a:gd name="connsiteY2" fmla="*/ 3879243 h 6013732"/>
              <a:gd name="connsiteX3" fmla="*/ 791880 w 791880"/>
              <a:gd name="connsiteY3" fmla="*/ 6013732 h 6013732"/>
              <a:gd name="connsiteX0" fmla="*/ 0 w 868825"/>
              <a:gd name="connsiteY0" fmla="*/ 0 h 6022562"/>
              <a:gd name="connsiteX1" fmla="*/ 609600 w 868825"/>
              <a:gd name="connsiteY1" fmla="*/ 1593243 h 6022562"/>
              <a:gd name="connsiteX2" fmla="*/ 106081 w 868825"/>
              <a:gd name="connsiteY2" fmla="*/ 3879243 h 6022562"/>
              <a:gd name="connsiteX3" fmla="*/ 868825 w 868825"/>
              <a:gd name="connsiteY3" fmla="*/ 6022562 h 6022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8825" h="6022562">
                <a:moveTo>
                  <a:pt x="0" y="0"/>
                </a:moveTo>
                <a:cubicBezTo>
                  <a:pt x="490817" y="541618"/>
                  <a:pt x="591920" y="946703"/>
                  <a:pt x="609600" y="1593243"/>
                </a:cubicBezTo>
                <a:cubicBezTo>
                  <a:pt x="627280" y="2239784"/>
                  <a:pt x="62877" y="3141023"/>
                  <a:pt x="106081" y="3879243"/>
                </a:cubicBezTo>
                <a:cubicBezTo>
                  <a:pt x="149285" y="4617463"/>
                  <a:pt x="366801" y="5342738"/>
                  <a:pt x="868825" y="6022562"/>
                </a:cubicBezTo>
              </a:path>
            </a:pathLst>
          </a:custGeom>
          <a:ln w="190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450904" y="0"/>
            <a:ext cx="11405937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ru-RU" sz="2200" b="1" cap="all" dirty="0">
                <a:solidFill>
                  <a:schemeClr val="tx2"/>
                </a:solidFill>
              </a:rPr>
              <a:t>Порядок действий субъекта МСП при получении субсидии на возмещение расходов по размещению облигаций и выплате купонного дохода</a:t>
            </a:r>
          </a:p>
        </p:txBody>
      </p:sp>
      <p:sp>
        <p:nvSpPr>
          <p:cNvPr id="14" name="Rectangle 136"/>
          <p:cNvSpPr/>
          <p:nvPr/>
        </p:nvSpPr>
        <p:spPr>
          <a:xfrm>
            <a:off x="10070329" y="5110356"/>
            <a:ext cx="1520388" cy="251795"/>
          </a:xfrm>
          <a:prstGeom prst="rect">
            <a:avLst/>
          </a:prstGeom>
        </p:spPr>
        <p:txBody>
          <a:bodyPr wrap="square" lIns="0" tIns="36000" rIns="0" bIns="0">
            <a:spAutoFit/>
          </a:bodyPr>
          <a:lstStyle/>
          <a:p>
            <a:pPr indent="-274320" algn="ctr">
              <a:spcAft>
                <a:spcPts val="150"/>
              </a:spcAft>
            </a:pPr>
            <a:r>
              <a:rPr lang="ru-RU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anose="020B0604020202020204" pitchFamily="34" charset="0"/>
              </a:rPr>
              <a:t>Выплата субсидии</a:t>
            </a:r>
            <a:endParaRPr lang="ru-RU" sz="1400" b="1" dirty="0">
              <a:solidFill>
                <a:schemeClr val="tx1">
                  <a:lumMod val="85000"/>
                  <a:lumOff val="15000"/>
                </a:schemeClr>
              </a:solidFill>
              <a:cs typeface="Arial" panose="020B0604020202020204" pitchFamily="34" charset="0"/>
            </a:endParaRPr>
          </a:p>
        </p:txBody>
      </p:sp>
      <p:grpSp>
        <p:nvGrpSpPr>
          <p:cNvPr id="24" name="Группа 23"/>
          <p:cNvGrpSpPr/>
          <p:nvPr/>
        </p:nvGrpSpPr>
        <p:grpSpPr>
          <a:xfrm>
            <a:off x="723897" y="2734910"/>
            <a:ext cx="10859949" cy="3300092"/>
            <a:chOff x="533632" y="1300423"/>
            <a:chExt cx="10859949" cy="3300092"/>
          </a:xfrm>
        </p:grpSpPr>
        <p:sp>
          <p:nvSpPr>
            <p:cNvPr id="5" name="Rectangle 136"/>
            <p:cNvSpPr/>
            <p:nvPr/>
          </p:nvSpPr>
          <p:spPr>
            <a:xfrm>
              <a:off x="533632" y="3917833"/>
              <a:ext cx="1520388" cy="682682"/>
            </a:xfrm>
            <a:prstGeom prst="rect">
              <a:avLst/>
            </a:prstGeom>
          </p:spPr>
          <p:txBody>
            <a:bodyPr wrap="square" lIns="0" tIns="36000" rIns="0" bIns="0">
              <a:spAutoFit/>
            </a:bodyPr>
            <a:lstStyle/>
            <a:p>
              <a:pPr indent="-274320" algn="ctr">
                <a:spcAft>
                  <a:spcPts val="150"/>
                </a:spcAft>
              </a:pPr>
              <a:r>
                <a:rPr lang="ru-RU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anose="020B0604020202020204" pitchFamily="34" charset="0"/>
                </a:rPr>
                <a:t>Субъект МСП разместил облигации</a:t>
              </a:r>
            </a:p>
          </p:txBody>
        </p:sp>
        <p:cxnSp>
          <p:nvCxnSpPr>
            <p:cNvPr id="6" name="Straight Connector 149"/>
            <p:cNvCxnSpPr/>
            <p:nvPr/>
          </p:nvCxnSpPr>
          <p:spPr>
            <a:xfrm flipH="1">
              <a:off x="1293826" y="3220967"/>
              <a:ext cx="6081" cy="649666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157"/>
            <p:cNvCxnSpPr/>
            <p:nvPr/>
          </p:nvCxnSpPr>
          <p:spPr>
            <a:xfrm flipV="1">
              <a:off x="4930291" y="2767511"/>
              <a:ext cx="0" cy="892869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Rectangle 136"/>
            <p:cNvSpPr/>
            <p:nvPr/>
          </p:nvSpPr>
          <p:spPr>
            <a:xfrm>
              <a:off x="1471612" y="1593760"/>
              <a:ext cx="1511263" cy="467239"/>
            </a:xfrm>
            <a:prstGeom prst="rect">
              <a:avLst/>
            </a:prstGeom>
          </p:spPr>
          <p:txBody>
            <a:bodyPr wrap="square" lIns="0" tIns="36000" rIns="0" bIns="0">
              <a:spAutoFit/>
            </a:bodyPr>
            <a:lstStyle/>
            <a:p>
              <a:pPr indent="-274320" algn="ctr">
                <a:spcAft>
                  <a:spcPts val="150"/>
                </a:spcAft>
              </a:pPr>
              <a:r>
                <a:rPr lang="ru-RU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anose="020B0604020202020204" pitchFamily="34" charset="0"/>
                </a:rPr>
                <a:t>Субъект МСП выплатил купон</a:t>
              </a:r>
            </a:p>
          </p:txBody>
        </p:sp>
        <p:cxnSp>
          <p:nvCxnSpPr>
            <p:cNvPr id="9" name="Straight Connector 149"/>
            <p:cNvCxnSpPr/>
            <p:nvPr/>
          </p:nvCxnSpPr>
          <p:spPr>
            <a:xfrm flipH="1">
              <a:off x="2227244" y="2148743"/>
              <a:ext cx="6081" cy="649666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Rectangle 136"/>
            <p:cNvSpPr/>
            <p:nvPr/>
          </p:nvSpPr>
          <p:spPr>
            <a:xfrm rot="21360341">
              <a:off x="2050781" y="2885615"/>
              <a:ext cx="2705781" cy="682682"/>
            </a:xfrm>
            <a:prstGeom prst="rect">
              <a:avLst/>
            </a:prstGeom>
          </p:spPr>
          <p:txBody>
            <a:bodyPr wrap="square" lIns="0" tIns="36000" rIns="0" bIns="0">
              <a:spAutoFit/>
            </a:bodyPr>
            <a:lstStyle/>
            <a:p>
              <a:pPr indent="-274320" algn="ctr">
                <a:spcAft>
                  <a:spcPts val="150"/>
                </a:spcAft>
              </a:pPr>
              <a:r>
                <a:rPr lang="ru-RU" sz="1400" b="1" dirty="0" smtClean="0">
                  <a:solidFill>
                    <a:schemeClr val="accent1"/>
                  </a:solidFill>
                  <a:cs typeface="Arial" panose="020B0604020202020204" pitchFamily="34" charset="0"/>
                </a:rPr>
                <a:t>Субъект </a:t>
              </a:r>
              <a:r>
                <a:rPr lang="ru-RU" sz="1400" b="1" dirty="0">
                  <a:solidFill>
                    <a:schemeClr val="accent1"/>
                  </a:solidFill>
                  <a:cs typeface="Arial" panose="020B0604020202020204" pitchFamily="34" charset="0"/>
                </a:rPr>
                <a:t>МСП </a:t>
              </a:r>
              <a:r>
                <a:rPr lang="ru-RU" sz="1400" b="1" dirty="0" smtClean="0">
                  <a:solidFill>
                    <a:schemeClr val="accent1"/>
                  </a:solidFill>
                  <a:cs typeface="Arial" panose="020B0604020202020204" pitchFamily="34" charset="0"/>
                </a:rPr>
                <a:t>направляет </a:t>
              </a:r>
              <a:br>
                <a:rPr lang="ru-RU" sz="1400" b="1" dirty="0" smtClean="0">
                  <a:solidFill>
                    <a:schemeClr val="accent1"/>
                  </a:solidFill>
                  <a:cs typeface="Arial" panose="020B0604020202020204" pitchFamily="34" charset="0"/>
                </a:rPr>
              </a:br>
              <a:r>
                <a:rPr lang="ru-RU" sz="1400" b="1" dirty="0" smtClean="0">
                  <a:solidFill>
                    <a:schemeClr val="accent1"/>
                  </a:solidFill>
                  <a:cs typeface="Arial" panose="020B0604020202020204" pitchFamily="34" charset="0"/>
                </a:rPr>
                <a:t>пакет </a:t>
              </a:r>
              <a:r>
                <a:rPr lang="ru-RU" sz="1400" b="1" dirty="0">
                  <a:solidFill>
                    <a:schemeClr val="accent1"/>
                  </a:solidFill>
                  <a:cs typeface="Arial" panose="020B0604020202020204" pitchFamily="34" charset="0"/>
                </a:rPr>
                <a:t>документов </a:t>
              </a:r>
              <a:r>
                <a:rPr lang="ru-RU" sz="1400" b="1" dirty="0" smtClean="0">
                  <a:solidFill>
                    <a:schemeClr val="accent1"/>
                  </a:solidFill>
                  <a:cs typeface="Arial" panose="020B0604020202020204" pitchFamily="34" charset="0"/>
                </a:rPr>
                <a:t>в Минэкономразвития России</a:t>
              </a:r>
            </a:p>
          </p:txBody>
        </p:sp>
        <p:cxnSp>
          <p:nvCxnSpPr>
            <p:cNvPr id="11" name="Straight Connector 157"/>
            <p:cNvCxnSpPr/>
            <p:nvPr/>
          </p:nvCxnSpPr>
          <p:spPr>
            <a:xfrm flipV="1">
              <a:off x="9221447" y="2242795"/>
              <a:ext cx="0" cy="792294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136"/>
            <p:cNvSpPr/>
            <p:nvPr/>
          </p:nvSpPr>
          <p:spPr>
            <a:xfrm>
              <a:off x="7893789" y="1300423"/>
              <a:ext cx="2475316" cy="898126"/>
            </a:xfrm>
            <a:prstGeom prst="rect">
              <a:avLst/>
            </a:prstGeom>
          </p:spPr>
          <p:txBody>
            <a:bodyPr wrap="square" lIns="0" tIns="36000" rIns="0" bIns="0">
              <a:spAutoFit/>
            </a:bodyPr>
            <a:lstStyle/>
            <a:p>
              <a:pPr indent="-274320" algn="ctr">
                <a:spcAft>
                  <a:spcPts val="150"/>
                </a:spcAft>
              </a:pPr>
              <a:r>
                <a:rPr lang="ru-RU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anose="020B0604020202020204" pitchFamily="34" charset="0"/>
                </a:rPr>
                <a:t>Уведомление </a:t>
              </a:r>
              <a:br>
                <a:rPr lang="ru-RU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anose="020B0604020202020204" pitchFamily="34" charset="0"/>
                </a:rPr>
              </a:br>
              <a:r>
                <a:rPr lang="ru-RU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anose="020B0604020202020204" pitchFamily="34" charset="0"/>
                </a:rPr>
                <a:t>о заключении Соглашения и/или </a:t>
              </a:r>
              <a:br>
                <a:rPr lang="ru-RU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anose="020B0604020202020204" pitchFamily="34" charset="0"/>
                </a:rPr>
              </a:br>
              <a:r>
                <a:rPr lang="ru-RU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anose="020B0604020202020204" pitchFamily="34" charset="0"/>
                </a:rPr>
                <a:t>о выплате субсидии</a:t>
              </a:r>
            </a:p>
          </p:txBody>
        </p:sp>
        <p:cxnSp>
          <p:nvCxnSpPr>
            <p:cNvPr id="15" name="Straight Connector 149"/>
            <p:cNvCxnSpPr/>
            <p:nvPr/>
          </p:nvCxnSpPr>
          <p:spPr>
            <a:xfrm flipH="1">
              <a:off x="10783244" y="3010714"/>
              <a:ext cx="6081" cy="649666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136"/>
            <p:cNvSpPr/>
            <p:nvPr/>
          </p:nvSpPr>
          <p:spPr>
            <a:xfrm rot="20932958">
              <a:off x="8925056" y="2566354"/>
              <a:ext cx="2468525" cy="311503"/>
            </a:xfrm>
            <a:prstGeom prst="rect">
              <a:avLst/>
            </a:prstGeom>
          </p:spPr>
          <p:txBody>
            <a:bodyPr wrap="square" lIns="0" tIns="36000" rIns="0" bIns="0">
              <a:prstTxWarp prst="textArchDown">
                <a:avLst/>
              </a:prstTxWarp>
              <a:spAutoFit/>
            </a:bodyPr>
            <a:lstStyle/>
            <a:p>
              <a:pPr indent="-274320" algn="ctr">
                <a:spcAft>
                  <a:spcPts val="150"/>
                </a:spcAft>
              </a:pPr>
              <a:r>
                <a:rPr lang="ru-RU" sz="1400" b="1" dirty="0">
                  <a:solidFill>
                    <a:schemeClr val="accent1"/>
                  </a:solidFill>
                  <a:cs typeface="Arial" panose="020B0604020202020204" pitchFamily="34" charset="0"/>
                </a:rPr>
                <a:t>до 10 рабочих дней</a:t>
              </a:r>
            </a:p>
          </p:txBody>
        </p:sp>
        <p:sp>
          <p:nvSpPr>
            <p:cNvPr id="17" name="Oval 142"/>
            <p:cNvSpPr/>
            <p:nvPr/>
          </p:nvSpPr>
          <p:spPr bwMode="ltGray">
            <a:xfrm>
              <a:off x="4840291" y="2548942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 err="1" smtClean="0">
                <a:solidFill>
                  <a:schemeClr val="accent1"/>
                </a:solidFill>
                <a:latin typeface="Georgia" pitchFamily="18" charset="0"/>
              </a:endParaRPr>
            </a:p>
          </p:txBody>
        </p:sp>
        <p:sp>
          <p:nvSpPr>
            <p:cNvPr id="18" name="Oval 142"/>
            <p:cNvSpPr/>
            <p:nvPr/>
          </p:nvSpPr>
          <p:spPr bwMode="ltGray">
            <a:xfrm>
              <a:off x="9131447" y="3031603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 err="1" smtClean="0">
                <a:solidFill>
                  <a:schemeClr val="accent1"/>
                </a:solidFill>
                <a:latin typeface="Georgia" pitchFamily="18" charset="0"/>
              </a:endParaRPr>
            </a:p>
          </p:txBody>
        </p:sp>
        <p:sp>
          <p:nvSpPr>
            <p:cNvPr id="19" name="Oval 134"/>
            <p:cNvSpPr/>
            <p:nvPr/>
          </p:nvSpPr>
          <p:spPr bwMode="ltGray">
            <a:xfrm>
              <a:off x="2138578" y="2807403"/>
              <a:ext cx="180000" cy="180000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 err="1" smtClean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20" name="Oval 134"/>
            <p:cNvSpPr/>
            <p:nvPr/>
          </p:nvSpPr>
          <p:spPr bwMode="ltGray">
            <a:xfrm>
              <a:off x="1213857" y="3017367"/>
              <a:ext cx="180000" cy="180000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 err="1" smtClean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21" name="Rectangle 136"/>
            <p:cNvSpPr/>
            <p:nvPr/>
          </p:nvSpPr>
          <p:spPr>
            <a:xfrm>
              <a:off x="4170097" y="3600345"/>
              <a:ext cx="1520388" cy="492887"/>
            </a:xfrm>
            <a:prstGeom prst="rect">
              <a:avLst/>
            </a:prstGeom>
          </p:spPr>
          <p:txBody>
            <a:bodyPr wrap="square" lIns="0" tIns="36000" rIns="0" bIns="0">
              <a:spAutoFit/>
            </a:bodyPr>
            <a:lstStyle/>
            <a:p>
              <a:pPr indent="-274320" algn="ctr">
                <a:spcAft>
                  <a:spcPts val="150"/>
                </a:spcAft>
              </a:pPr>
              <a:r>
                <a:rPr lang="ru-RU" sz="14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anose="020B0604020202020204" pitchFamily="34" charset="0"/>
                </a:rPr>
                <a:t>1 июля /</a:t>
              </a:r>
            </a:p>
            <a:p>
              <a:pPr indent="-274320" algn="ctr">
                <a:spcAft>
                  <a:spcPts val="150"/>
                </a:spcAft>
              </a:pPr>
              <a:r>
                <a:rPr lang="ru-RU" sz="14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anose="020B0604020202020204" pitchFamily="34" charset="0"/>
                </a:rPr>
                <a:t>1 октября</a:t>
              </a:r>
              <a:endPara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2" name="Rectangle 136"/>
            <p:cNvSpPr/>
            <p:nvPr/>
          </p:nvSpPr>
          <p:spPr>
            <a:xfrm rot="537231">
              <a:off x="5305259" y="2601869"/>
              <a:ext cx="3462799" cy="251795"/>
            </a:xfrm>
            <a:prstGeom prst="rect">
              <a:avLst/>
            </a:prstGeom>
          </p:spPr>
          <p:txBody>
            <a:bodyPr wrap="square" lIns="0" tIns="36000" rIns="0" bIns="0">
              <a:spAutoFit/>
            </a:bodyPr>
            <a:lstStyle/>
            <a:p>
              <a:pPr indent="-274320" algn="ctr">
                <a:spcAft>
                  <a:spcPts val="150"/>
                </a:spcAft>
              </a:pPr>
              <a:r>
                <a:rPr lang="ru-RU" sz="1400" b="1" dirty="0" smtClean="0">
                  <a:solidFill>
                    <a:schemeClr val="accent1"/>
                  </a:solidFill>
                  <a:cs typeface="Arial" panose="020B0604020202020204" pitchFamily="34" charset="0"/>
                </a:rPr>
                <a:t>Рассмотрение документов до 50 раб. дней</a:t>
              </a:r>
            </a:p>
          </p:txBody>
        </p:sp>
      </p:grpSp>
      <p:sp>
        <p:nvSpPr>
          <p:cNvPr id="23" name="Прямоугольник 22"/>
          <p:cNvSpPr/>
          <p:nvPr/>
        </p:nvSpPr>
        <p:spPr>
          <a:xfrm>
            <a:off x="202131" y="1265561"/>
            <a:ext cx="1165471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cap="all" dirty="0">
                <a:solidFill>
                  <a:srgbClr val="0070C0"/>
                </a:solidFill>
              </a:rPr>
              <a:t>Постановление Правительства Российской Федерации от 30.04.2019 № 532 «Об утверждении Правил предоставления субсидий из федерального бюджета российским организациям – субъектам малого и среднего предпринимательства в целях компенсации части затрат </a:t>
            </a:r>
            <a:r>
              <a:rPr lang="ru-RU" sz="1400" b="1" cap="all" dirty="0" smtClean="0">
                <a:solidFill>
                  <a:srgbClr val="0070C0"/>
                </a:solidFill>
              </a:rPr>
              <a:t>по </a:t>
            </a:r>
            <a:r>
              <a:rPr lang="ru-RU" sz="1400" b="1" cap="all" dirty="0">
                <a:solidFill>
                  <a:srgbClr val="0070C0"/>
                </a:solidFill>
              </a:rPr>
              <a:t>выпуску акций и облигаций и выплате купонного дохода по облигациям, размещенным </a:t>
            </a:r>
            <a:r>
              <a:rPr lang="ru-RU" sz="1400" b="1" cap="all" dirty="0" smtClean="0">
                <a:solidFill>
                  <a:srgbClr val="0070C0"/>
                </a:solidFill>
              </a:rPr>
              <a:t>на </a:t>
            </a:r>
            <a:r>
              <a:rPr lang="ru-RU" sz="1400" b="1" cap="all" dirty="0">
                <a:solidFill>
                  <a:srgbClr val="0070C0"/>
                </a:solidFill>
              </a:rPr>
              <a:t>фондовой бирже»</a:t>
            </a:r>
          </a:p>
        </p:txBody>
      </p:sp>
      <p:sp>
        <p:nvSpPr>
          <p:cNvPr id="25" name="Oval 142"/>
          <p:cNvSpPr/>
          <p:nvPr/>
        </p:nvSpPr>
        <p:spPr bwMode="ltGray">
          <a:xfrm>
            <a:off x="10883509" y="4249752"/>
            <a:ext cx="180000" cy="1800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err="1" smtClean="0">
              <a:solidFill>
                <a:schemeClr val="accent1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0510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2"/>
          <p:cNvSpPr txBox="1">
            <a:spLocks/>
          </p:cNvSpPr>
          <p:nvPr/>
        </p:nvSpPr>
        <p:spPr>
          <a:xfrm>
            <a:off x="189469" y="158843"/>
            <a:ext cx="11631827" cy="52173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200" b="1" cap="all" dirty="0">
                <a:solidFill>
                  <a:schemeClr val="tx2"/>
                </a:solidFill>
              </a:rPr>
              <a:t>Отбор компаний и памятка по взаимодействию: Методика, критерии и контакты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4742" y="757834"/>
            <a:ext cx="115465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cap="all" dirty="0">
                <a:solidFill>
                  <a:srgbClr val="0070C0"/>
                </a:solidFill>
              </a:rPr>
              <a:t>субъект </a:t>
            </a:r>
            <a:r>
              <a:rPr lang="ru-RU" sz="1400" b="1" cap="all" dirty="0" err="1">
                <a:solidFill>
                  <a:srgbClr val="0070C0"/>
                </a:solidFill>
              </a:rPr>
              <a:t>мсп</a:t>
            </a:r>
            <a:r>
              <a:rPr lang="ru-RU" sz="1400" b="1" cap="all" dirty="0">
                <a:solidFill>
                  <a:srgbClr val="0070C0"/>
                </a:solidFill>
              </a:rPr>
              <a:t> может оценить свои перспективы выхода на фондовый рынок самостоятельно или с помощью организаторов</a:t>
            </a:r>
          </a:p>
        </p:txBody>
      </p:sp>
      <p:sp>
        <p:nvSpPr>
          <p:cNvPr id="4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2EC4EB27-9ADE-42C2-9A98-47F5822B2EE7}" type="slidenum">
              <a:rPr lang="ru-RU" smtClean="0">
                <a:solidFill>
                  <a:srgbClr val="8A8A8D"/>
                </a:solidFill>
              </a:rPr>
              <a:pPr/>
              <a:t>7</a:t>
            </a:fld>
            <a:endParaRPr lang="ru-RU">
              <a:solidFill>
                <a:srgbClr val="8A8A8D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2557" y="1542981"/>
            <a:ext cx="11497055" cy="493401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dirty="0">
              <a:solidFill>
                <a:prstClr val="white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007528" y="1693333"/>
            <a:ext cx="3937000" cy="2159031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>
                <a:latin typeface="Arial" panose="020B0604020202020204" pitchFamily="34" charset="0"/>
                <a:cs typeface="Arial" panose="020B0604020202020204" pitchFamily="34" charset="0"/>
              </a:rPr>
              <a:t>Провести самостоятельную оценку соответствия критериям для понимания возможности выхода на фондовый рынок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007528" y="4104364"/>
            <a:ext cx="3937000" cy="2159031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Обратиться за индивидуальной бесплатной консультацией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283200" y="1693333"/>
            <a:ext cx="5994400" cy="2159031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08000" rtlCol="0" anchor="ctr"/>
          <a:lstStyle/>
          <a:p>
            <a:pPr lvl="0">
              <a:spcAft>
                <a:spcPts val="600"/>
              </a:spcAft>
            </a:pPr>
            <a:r>
              <a:rPr lang="ru-RU" sz="1600" b="1" dirty="0">
                <a:solidFill>
                  <a:schemeClr val="accent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Что важно учитывать при самостоятельной </a:t>
            </a:r>
            <a:r>
              <a:rPr lang="ru-RU" sz="1600" b="1" dirty="0" smtClean="0">
                <a:solidFill>
                  <a:schemeClr val="accent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оценке?</a:t>
            </a:r>
            <a:endParaRPr lang="ru-RU" sz="1600" dirty="0" smtClean="0">
              <a:solidFill>
                <a:schemeClr val="accent5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/>
            <a:r>
              <a:rPr lang="ru-RU" sz="1400" b="1" dirty="0" smtClean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Фокус </a:t>
            </a:r>
            <a:r>
              <a:rPr lang="ru-RU" sz="1400" b="1" dirty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на компании: </a:t>
            </a:r>
          </a:p>
          <a:p>
            <a:pPr lvl="0"/>
            <a:r>
              <a:rPr lang="ru-RU" sz="1400" dirty="0" smtClean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lang="ru-RU" sz="1200" dirty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субъект МСП</a:t>
            </a:r>
          </a:p>
          <a:p>
            <a:pPr lvl="0"/>
            <a:r>
              <a:rPr lang="ru-RU" sz="1200" dirty="0" smtClean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lang="ru-RU" sz="1200" dirty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отсутствие </a:t>
            </a:r>
            <a:r>
              <a:rPr lang="ru-RU" sz="1200" dirty="0" smtClean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налоговой задолженности</a:t>
            </a:r>
            <a:endParaRPr lang="ru-RU" sz="1200" dirty="0">
              <a:solidFill>
                <a:schemeClr val="tx2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spcAft>
                <a:spcPts val="600"/>
              </a:spcAft>
            </a:pPr>
            <a:r>
              <a:rPr lang="ru-RU" sz="1200" dirty="0" smtClean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lang="ru-RU" sz="1200" dirty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рост финансовых показателей</a:t>
            </a:r>
          </a:p>
          <a:p>
            <a:pPr lvl="0"/>
            <a:r>
              <a:rPr lang="ru-RU" sz="1400" b="1" dirty="0" smtClean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Примерные </a:t>
            </a:r>
            <a:r>
              <a:rPr lang="ru-RU" sz="1400" b="1" dirty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параметры выпуска</a:t>
            </a:r>
            <a:r>
              <a:rPr lang="ru-RU" sz="1400" b="1" dirty="0" smtClean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lvl="0"/>
            <a:r>
              <a:rPr lang="ru-RU" sz="1400" dirty="0" smtClean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lang="ru-RU" sz="1200" dirty="0" smtClean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объем </a:t>
            </a:r>
            <a:r>
              <a:rPr lang="ru-RU" sz="1200" dirty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выпуска от </a:t>
            </a:r>
            <a:r>
              <a:rPr lang="ru-RU" sz="1200" dirty="0" smtClean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30 </a:t>
            </a:r>
            <a:r>
              <a:rPr lang="ru-RU" sz="1200" dirty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млн до 1 млрд рублей</a:t>
            </a:r>
          </a:p>
          <a:p>
            <a:pPr lvl="0"/>
            <a:r>
              <a:rPr lang="ru-RU" sz="1200" dirty="0" smtClean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срок </a:t>
            </a:r>
            <a:r>
              <a:rPr lang="ru-RU" sz="1200" dirty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привлечения средств не менее 1 года и </a:t>
            </a:r>
            <a:r>
              <a:rPr lang="ru-RU" sz="1200" dirty="0" smtClean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не </a:t>
            </a:r>
            <a:r>
              <a:rPr lang="ru-RU" sz="1200" dirty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более </a:t>
            </a:r>
            <a:r>
              <a:rPr lang="ru-RU" sz="1200" dirty="0" smtClean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 </a:t>
            </a:r>
            <a:r>
              <a:rPr lang="ru-RU" sz="1200" dirty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лет 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5283200" y="4104364"/>
            <a:ext cx="5994400" cy="2159031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 </a:t>
            </a:r>
            <a:r>
              <a:rPr lang="ru-RU" sz="1400" b="1" dirty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организаторам</a:t>
            </a:r>
            <a:r>
              <a:rPr lang="ru-RU" sz="1400" b="1" dirty="0" smtClean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r>
              <a:rPr lang="en-US" sz="1400" b="1" dirty="0" smtClean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список 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брокеров размещен 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на сайтах профессиональных объединений 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участников 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рынка: </a:t>
            </a:r>
            <a:endParaRPr lang="ru-RU" sz="12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spcAft>
                <a:spcPts val="200"/>
              </a:spcAft>
            </a:pP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</a:t>
            </a:r>
            <a:r>
              <a:rPr lang="en-US" sz="1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СРО 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«НФА» </a:t>
            </a:r>
            <a:r>
              <a:rPr lang="ru-RU" sz="1400" u="sng" dirty="0">
                <a:hlinkClick r:id="rId2"/>
              </a:rPr>
              <a:t>http://</a:t>
            </a:r>
            <a:r>
              <a:rPr lang="ru-RU" sz="1400" u="sng" dirty="0" smtClean="0">
                <a:hlinkClick r:id="rId2"/>
              </a:rPr>
              <a:t>new.nfa.ru/councils_and_committees/sektor-msp/</a:t>
            </a: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</a:t>
            </a:r>
          </a:p>
          <a:p>
            <a:pPr lvl="0">
              <a:spcAft>
                <a:spcPts val="200"/>
              </a:spcAft>
            </a:pPr>
            <a:r>
              <a:rPr lang="ru-RU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</a:t>
            </a:r>
            <a:r>
              <a:rPr lang="en-US" sz="1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НАУФОР»</a:t>
            </a:r>
            <a:r>
              <a:rPr lang="ru-RU" sz="1200" dirty="0" smtClean="0">
                <a:solidFill>
                  <a:schemeClr val="tx2"/>
                </a:solidFill>
              </a:rPr>
              <a:t> </a:t>
            </a:r>
            <a:r>
              <a:rPr lang="en-US" sz="1400" u="sng" dirty="0" smtClean="0">
                <a:hlinkClick r:id="rId3"/>
              </a:rPr>
              <a:t>https://</a:t>
            </a:r>
            <a:r>
              <a:rPr lang="ru-RU" sz="1400" u="sng" dirty="0" smtClean="0">
                <a:hlinkClick r:id="rId3"/>
              </a:rPr>
              <a:t>naufor.ru/</a:t>
            </a:r>
            <a:r>
              <a:rPr lang="ru-RU" sz="1400" u="sng" dirty="0" err="1" smtClean="0">
                <a:hlinkClick r:id="rId3"/>
              </a:rPr>
              <a:t>msp</a:t>
            </a:r>
            <a:endParaRPr lang="ru-RU" sz="1400" u="sng" dirty="0" smtClean="0"/>
          </a:p>
          <a:p>
            <a:pPr lvl="1">
              <a:spcAft>
                <a:spcPts val="200"/>
              </a:spcAft>
            </a:pPr>
            <a:r>
              <a:rPr lang="ru-RU" sz="1400" u="sng" dirty="0" smtClean="0">
                <a:hlinkClick r:id="rId4"/>
              </a:rPr>
              <a:t>На сайте АО «Корпорация «МСП» https</a:t>
            </a:r>
            <a:r>
              <a:rPr lang="ru-RU" sz="1400" u="sng" dirty="0">
                <a:hlinkClick r:id="rId4"/>
              </a:rPr>
              <a:t>://corpmsp.ru/about/partners/akkreditovannye-organizatory-razmeshcheniya-obligatsiy-/</a:t>
            </a:r>
            <a:endParaRPr lang="ru-RU" sz="1400" u="sng" dirty="0"/>
          </a:p>
          <a:p>
            <a:pPr marL="285750" lvl="0" indent="-285750">
              <a:spcAft>
                <a:spcPts val="200"/>
              </a:spcAft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 </a:t>
            </a:r>
            <a:r>
              <a:rPr lang="ru-RU" sz="1400" b="1" dirty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ПАО Московская Биржа </a:t>
            </a:r>
            <a:r>
              <a:rPr lang="ru-RU" sz="1200" dirty="0" smtClean="0">
                <a:solidFill>
                  <a:schemeClr val="tx2"/>
                </a:solidFill>
              </a:rPr>
              <a:t>  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на</a:t>
            </a:r>
            <a:r>
              <a:rPr lang="ru-RU" sz="1200" dirty="0" smtClean="0">
                <a:solidFill>
                  <a:schemeClr val="tx2"/>
                </a:solidFill>
              </a:rPr>
              <a:t> </a:t>
            </a:r>
            <a:r>
              <a:rPr lang="ru-RU" sz="1400" u="sng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rost@moex.com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endParaRPr lang="ru-RU" sz="1400" dirty="0" smtClean="0">
              <a:solidFill>
                <a:schemeClr val="tx2"/>
              </a:solidFill>
            </a:endParaRP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 ПАО «Санкт-Петербургская биржа»</a:t>
            </a:r>
            <a:r>
              <a:rPr lang="ru-RU" sz="1200" dirty="0" smtClean="0">
                <a:solidFill>
                  <a:schemeClr val="tx2"/>
                </a:solidFill>
              </a:rPr>
              <a:t> </a:t>
            </a:r>
            <a:r>
              <a:rPr lang="ru-RU" sz="1200" dirty="0"/>
              <a:t>: </a:t>
            </a:r>
            <a:r>
              <a:rPr lang="en-US" sz="1400" u="sng" dirty="0">
                <a:hlinkClick r:id="rId5"/>
              </a:rPr>
              <a:t>Listing</a:t>
            </a:r>
            <a:r>
              <a:rPr lang="ru-RU" sz="1400" u="sng" dirty="0">
                <a:hlinkClick r:id="rId5"/>
              </a:rPr>
              <a:t>@</a:t>
            </a:r>
            <a:r>
              <a:rPr lang="en-US" sz="1400" u="sng" dirty="0" err="1">
                <a:hlinkClick r:id="rId5"/>
              </a:rPr>
              <a:t>spbexchange</a:t>
            </a:r>
            <a:r>
              <a:rPr lang="ru-RU" sz="1400" u="sng" dirty="0">
                <a:hlinkClick r:id="rId5"/>
              </a:rPr>
              <a:t>.</a:t>
            </a:r>
            <a:r>
              <a:rPr lang="en-US" sz="1400" u="sng" dirty="0" err="1">
                <a:hlinkClick r:id="rId5"/>
              </a:rPr>
              <a:t>ru</a:t>
            </a:r>
            <a:r>
              <a:rPr lang="ru-RU" sz="1400" dirty="0" smtClean="0">
                <a:solidFill>
                  <a:schemeClr val="tx2"/>
                </a:solidFill>
              </a:rPr>
              <a:t> </a:t>
            </a:r>
            <a:endParaRPr lang="ru-RU" sz="1400" dirty="0">
              <a:solidFill>
                <a:schemeClr val="tx2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767151" y="1465720"/>
            <a:ext cx="540000" cy="540000"/>
          </a:xfrm>
          <a:prstGeom prst="ellipse">
            <a:avLst/>
          </a:prstGeom>
          <a:solidFill>
            <a:schemeClr val="accent1">
              <a:lumMod val="75000"/>
            </a:schemeClr>
          </a:solidFill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767151" y="3918466"/>
            <a:ext cx="540000" cy="540000"/>
          </a:xfrm>
          <a:prstGeom prst="ellipse">
            <a:avLst/>
          </a:prstGeom>
          <a:solidFill>
            <a:schemeClr val="accent1">
              <a:lumMod val="75000"/>
            </a:schemeClr>
          </a:solidFill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6915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902</TotalTime>
  <Words>605</Words>
  <Application>Microsoft Office PowerPoint</Application>
  <PresentationFormat>Широкоэкранный</PresentationFormat>
  <Paragraphs>112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Courier New</vt:lpstr>
      <vt:lpstr>Georgia</vt:lpstr>
      <vt:lpstr>Times New Roman</vt:lpstr>
      <vt:lpstr>Wingdings</vt:lpstr>
      <vt:lpstr>Тема Office</vt:lpstr>
      <vt:lpstr>Привлечение финансирования  субъектами малого и среднего  предпринимательства  на фондовом рынке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Выход субъекта малого и среднего предпринимательства на фондовый рынок</dc:title>
  <dc:creator>Полякова Мария Борисовна</dc:creator>
  <cp:lastModifiedBy>Полякова Мария Борисовна</cp:lastModifiedBy>
  <cp:revision>53</cp:revision>
  <cp:lastPrinted>2019-04-24T08:05:36Z</cp:lastPrinted>
  <dcterms:created xsi:type="dcterms:W3CDTF">2019-04-23T16:08:45Z</dcterms:created>
  <dcterms:modified xsi:type="dcterms:W3CDTF">2019-05-24T13:53:20Z</dcterms:modified>
</cp:coreProperties>
</file>