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98"/>
      </p:cViewPr>
      <p:guideLst>
        <p:guide orient="horz" pos="2095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  <a:miter/>
        </a:ln>
        <a:effectLst/>
      </c:spPr>
    </c:backWall>
    <c:plotArea>
      <c:layout>
        <c:manualLayout>
          <c:layoutTarget val="inner"/>
          <c:xMode val="edge"/>
          <c:yMode val="edge"/>
          <c:x val="1.6999999999999999E-3"/>
          <c:y val="1.026E-2"/>
          <c:w val="0.99934000000000001"/>
          <c:h val="0.8838399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1599999999999997E-3"/>
                  <c:y val="-0.253300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DD-4162-9064-0C1CA36BBDEB}"/>
                </c:ext>
              </c:extLst>
            </c:dLbl>
            <c:dLbl>
              <c:idx val="1"/>
              <c:layout>
                <c:manualLayout>
                  <c:x val="2.3439999999999999E-2"/>
                  <c:y val="-0.17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DD-4162-9064-0C1CA36BBDEB}"/>
                </c:ext>
              </c:extLst>
            </c:dLbl>
            <c:dLbl>
              <c:idx val="2"/>
              <c:layout>
                <c:manualLayout>
                  <c:x val="1.7850000000000001E-2"/>
                  <c:y val="-0.1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DD-4162-9064-0C1CA36BBDEB}"/>
                </c:ext>
              </c:extLst>
            </c:dLbl>
            <c:dLbl>
              <c:idx val="3"/>
              <c:layout>
                <c:manualLayout>
                  <c:x val="1.8499999999999999E-2"/>
                  <c:y val="-0.15432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DD-4162-9064-0C1CA36BBDEB}"/>
                </c:ext>
              </c:extLst>
            </c:dLbl>
            <c:dLbl>
              <c:idx val="4"/>
              <c:layout>
                <c:manualLayout>
                  <c:x val="1.8239999999999999E-2"/>
                  <c:y val="-0.12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DD-4162-9064-0C1CA36BB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555</c:v>
                </c:pt>
                <c:pt idx="1">
                  <c:v>467</c:v>
                </c:pt>
                <c:pt idx="2">
                  <c:v>442</c:v>
                </c:pt>
                <c:pt idx="3">
                  <c:v>418</c:v>
                </c:pt>
                <c:pt idx="4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DD-4162-9064-0C1CA36BBD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4"/>
        <c:shape val="cylinder"/>
        <c:axId val="43895040"/>
        <c:axId val="43911040"/>
        <c:axId val="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>
    <a:xfrm>
      <a:off x="457200" y="1600200"/>
      <a:ext cx="8229598" cy="452596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  <a:beve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7-4ACB-82C1-1AAEC9A9A0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7-4ACB-82C1-1AAEC9A9A0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D7-4ACB-82C1-1AAEC9A9A0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D7-4ACB-82C1-1AAEC9A9A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1993959617"/>
        <c:axId val="1993959618"/>
      </c:barChart>
      <c:catAx>
        <c:axId val="199395961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18"/>
        <c:crosses val="autoZero"/>
        <c:auto val="1"/>
        <c:lblAlgn val="ctr"/>
        <c:lblOffset val="100"/>
        <c:noMultiLvlLbl val="0"/>
      </c:catAx>
      <c:valAx>
        <c:axId val="199395961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17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0" y="0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C-425D-88B1-834A889F31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C-425D-88B1-834A889F31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C-425D-88B1-834A889F31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C-425D-88B1-834A889F3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1993959619"/>
        <c:axId val="1993959620"/>
      </c:barChart>
      <c:catAx>
        <c:axId val="19939596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0"/>
        <c:crosses val="autoZero"/>
        <c:auto val="1"/>
        <c:lblAlgn val="ctr"/>
        <c:lblOffset val="100"/>
        <c:noMultiLvlLbl val="0"/>
      </c:catAx>
      <c:valAx>
        <c:axId val="199395962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1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52398" y="152398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0-4139-9DD6-46C846BBAE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0-4139-9DD6-46C846BBAE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20-4139-9DD6-46C846BBAE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20-4139-9DD6-46C846BB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1993959621"/>
        <c:axId val="1993959622"/>
      </c:barChart>
      <c:catAx>
        <c:axId val="199395962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2"/>
        <c:crosses val="autoZero"/>
        <c:auto val="1"/>
        <c:lblAlgn val="ctr"/>
        <c:lblOffset val="100"/>
        <c:noMultiLvlLbl val="0"/>
      </c:catAx>
      <c:valAx>
        <c:axId val="199395962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1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04798" y="304798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999999999998E-2"/>
          <c:y val="3.117E-2"/>
          <c:w val="0.91217000000000004"/>
          <c:h val="0.8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7.2</c:v>
                </c:pt>
                <c:pt idx="1">
                  <c:v>20.399999999999999</c:v>
                </c:pt>
                <c:pt idx="2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9-4294-B0AF-C5E527E30C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0.7</c:v>
                </c:pt>
                <c:pt idx="1">
                  <c:v>1.3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9-4294-B0AF-C5E527E30C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9-4294-B0AF-C5E527E30C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CEE9-4294-B0AF-C5E527E30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3"/>
        <c:axId val="1993959623"/>
        <c:axId val="1993959624"/>
      </c:barChart>
      <c:catAx>
        <c:axId val="1993959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4"/>
        <c:crosses val="autoZero"/>
        <c:auto val="1"/>
        <c:lblAlgn val="ctr"/>
        <c:lblOffset val="100"/>
        <c:noMultiLvlLbl val="0"/>
      </c:catAx>
      <c:valAx>
        <c:axId val="1993959624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3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55"/>
          <c:y val="0.94088000000000005"/>
          <c:w val="0.79896999999999996"/>
          <c:h val="5.213000000000000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04796" y="1412437"/>
      <a:ext cx="8675565" cy="5229084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798000000000002"/>
          <c:y val="6.7680000000000004E-2"/>
          <c:w val="0.59050000000000002"/>
          <c:h val="0.85443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prstGeom prst="rect">
              <a:avLst/>
            </a:prstGeom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7.45E-3"/>
                  <c:y val="-2.5000000000000001E-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65%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93-4EB5-8387-DE85A288CA81}"/>
                </c:ext>
              </c:extLst>
            </c:dLbl>
            <c:dLbl>
              <c:idx val="1"/>
              <c:layout>
                <c:manualLayout>
                  <c:x val="1.9300000000000001E-3"/>
                  <c:y val="-7.2500000000000004E-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93-4EB5-8387-DE85A288CA81}"/>
                </c:ext>
              </c:extLst>
            </c:dLbl>
            <c:dLbl>
              <c:idx val="2"/>
              <c:layout>
                <c:manualLayout>
                  <c:x val="-8.9999999999999998E-4"/>
                  <c:y val="2.6199999999999999E-3"/>
                </c:manualLayout>
              </c:layout>
              <c:tx>
                <c:rich>
                  <a:bodyPr wrap="square" lIns="38098" tIns="19048" rIns="38098" bIns="19048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tx2"/>
                        </a:solidFill>
                      </a:defRPr>
                    </a:pPr>
                    <a:r>
                      <a:rPr lang="en-US"/>
                      <a:t>30%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9293-4EB5-8387-DE85A288CA81}"/>
                </c:ext>
              </c:extLst>
            </c:dLbl>
            <c:dLbl>
              <c:idx val="3"/>
              <c:layout>
                <c:manualLayout>
                  <c:x val="-6.3000000000000003E-4"/>
                  <c:y val="2.599999999999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93-4EB5-8387-DE85A288C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098" tIns="19048" rIns="38098" bIns="19048" anchor="ctr">
                <a:spAutoFit/>
              </a:bodyPr>
              <a:lstStyle/>
              <a:p>
                <a:pPr>
                  <a:defRPr sz="18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распространена</c:v>
                </c:pt>
                <c:pt idx="1">
                  <c:v>В целом не распространена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'22_ответственность'!$C$4:$C$6</c:f>
              <c:numCache>
                <c:formatCode>0.00%</c:formatCode>
                <c:ptCount val="3"/>
                <c:pt idx="0">
                  <c:v>0.5</c:v>
                </c:pt>
                <c:pt idx="1">
                  <c:v>0.21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93-4EB5-8387-DE85A288CA81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prstGeom prst="rect">
              <a:avLst/>
            </a:prstGeom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7499999999999999E-3"/>
                  <c:y val="-3.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93-4EB5-8387-DE85A288CA81}"/>
                </c:ext>
              </c:extLst>
            </c:dLbl>
            <c:dLbl>
              <c:idx val="1"/>
              <c:layout>
                <c:manualLayout>
                  <c:x val="8.5199999999999998E-3"/>
                  <c:y val="-3.1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93-4EB5-8387-DE85A288CA81}"/>
                </c:ext>
              </c:extLst>
            </c:dLbl>
            <c:dLbl>
              <c:idx val="2"/>
              <c:layout>
                <c:manualLayout>
                  <c:x val="8.5000000000000006E-3"/>
                  <c:y val="4.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93-4EB5-8387-DE85A288CA81}"/>
                </c:ext>
              </c:extLst>
            </c:dLbl>
            <c:dLbl>
              <c:idx val="3"/>
              <c:layout>
                <c:manualLayout>
                  <c:x val="-4.59000000000000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93-4EB5-8387-DE85A288CA81}"/>
                </c:ext>
              </c:extLst>
            </c:dLbl>
            <c:spPr>
              <a:noFill/>
              <a:ln>
                <a:noFill/>
                <a:miter/>
              </a:ln>
              <a:effectLst/>
            </c:spPr>
            <c:txPr>
              <a:bodyPr wrap="square" lIns="38098" tIns="19048" rIns="38098" bIns="19048" anchor="ctr">
                <a:spAutoFit/>
              </a:bodyPr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распространена</c:v>
                </c:pt>
                <c:pt idx="1">
                  <c:v>В целом не распространена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'22_ответственность'!$D$4:$D$6</c:f>
              <c:numCache>
                <c:formatCode>0.00%</c:formatCode>
                <c:ptCount val="3"/>
                <c:pt idx="0">
                  <c:v>0.56000000000000005</c:v>
                </c:pt>
                <c:pt idx="1">
                  <c:v>0.24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93-4EB5-8387-DE85A288C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xfrm>
      <a:off x="495863" y="1885950"/>
      <a:ext cx="8726435" cy="4302986"/>
    </a:xfrm>
    <a:prstGeom prst="rect">
      <a:avLst/>
    </a:prstGeom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863000000000001"/>
          <c:y val="4.0320000000000002E-2"/>
          <c:w val="0.74087000000000003"/>
          <c:h val="0.85443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prstGeom prst="rect">
              <a:avLst/>
            </a:prstGeom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1.2700000000000001E-3"/>
                  <c:y val="-2.26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69-41D8-BBAF-54D6D39727AE}"/>
                </c:ext>
              </c:extLst>
            </c:dLbl>
            <c:dLbl>
              <c:idx val="1"/>
              <c:layout>
                <c:manualLayout>
                  <c:x val="1.1100000000000001E-3"/>
                  <c:y val="4.40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69-41D8-BBAF-54D6D39727AE}"/>
                </c:ext>
              </c:extLst>
            </c:dLbl>
            <c:dLbl>
              <c:idx val="2"/>
              <c:layout>
                <c:manualLayout>
                  <c:x val="-1.8699999999999999E-3"/>
                  <c:y val="1.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69-41D8-BBAF-54D6D39727AE}"/>
                </c:ext>
              </c:extLst>
            </c:dLbl>
            <c:dLbl>
              <c:idx val="3"/>
              <c:layout>
                <c:manualLayout>
                  <c:x val="-6.3000000000000003E-4"/>
                  <c:y val="2.599999999999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69-41D8-BBAF-54D6D3972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Трудно</c:v>
                </c:pt>
                <c:pt idx="1">
                  <c:v>Легко </c:v>
                </c:pt>
                <c:pt idx="2">
                  <c:v>Не знаю</c:v>
                </c:pt>
              </c:strCache>
            </c:strRef>
          </c:cat>
          <c:val>
            <c:numRef>
              <c:f>'22_ответственность'!$C$4:$C$6</c:f>
              <c:numCache>
                <c:formatCode>0.00%</c:formatCode>
                <c:ptCount val="3"/>
                <c:pt idx="0">
                  <c:v>8.4000000000000005E-2</c:v>
                </c:pt>
                <c:pt idx="1">
                  <c:v>0.503</c:v>
                </c:pt>
                <c:pt idx="2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9-41D8-BBAF-54D6D39727AE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prstGeom prst="rect">
              <a:avLst/>
            </a:prstGeom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E-3"/>
                  <c:y val="3.40999999999999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F69-41D8-BBAF-54D6D39727AE}"/>
                </c:ext>
              </c:extLst>
            </c:dLbl>
            <c:dLbl>
              <c:idx val="1"/>
              <c:layout>
                <c:manualLayout>
                  <c:x val="-1.48E-3"/>
                  <c:y val="4.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F69-41D8-BBAF-54D6D39727AE}"/>
                </c:ext>
              </c:extLst>
            </c:dLbl>
            <c:dLbl>
              <c:idx val="2"/>
              <c:layout>
                <c:manualLayout>
                  <c:x val="9.5700000000000004E-3"/>
                  <c:y val="5.70999999999999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69-41D8-BBAF-54D6D39727AE}"/>
                </c:ext>
              </c:extLst>
            </c:dLbl>
            <c:dLbl>
              <c:idx val="3"/>
              <c:layout>
                <c:manualLayout>
                  <c:x val="-4.59000000000000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69-41D8-BBAF-54D6D3972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Трудно</c:v>
                </c:pt>
                <c:pt idx="1">
                  <c:v>Легко </c:v>
                </c:pt>
                <c:pt idx="2">
                  <c:v>Не знаю</c:v>
                </c:pt>
              </c:strCache>
            </c:strRef>
          </c:cat>
          <c:val>
            <c:numRef>
              <c:f>'22_ответственность'!$D$4:$D$6</c:f>
              <c:numCache>
                <c:formatCode>0.00%</c:formatCode>
                <c:ptCount val="3"/>
                <c:pt idx="0">
                  <c:v>5.7000000000000002E-2</c:v>
                </c:pt>
                <c:pt idx="1">
                  <c:v>0.27699999999999997</c:v>
                </c:pt>
                <c:pt idx="2">
                  <c:v>0.66599999999999993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69-41D8-BBAF-54D6D397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xfrm>
      <a:off x="116399" y="1866899"/>
      <a:ext cx="8952370" cy="4575891"/>
    </a:xfrm>
    <a:prstGeom prst="rect">
      <a:avLst/>
    </a:prstGeom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272999999999998"/>
          <c:y val="4.5589999999999999E-2"/>
          <c:w val="0.65725999999999996"/>
          <c:h val="0.86004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prstGeom prst="rect">
              <a:avLst/>
            </a:prstGeom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1.2700000000000001E-3"/>
                  <c:y val="1.54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B3-46F5-B722-6EC6DEC6E2B5}"/>
                </c:ext>
              </c:extLst>
            </c:dLbl>
            <c:dLbl>
              <c:idx val="1"/>
              <c:layout>
                <c:manualLayout>
                  <c:x val="5.3899999999999998E-3"/>
                  <c:y val="3.1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B3-46F5-B722-6EC6DEC6E2B5}"/>
                </c:ext>
              </c:extLst>
            </c:dLbl>
            <c:dLbl>
              <c:idx val="2"/>
              <c:layout>
                <c:manualLayout>
                  <c:x val="-1.8699999999999999E-3"/>
                  <c:y val="1.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B3-46F5-B722-6EC6DEC6E2B5}"/>
                </c:ext>
              </c:extLst>
            </c:dLbl>
            <c:dLbl>
              <c:idx val="3"/>
              <c:layout>
                <c:manualLayout>
                  <c:x val="-6.3000000000000003E-4"/>
                  <c:y val="2.59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B3-46F5-B722-6EC6DEC6E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'22_ответственность'!$B$4:$B$7</c:f>
              <c:strCache>
                <c:ptCount val="4"/>
                <c:pt idx="0">
                  <c:v>Да, очень хорошо известна</c:v>
                </c:pt>
                <c:pt idx="1">
                  <c:v>Да, известна в общих чертах</c:v>
                </c:pt>
                <c:pt idx="2">
                  <c:v>Мало известна</c:v>
                </c:pt>
                <c:pt idx="3">
                  <c:v>Совсем не известна</c:v>
                </c:pt>
              </c:strCache>
            </c:strRef>
          </c:cat>
          <c:val>
            <c:numRef>
              <c:f>'22_ответственность'!$C$4:$C$7</c:f>
              <c:numCache>
                <c:formatCode>0.00%</c:formatCode>
                <c:ptCount val="4"/>
                <c:pt idx="0">
                  <c:v>0.435</c:v>
                </c:pt>
                <c:pt idx="1">
                  <c:v>0.33399999999999996</c:v>
                </c:pt>
                <c:pt idx="2">
                  <c:v>0.152</c:v>
                </c:pt>
                <c:pt idx="3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B3-46F5-B722-6EC6DEC6E2B5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prstGeom prst="rect">
              <a:avLst/>
            </a:prstGeom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3270071393836583E-2"/>
                  <c:y val="-7.87253626963725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B3-46F5-B722-6EC6DEC6E2B5}"/>
                </c:ext>
              </c:extLst>
            </c:dLbl>
            <c:dLbl>
              <c:idx val="1"/>
              <c:layout>
                <c:manualLayout>
                  <c:x val="1.4800000000000001E-2"/>
                  <c:y val="-1.44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B3-46F5-B722-6EC6DEC6E2B5}"/>
                </c:ext>
              </c:extLst>
            </c:dLbl>
            <c:dLbl>
              <c:idx val="2"/>
              <c:layout>
                <c:manualLayout>
                  <c:x val="8.5000000000000006E-3"/>
                  <c:y val="4.79999999999999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4B3-46F5-B722-6EC6DEC6E2B5}"/>
                </c:ext>
              </c:extLst>
            </c:dLbl>
            <c:dLbl>
              <c:idx val="3"/>
              <c:layout>
                <c:manualLayout>
                  <c:x val="-4.59000000000000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4B3-46F5-B722-6EC6DEC6E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'22_ответственность'!$B$4:$B$7</c:f>
              <c:strCache>
                <c:ptCount val="4"/>
                <c:pt idx="0">
                  <c:v>Да, очень хорошо известна</c:v>
                </c:pt>
                <c:pt idx="1">
                  <c:v>Да, известна в общих чертах</c:v>
                </c:pt>
                <c:pt idx="2">
                  <c:v>Мало известна</c:v>
                </c:pt>
                <c:pt idx="3">
                  <c:v>Совсем не известна</c:v>
                </c:pt>
              </c:strCache>
            </c:strRef>
          </c:cat>
          <c:val>
            <c:numRef>
              <c:f>'22_ответственность'!$D$4:$D$7</c:f>
              <c:numCache>
                <c:formatCode>0.00%</c:formatCode>
                <c:ptCount val="4"/>
                <c:pt idx="0">
                  <c:v>0.56899999999999995</c:v>
                </c:pt>
                <c:pt idx="1">
                  <c:v>0.35100000000000003</c:v>
                </c:pt>
                <c:pt idx="2">
                  <c:v>5.4000000000000006E-2</c:v>
                </c:pt>
                <c:pt idx="3">
                  <c:v>2.6000000000000002E-2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B3-46F5-B722-6EC6DEC6E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xfrm>
      <a:off x="282351" y="1916831"/>
      <a:ext cx="8610127" cy="4525962"/>
    </a:xfrm>
    <a:prstGeom prst="rect">
      <a:avLst/>
    </a:prstGeom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6.4999999999999997E-4"/>
          <c:y val="2.5309999999999999E-2"/>
          <c:w val="0.99934000000000001"/>
          <c:h val="0.8838399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E-2"/>
                  <c:y val="-0.253529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5F-4CE0-A40E-05855EF3E541}"/>
                </c:ext>
              </c:extLst>
            </c:dLbl>
            <c:dLbl>
              <c:idx val="1"/>
              <c:layout>
                <c:manualLayout>
                  <c:x val="2.3489968768826804E-2"/>
                  <c:y val="-5.488248794013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5F-4CE0-A40E-05855EF3E541}"/>
                </c:ext>
              </c:extLst>
            </c:dLbl>
            <c:dLbl>
              <c:idx val="2"/>
              <c:layout>
                <c:manualLayout>
                  <c:x val="1.9313580080096256E-2"/>
                  <c:y val="-4.730840588330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5F-4CE0-A40E-05855EF3E541}"/>
                </c:ext>
              </c:extLst>
            </c:dLbl>
            <c:dLbl>
              <c:idx val="3"/>
              <c:layout>
                <c:manualLayout>
                  <c:x val="2.4889672618273698E-2"/>
                  <c:y val="-5.8910582746957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5F-4CE0-A40E-05855EF3E541}"/>
                </c:ext>
              </c:extLst>
            </c:dLbl>
            <c:dLbl>
              <c:idx val="4"/>
              <c:layout>
                <c:manualLayout>
                  <c:x val="2.07E-2"/>
                  <c:y val="-0.11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5F-4CE0-A40E-05855EF3E541}"/>
                </c:ext>
              </c:extLst>
            </c:dLbl>
            <c:dLbl>
              <c:idx val="5"/>
              <c:layout>
                <c:manualLayout>
                  <c:x val="1.388E-2"/>
                  <c:y val="-0.10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5F-4CE0-A40E-05855EF3E541}"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5F-4CE0-A40E-05855EF3E5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4"/>
        <c:shape val="cylinder"/>
        <c:axId val="43895040"/>
        <c:axId val="43911040"/>
        <c:axId val="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>
    <a:xfrm>
      <a:off x="457200" y="2060847"/>
      <a:ext cx="8229598" cy="452596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50"/>
      <c:rAngAx val="0"/>
      <c:perspective val="0"/>
    </c:view3D>
    <c:floor>
      <c:thickness val="0"/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  <a:beve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494E-2"/>
          <c:w val="1"/>
          <c:h val="0.87568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2"/>
          <c:dPt>
            <c:idx val="0"/>
            <c:bubble3D val="0"/>
            <c:spPr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E8C-4A5A-8B56-D07AB6E5FE73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E8C-4A5A-8B56-D07AB6E5FE73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E8C-4A5A-8B56-D07AB6E5FE73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AE8C-4A5A-8B56-D07AB6E5FE73}"/>
              </c:ext>
            </c:extLst>
          </c:dPt>
          <c:dLbls>
            <c:dLbl>
              <c:idx val="0"/>
              <c:layout>
                <c:manualLayout>
                  <c:x val="0.12169549524031886"/>
                  <c:y val="-0.17009692780676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8C-4A5A-8B56-D07AB6E5FE73}"/>
                </c:ext>
              </c:extLst>
            </c:dLbl>
            <c:dLbl>
              <c:idx val="1"/>
              <c:layout>
                <c:manualLayout>
                  <c:x val="7.1783394457236693E-2"/>
                  <c:y val="0.13878994112338192"/>
                </c:manualLayout>
              </c:layout>
              <c:spPr>
                <a:noFill/>
                <a:ln>
                  <a:noFill/>
                  <a:miter/>
                </a:ln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24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AE8C-4A5A-8B56-D07AB6E5FE73}"/>
                </c:ext>
              </c:extLst>
            </c:dLbl>
            <c:dLbl>
              <c:idx val="2"/>
              <c:layout>
                <c:manualLayout>
                  <c:x val="-5.4311053319692319E-2"/>
                  <c:y val="0.122042627172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8C-4A5A-8B56-D07AB6E5FE73}"/>
                </c:ext>
              </c:extLst>
            </c:dLbl>
            <c:dLbl>
              <c:idx val="3"/>
              <c:layout>
                <c:manualLayout>
                  <c:x val="-6.5964384276238117E-2"/>
                  <c:y val="7.758713338072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8C-4A5A-8B56-D07AB6E5FE73}"/>
                </c:ext>
              </c:extLst>
            </c:dLbl>
            <c:dLbl>
              <c:idx val="4"/>
              <c:layout>
                <c:manualLayout>
                  <c:x val="-0.11747447368464231"/>
                  <c:y val="-0.11482818049626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8C-4A5A-8B56-D07AB6E5F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г. Сургут </c:v>
                </c:pt>
                <c:pt idx="1">
                  <c:v>г. Нижевартовск</c:v>
                </c:pt>
                <c:pt idx="2">
                  <c:v>г. Мегион</c:v>
                </c:pt>
                <c:pt idx="3">
                  <c:v>Сургутский р-н</c:v>
                </c:pt>
                <c:pt idx="4">
                  <c:v>Другие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12</c:v>
                </c:pt>
                <c:pt idx="2">
                  <c:v>5</c:v>
                </c:pt>
                <c:pt idx="3">
                  <c:v>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8C-4A5A-8B56-D07AB6E5F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0" y="1844823"/>
      <a:ext cx="9143995" cy="4633758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145E-2"/>
          <c:y val="9.92E-3"/>
          <c:w val="0.96655000000000002"/>
          <c:h val="0.875059999999999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799999999999999E-3"/>
                  <c:y val="1.355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A3-43D1-85E4-FC5B018B402A}"/>
                </c:ext>
              </c:extLst>
            </c:dLbl>
            <c:dLbl>
              <c:idx val="1"/>
              <c:layout>
                <c:manualLayout>
                  <c:x val="2.7699999999999999E-3"/>
                  <c:y val="1.355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A3-43D1-85E4-FC5B018B402A}"/>
                </c:ext>
              </c:extLst>
            </c:dLbl>
            <c:dLbl>
              <c:idx val="2"/>
              <c:layout>
                <c:manualLayout>
                  <c:x val="-2.7699999999999999E-3"/>
                  <c:y val="1.627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A3-43D1-85E4-FC5B018B4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603</c:v>
                </c:pt>
                <c:pt idx="1">
                  <c:v>613</c:v>
                </c:pt>
                <c:pt idx="2">
                  <c:v>616</c:v>
                </c:pt>
                <c:pt idx="3">
                  <c:v>591</c:v>
                </c:pt>
                <c:pt idx="4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3-43D1-85E4-FC5B018B4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gapDepth val="8"/>
        <c:shape val="box"/>
        <c:axId val="50438912"/>
        <c:axId val="50441600"/>
        <c:axId val="0"/>
      </c:bar3DChart>
      <c:catAx>
        <c:axId val="504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50441600"/>
        <c:crosses val="autoZero"/>
        <c:auto val="1"/>
        <c:lblAlgn val="ctr"/>
        <c:lblOffset val="100"/>
        <c:noMultiLvlLbl val="0"/>
      </c:catAx>
      <c:valAx>
        <c:axId val="504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38912"/>
        <c:crosses val="autoZero"/>
        <c:crossBetween val="between"/>
      </c:valAx>
    </c:plotArea>
    <c:plotVisOnly val="1"/>
    <c:dispBlanksAs val="gap"/>
    <c:showDLblsOverMax val="0"/>
  </c:chart>
  <c:spPr>
    <a:xfrm>
      <a:off x="0" y="1916831"/>
      <a:ext cx="9143998" cy="460851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"/>
      <c:rotY val="20"/>
      <c:rAngAx val="0"/>
      <c:perspective val="10"/>
    </c:view3D>
    <c:floor>
      <c:thickness val="0"/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9.3999999999999997E-4"/>
          <c:y val="1.907E-2"/>
          <c:w val="1"/>
          <c:h val="0.836369999999999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>
              <a:noFill/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8.77E-3"/>
                  <c:y val="-0.1443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72-45BF-B9DB-CDBFC27D3F8C}"/>
                </c:ext>
              </c:extLst>
            </c:dLbl>
            <c:dLbl>
              <c:idx val="1"/>
              <c:layout>
                <c:manualLayout>
                  <c:x val="1.6660000000000001E-2"/>
                  <c:y val="-8.691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2-45BF-B9DB-CDBFC27D3F8C}"/>
                </c:ext>
              </c:extLst>
            </c:dLbl>
            <c:dLbl>
              <c:idx val="2"/>
              <c:layout>
                <c:manualLayout>
                  <c:x val="1.2489999999999999E-2"/>
                  <c:y val="-6.08300000000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2-45BF-B9DB-CDBFC27D3F8C}"/>
                </c:ext>
              </c:extLst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2-45BF-B9DB-CDBFC27D3F8C}"/>
                </c:ext>
              </c:extLst>
            </c:dLbl>
            <c:dLbl>
              <c:idx val="4"/>
              <c:layout>
                <c:manualLayout>
                  <c:x val="1.111E-2"/>
                  <c:y val="-4.055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672-45BF-B9DB-CDBFC27D3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184</c:v>
                </c:pt>
                <c:pt idx="1">
                  <c:v>190</c:v>
                </c:pt>
                <c:pt idx="2">
                  <c:v>159</c:v>
                </c:pt>
                <c:pt idx="3">
                  <c:v>227</c:v>
                </c:pt>
                <c:pt idx="4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72-45BF-B9DB-CDBFC27D3F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3"/>
        <c:gapDepth val="20"/>
        <c:shape val="cylinder"/>
        <c:axId val="50805376"/>
        <c:axId val="50861568"/>
        <c:axId val="0"/>
      </c:bar3DChart>
      <c:catAx>
        <c:axId val="508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50861568"/>
        <c:crosses val="autoZero"/>
        <c:auto val="1"/>
        <c:lblAlgn val="ctr"/>
        <c:lblOffset val="100"/>
        <c:noMultiLvlLbl val="0"/>
      </c:catAx>
      <c:valAx>
        <c:axId val="5086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805376"/>
        <c:crosses val="autoZero"/>
        <c:crossBetween val="between"/>
      </c:valAx>
    </c:plotArea>
    <c:plotVisOnly val="1"/>
    <c:dispBlanksAs val="gap"/>
    <c:showDLblsOverMax val="0"/>
  </c:chart>
  <c:spPr>
    <a:xfrm>
      <a:off x="107503" y="2060847"/>
      <a:ext cx="9143998" cy="4540527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9-47C6-B94A-3003C47236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9-47C6-B94A-3003C47236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E9-47C6-B94A-3003C47236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9-47C6-B94A-3003C472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993959595"/>
        <c:axId val="1993959596"/>
      </c:barChart>
      <c:catAx>
        <c:axId val="19939595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596"/>
        <c:crosses val="autoZero"/>
        <c:auto val="1"/>
        <c:lblAlgn val="ctr"/>
        <c:lblOffset val="100"/>
        <c:noMultiLvlLbl val="0"/>
      </c:catAx>
      <c:valAx>
        <c:axId val="199395959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595"/>
        <c:crosses val="autoZero"/>
        <c:crossBetween val="between"/>
      </c:valAx>
      <c:spPr>
        <a:prstGeom prst="rect">
          <a:avLst/>
        </a:prstGeom>
        <a:noFill/>
        <a:ln>
          <a:noFill/>
          <a:round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  <a:beve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0" y="0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E-483A-84EE-C2CA82AFF8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E-483A-84EE-C2CA82AFF8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E-483A-84EE-C2CA82AFF8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E-483A-84EE-C2CA82AFF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993959597"/>
        <c:axId val="1993959598"/>
      </c:barChart>
      <c:catAx>
        <c:axId val="199395959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598"/>
        <c:crosses val="autoZero"/>
        <c:auto val="1"/>
        <c:lblAlgn val="ctr"/>
        <c:lblOffset val="100"/>
        <c:noMultiLvlLbl val="0"/>
      </c:catAx>
      <c:valAx>
        <c:axId val="199395959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597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52399" y="152399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0-4298-ADB7-2254EF7D47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0-4298-ADB7-2254EF7D47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0-4298-ADB7-2254EF7D47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F0-4298-ADB7-2254EF7D4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993959599"/>
        <c:axId val="1993959600"/>
      </c:barChart>
      <c:catAx>
        <c:axId val="199395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00"/>
        <c:crosses val="autoZero"/>
        <c:auto val="1"/>
        <c:lblAlgn val="ctr"/>
        <c:lblOffset val="100"/>
        <c:noMultiLvlLbl val="0"/>
      </c:catAx>
      <c:valAx>
        <c:axId val="199395960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59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04799" y="304799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90000000000006E-2"/>
          <c:y val="2.8250000000000001E-2"/>
          <c:w val="0.91217000000000004"/>
          <c:h val="0.8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97</c:v>
                </c:pt>
                <c:pt idx="2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6-4617-B584-44A7CC973F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6-4617-B584-44A7CC973F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  <a:miter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65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6-4617-B584-44A7CC973F9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7576-4617-B584-44A7CC97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1993959601"/>
        <c:axId val="1993959602"/>
      </c:barChart>
      <c:catAx>
        <c:axId val="199395960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02"/>
        <c:crosses val="autoZero"/>
        <c:auto val="1"/>
        <c:lblAlgn val="ctr"/>
        <c:lblOffset val="100"/>
        <c:noMultiLvlLbl val="0"/>
      </c:catAx>
      <c:valAx>
        <c:axId val="199395960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01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59999999999999"/>
          <c:y val="0.92700000000000005"/>
          <c:w val="0.84608000000000005"/>
          <c:h val="5.213000000000000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00773" y="1194081"/>
      <a:ext cx="8537894" cy="5377294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  <a:bevel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1" y="2130427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1" y="274639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1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1" y="2130427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4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29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1" y="274639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1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4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29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1313" indent="-341313" algn="l" defTabSz="912813">
        <a:spcBef>
          <a:spcPts val="0"/>
        </a:spcBef>
        <a:spcAft>
          <a:spcPts val="0"/>
        </a:spcAft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829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02F8E8-A56C-4318-9B9C-4D00A9FDE0B5}" type="datetimeFigureOut">
              <a:rPr lang="ru-RU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814B40-B835-40BE-8B9F-75DD89B5A2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1313" indent="-341313" algn="l" defTabSz="912813">
        <a:spcBef>
          <a:spcPts val="0"/>
        </a:spcBef>
        <a:spcAft>
          <a:spcPts val="0"/>
        </a:spcAft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829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123725" y="692692"/>
            <a:ext cx="6554165" cy="420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>
                <a:solidFill>
                  <a:schemeClr val="tx2"/>
                </a:solidFill>
                <a:cs typeface="Times New Roman"/>
              </a:rPr>
              <a:t>Публичное обсуждение результатов мониторинга наркоситуации </a:t>
            </a:r>
            <a:br>
              <a:rPr lang="ru-RU" sz="3000" b="1">
                <a:solidFill>
                  <a:schemeClr val="tx2"/>
                </a:solidFill>
                <a:cs typeface="Times New Roman"/>
              </a:rPr>
            </a:br>
            <a:r>
              <a:rPr lang="ru-RU" sz="3000" b="1">
                <a:solidFill>
                  <a:schemeClr val="tx2"/>
                </a:solidFill>
                <a:cs typeface="Times New Roman"/>
              </a:rPr>
              <a:t>в ХМАО – Югре за 2024 год </a:t>
            </a:r>
            <a:br>
              <a:rPr lang="ru-RU" sz="3000" b="1">
                <a:solidFill>
                  <a:schemeClr val="tx2"/>
                </a:solidFill>
                <a:cs typeface="Times New Roman"/>
              </a:rPr>
            </a:br>
            <a:r>
              <a:rPr lang="ru-RU" sz="3000" b="1">
                <a:solidFill>
                  <a:schemeClr val="tx2"/>
                </a:solidFill>
                <a:cs typeface="Times New Roman"/>
              </a:rPr>
              <a:t>и эффективности реализации мер, направленных на улучшение ситуации, связанной с наркотизацией населения</a:t>
            </a:r>
            <a:endParaRPr/>
          </a:p>
          <a:p>
            <a:pPr algn="ctr">
              <a:defRPr/>
            </a:pPr>
            <a:endParaRPr lang="ru-RU" sz="3000" b="1">
              <a:solidFill>
                <a:schemeClr val="tx2"/>
              </a:solidFill>
              <a:cs typeface="Times New Roman"/>
            </a:endParaRPr>
          </a:p>
          <a:p>
            <a:pPr algn="ctr">
              <a:defRPr/>
            </a:pPr>
            <a:r>
              <a:rPr lang="ru-RU" sz="3000" b="1">
                <a:solidFill>
                  <a:schemeClr val="tx2"/>
                </a:solidFill>
                <a:cs typeface="Times New Roman"/>
              </a:rPr>
              <a:t>2025 год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13" y="5210614"/>
            <a:ext cx="3788397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/>
              <a:t>Лещук Максим Анатольевич</a:t>
            </a:r>
            <a:r>
              <a:rPr lang="ru-RU" sz="1400"/>
              <a:t>, </a:t>
            </a:r>
          </a:p>
          <a:p>
            <a:pPr algn="r">
              <a:defRPr/>
            </a:pPr>
            <a:r>
              <a:rPr lang="ru-RU" sz="1200"/>
              <a:t>заместитель начальника управления по вопросам законности, правопорядка и безопасности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8176582" y="-41513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10</a:t>
            </a:r>
          </a:p>
        </p:txBody>
      </p:sp>
      <p:pic>
        <p:nvPicPr>
          <p:cNvPr id="608904176" name="Рисунок 6089041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39902"/>
            <a:ext cx="9143999" cy="55544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76582" y="-10221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11</a:t>
            </a:r>
          </a:p>
        </p:txBody>
      </p:sp>
      <p:pic>
        <p:nvPicPr>
          <p:cNvPr id="1549554125" name="Рисунок 15495541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812543"/>
            <a:ext cx="9143999" cy="56384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72398" y="-15535"/>
            <a:ext cx="887859" cy="914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2006934815" name="Рисунок 20069348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91856"/>
            <a:ext cx="9143999" cy="55370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779" y="1137517"/>
            <a:ext cx="8930071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ДИНАМИКА КОЛИЧЕСТВА ЗАРЕГИСТРИРОВАННЫХ ПРЕСТУПЛЕНИЙ, СВЯЗАННЫХ С НЕЗАКОННЫМ ОБОРОТОМ НАРКОТИКОВ В ГОРОДЕ  (2020 – 2024 г.г.)</a:t>
            </a:r>
            <a:endParaRPr/>
          </a:p>
        </p:txBody>
      </p:sp>
      <p:graphicFrame>
        <p:nvGraphicFramePr>
          <p:cNvPr id="204147279" name="Диаграмма 204147278"/>
          <p:cNvGraphicFramePr>
            <a:graphicFrameLocks/>
          </p:cNvGraphicFramePr>
          <p:nvPr/>
        </p:nvGraphicFramePr>
        <p:xfrm>
          <a:off x="0" y="1916831"/>
          <a:ext cx="9143998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151565" y="81204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779" y="1137517"/>
            <a:ext cx="8930071" cy="91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ЧИСЛО ЛИЦ, ПРИВЛЕЧЕННЫХ К УГОЛОВНОЙ ОТВЕТСТВЕННОСТИ ЗА СОВЕРШЕНИЕ ПРЕСТУПЛЕНИЙ В СФЕРЕ НЕЗАКОННОГО ОБОРОТА НАРКОТИКОВ В ГОРОДЕ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 (2020-2024 г.г.)</a:t>
            </a:r>
            <a:endParaRPr/>
          </a:p>
        </p:txBody>
      </p:sp>
      <p:graphicFrame>
        <p:nvGraphicFramePr>
          <p:cNvPr id="140956135" name="Диаграмма 140956134"/>
          <p:cNvGraphicFramePr>
            <a:graphicFrameLocks/>
          </p:cNvGraphicFramePr>
          <p:nvPr/>
        </p:nvGraphicFramePr>
        <p:xfrm>
          <a:off x="107503" y="2060847"/>
          <a:ext cx="9143998" cy="454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15</a:t>
            </a:r>
          </a:p>
        </p:txBody>
      </p:sp>
      <p:pic>
        <p:nvPicPr>
          <p:cNvPr id="1602502839" name="Рисунок 16025028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870629"/>
            <a:ext cx="9143999" cy="5563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243991" name="Прямоугольник 5"/>
          <p:cNvSpPr/>
          <p:nvPr/>
        </p:nvSpPr>
        <p:spPr bwMode="auto">
          <a:xfrm>
            <a:off x="152398" y="577075"/>
            <a:ext cx="9173878" cy="70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СТРУКТУРА НАРКОТИЧЕСКИХ ВЕЩЕСТВ, ПОСТУПАЮЩИХ В НЕЗАКОННЫЙ 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ОБОРОТ НА ТЕРРИТОРИИ ОКРУГА (в кг.)</a:t>
            </a:r>
            <a:endParaRPr lang="ru-RU" sz="2000"/>
          </a:p>
        </p:txBody>
      </p:sp>
      <p:sp>
        <p:nvSpPr>
          <p:cNvPr id="1333224886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16</a:t>
            </a:r>
          </a:p>
        </p:txBody>
      </p:sp>
      <p:graphicFrame>
        <p:nvGraphicFramePr>
          <p:cNvPr id="853341609" name="Диаграмма 85334160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10358844" name="Диаграмма 2010358843"/>
          <p:cNvGraphicFramePr>
            <a:graphicFrameLocks/>
          </p:cNvGraphicFramePr>
          <p:nvPr/>
        </p:nvGraphicFramePr>
        <p:xfrm>
          <a:off x="152399" y="152399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94861482" name="Диаграмма 1794861481"/>
          <p:cNvGraphicFramePr>
            <a:graphicFrameLocks/>
          </p:cNvGraphicFramePr>
          <p:nvPr/>
        </p:nvGraphicFramePr>
        <p:xfrm>
          <a:off x="304799" y="304799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66687503" name="Диаграмма 8666875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04479"/>
              </p:ext>
            </p:extLst>
          </p:nvPr>
        </p:nvGraphicFramePr>
        <p:xfrm>
          <a:off x="400773" y="1194081"/>
          <a:ext cx="8537894" cy="537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91352476" name="TextBox 1491352475"/>
          <p:cNvSpPr txBox="1"/>
          <p:nvPr/>
        </p:nvSpPr>
        <p:spPr bwMode="auto">
          <a:xfrm>
            <a:off x="1345146" y="4883726"/>
            <a:ext cx="541541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33 кг.</a:t>
            </a:r>
            <a:endParaRPr sz="1000"/>
          </a:p>
        </p:txBody>
      </p:sp>
      <p:sp>
        <p:nvSpPr>
          <p:cNvPr id="1218034716" name="TextBox 1218034715"/>
          <p:cNvSpPr txBox="1"/>
          <p:nvPr/>
        </p:nvSpPr>
        <p:spPr bwMode="auto">
          <a:xfrm>
            <a:off x="1801977" y="4883726"/>
            <a:ext cx="543351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33 кг.</a:t>
            </a:r>
            <a:endParaRPr sz="1000"/>
          </a:p>
        </p:txBody>
      </p:sp>
      <p:sp>
        <p:nvSpPr>
          <p:cNvPr id="1566088996" name="TextBox 1566088995"/>
          <p:cNvSpPr txBox="1"/>
          <p:nvPr/>
        </p:nvSpPr>
        <p:spPr bwMode="auto">
          <a:xfrm>
            <a:off x="4945227" y="4287981"/>
            <a:ext cx="58159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65 кг.</a:t>
            </a:r>
            <a:endParaRPr sz="1000"/>
          </a:p>
        </p:txBody>
      </p:sp>
      <p:sp>
        <p:nvSpPr>
          <p:cNvPr id="1927914892" name="TextBox 1927914891"/>
          <p:cNvSpPr txBox="1"/>
          <p:nvPr/>
        </p:nvSpPr>
        <p:spPr bwMode="auto">
          <a:xfrm>
            <a:off x="4016970" y="3760628"/>
            <a:ext cx="513246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97 кг.</a:t>
            </a:r>
            <a:endParaRPr sz="1000"/>
          </a:p>
        </p:txBody>
      </p:sp>
      <p:sp>
        <p:nvSpPr>
          <p:cNvPr id="2058478584" name="TextBox 2058478583"/>
          <p:cNvSpPr txBox="1"/>
          <p:nvPr/>
        </p:nvSpPr>
        <p:spPr bwMode="auto">
          <a:xfrm>
            <a:off x="2343888" y="5371227"/>
            <a:ext cx="506558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5 кг.</a:t>
            </a:r>
            <a:endParaRPr sz="1000"/>
          </a:p>
        </p:txBody>
      </p:sp>
      <p:sp>
        <p:nvSpPr>
          <p:cNvPr id="1010179569" name="TextBox 1010179568"/>
          <p:cNvSpPr txBox="1"/>
          <p:nvPr/>
        </p:nvSpPr>
        <p:spPr bwMode="auto">
          <a:xfrm>
            <a:off x="6601708" y="1983803"/>
            <a:ext cx="746121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197 кг.</a:t>
            </a:r>
            <a:endParaRPr sz="1000"/>
          </a:p>
        </p:txBody>
      </p:sp>
      <p:sp>
        <p:nvSpPr>
          <p:cNvPr id="757254105" name="TextBox 757254104"/>
          <p:cNvSpPr txBox="1"/>
          <p:nvPr/>
        </p:nvSpPr>
        <p:spPr bwMode="auto">
          <a:xfrm>
            <a:off x="4440238" y="4950394"/>
            <a:ext cx="598197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27 кг.</a:t>
            </a:r>
            <a:endParaRPr sz="1000"/>
          </a:p>
        </p:txBody>
      </p:sp>
      <p:sp>
        <p:nvSpPr>
          <p:cNvPr id="1381673665" name="TextBox 1381673664"/>
          <p:cNvSpPr txBox="1"/>
          <p:nvPr/>
        </p:nvSpPr>
        <p:spPr bwMode="auto">
          <a:xfrm>
            <a:off x="7553342" y="5316693"/>
            <a:ext cx="449262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6 кг.</a:t>
            </a:r>
            <a:endParaRPr sz="1000"/>
          </a:p>
        </p:txBody>
      </p:sp>
      <p:sp>
        <p:nvSpPr>
          <p:cNvPr id="308685345" name="TextBox 308685344"/>
          <p:cNvSpPr txBox="1"/>
          <p:nvPr/>
        </p:nvSpPr>
        <p:spPr bwMode="auto">
          <a:xfrm>
            <a:off x="7099606" y="5072494"/>
            <a:ext cx="530658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20 кг.</a:t>
            </a:r>
            <a:endParaRPr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512350" name="Прямоугольник 5"/>
          <p:cNvSpPr/>
          <p:nvPr/>
        </p:nvSpPr>
        <p:spPr bwMode="auto">
          <a:xfrm>
            <a:off x="32492" y="711038"/>
            <a:ext cx="9176036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СТРУКТУРА НАРКОТИЧЕСКИХ ВЕЩЕСТВ, ПОСТУПАЮЩИХ В НЕЗАКОННЫЙ 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ОБОРОТ НА ТЕРРИТОРИИ ГОРОДА (в кг.)</a:t>
            </a:r>
            <a:endParaRPr lang="ru-RU" sz="2000"/>
          </a:p>
        </p:txBody>
      </p:sp>
      <p:sp>
        <p:nvSpPr>
          <p:cNvPr id="1066921992" name="Прямоугольник 3"/>
          <p:cNvSpPr/>
          <p:nvPr/>
        </p:nvSpPr>
        <p:spPr bwMode="auto">
          <a:xfrm>
            <a:off x="8186530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17</a:t>
            </a:r>
          </a:p>
        </p:txBody>
      </p:sp>
      <p:graphicFrame>
        <p:nvGraphicFramePr>
          <p:cNvPr id="331132527" name="Диаграмма 331132526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3927684" name="Диаграмма 773927683"/>
          <p:cNvGraphicFramePr>
            <a:graphicFrameLocks/>
          </p:cNvGraphicFramePr>
          <p:nvPr/>
        </p:nvGraphicFramePr>
        <p:xfrm>
          <a:off x="152398" y="1523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78694835" name="Диаграмма 1678694834"/>
          <p:cNvGraphicFramePr>
            <a:graphicFrameLocks/>
          </p:cNvGraphicFramePr>
          <p:nvPr/>
        </p:nvGraphicFramePr>
        <p:xfrm>
          <a:off x="304798" y="3047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74182823" name="Диаграмма 14741828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79712"/>
              </p:ext>
            </p:extLst>
          </p:nvPr>
        </p:nvGraphicFramePr>
        <p:xfrm>
          <a:off x="304796" y="1412437"/>
          <a:ext cx="8675565" cy="522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92166872" name="TextBox 1092166871"/>
          <p:cNvSpPr txBox="1"/>
          <p:nvPr/>
        </p:nvSpPr>
        <p:spPr bwMode="auto">
          <a:xfrm>
            <a:off x="1680748" y="4251613"/>
            <a:ext cx="485268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1200"/>
          </a:p>
        </p:txBody>
      </p:sp>
      <p:sp>
        <p:nvSpPr>
          <p:cNvPr id="2138919750" name="TextBox 2138919749"/>
          <p:cNvSpPr txBox="1"/>
          <p:nvPr/>
        </p:nvSpPr>
        <p:spPr bwMode="auto">
          <a:xfrm>
            <a:off x="1136327" y="4251612"/>
            <a:ext cx="54442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7 кг.</a:t>
            </a:r>
            <a:endParaRPr sz="1000"/>
          </a:p>
        </p:txBody>
      </p:sp>
      <p:sp>
        <p:nvSpPr>
          <p:cNvPr id="352846253" name="TextBox 352846252"/>
          <p:cNvSpPr txBox="1"/>
          <p:nvPr/>
        </p:nvSpPr>
        <p:spPr bwMode="auto">
          <a:xfrm>
            <a:off x="2062107" y="5481204"/>
            <a:ext cx="55054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0,5 кг.</a:t>
            </a:r>
            <a:endParaRPr sz="1000"/>
          </a:p>
        </p:txBody>
      </p:sp>
      <p:sp>
        <p:nvSpPr>
          <p:cNvPr id="223866220" name="TextBox 223866219"/>
          <p:cNvSpPr txBox="1"/>
          <p:nvPr/>
        </p:nvSpPr>
        <p:spPr bwMode="auto">
          <a:xfrm>
            <a:off x="3745446" y="2106763"/>
            <a:ext cx="54622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20 кг.</a:t>
            </a:r>
            <a:endParaRPr sz="1000"/>
          </a:p>
        </p:txBody>
      </p:sp>
      <p:sp>
        <p:nvSpPr>
          <p:cNvPr id="1231302792" name="TextBox 1231302791"/>
          <p:cNvSpPr txBox="1"/>
          <p:nvPr/>
        </p:nvSpPr>
        <p:spPr bwMode="auto">
          <a:xfrm>
            <a:off x="1622676" y="5354452"/>
            <a:ext cx="543340" cy="24885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 dirty="0" smtClean="0"/>
              <a:t>0,7 </a:t>
            </a:r>
            <a:r>
              <a:rPr sz="1000" b="1" dirty="0" err="1"/>
              <a:t>кг</a:t>
            </a:r>
            <a:r>
              <a:rPr sz="1000" b="1" dirty="0"/>
              <a:t>.</a:t>
            </a:r>
            <a:endParaRPr sz="1000" dirty="0"/>
          </a:p>
        </p:txBody>
      </p:sp>
      <p:sp>
        <p:nvSpPr>
          <p:cNvPr id="828661492" name="TextBox 828661491"/>
          <p:cNvSpPr txBox="1"/>
          <p:nvPr/>
        </p:nvSpPr>
        <p:spPr bwMode="auto">
          <a:xfrm>
            <a:off x="6366137" y="1749136"/>
            <a:ext cx="54334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22 кг.</a:t>
            </a:r>
            <a:endParaRPr sz="1000"/>
          </a:p>
        </p:txBody>
      </p:sp>
      <p:sp>
        <p:nvSpPr>
          <p:cNvPr id="1219504137" name="TextBox 1219504136"/>
          <p:cNvSpPr txBox="1"/>
          <p:nvPr/>
        </p:nvSpPr>
        <p:spPr bwMode="auto">
          <a:xfrm>
            <a:off x="4258006" y="5280326"/>
            <a:ext cx="54226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1 кг.</a:t>
            </a:r>
            <a:endParaRPr sz="1000"/>
          </a:p>
        </p:txBody>
      </p:sp>
      <p:sp>
        <p:nvSpPr>
          <p:cNvPr id="440788088" name="TextBox 440788087"/>
          <p:cNvSpPr txBox="1"/>
          <p:nvPr/>
        </p:nvSpPr>
        <p:spPr bwMode="auto">
          <a:xfrm>
            <a:off x="6818862" y="3434195"/>
            <a:ext cx="54262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 12 кг.</a:t>
            </a:r>
            <a:endParaRPr sz="1000"/>
          </a:p>
        </p:txBody>
      </p:sp>
      <p:sp>
        <p:nvSpPr>
          <p:cNvPr id="1960574786" name="TextBox 1960574785"/>
          <p:cNvSpPr txBox="1"/>
          <p:nvPr/>
        </p:nvSpPr>
        <p:spPr bwMode="auto">
          <a:xfrm>
            <a:off x="4689287" y="5524526"/>
            <a:ext cx="54478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 0,3 кг.</a:t>
            </a:r>
            <a:endParaRPr sz="1000"/>
          </a:p>
        </p:txBody>
      </p:sp>
      <p:sp>
        <p:nvSpPr>
          <p:cNvPr id="1378867995" name="TextBox 1378867994"/>
          <p:cNvSpPr txBox="1"/>
          <p:nvPr/>
        </p:nvSpPr>
        <p:spPr bwMode="auto">
          <a:xfrm>
            <a:off x="7361483" y="5402426"/>
            <a:ext cx="544420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 b="1"/>
              <a:t>0,7 кг.</a:t>
            </a:r>
            <a:endParaRPr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18</a:t>
            </a:r>
          </a:p>
        </p:txBody>
      </p:sp>
      <p:pic>
        <p:nvPicPr>
          <p:cNvPr id="904913860" name="Рисунок 90491385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66720"/>
            <a:ext cx="9143999" cy="55890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35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19</a:t>
            </a:r>
          </a:p>
        </p:txBody>
      </p:sp>
      <p:pic>
        <p:nvPicPr>
          <p:cNvPr id="2016949836" name="Рисунок 20169498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000515"/>
            <a:ext cx="9143999" cy="5398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1208945"/>
            <a:ext cx="9145079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УРОВЕНЬ БОЛЕЗНЕННОСТИ НАРКОМАНИЕЙ В 2023 И 2024 ГОДАХ В ОКРУГЕ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(НА 100 ТЫСЯЧ НАСЕЛЕНИЯ)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20206303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142" y="1965613"/>
            <a:ext cx="8863714" cy="464127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ОЦЕНКА РАСПРОСТРАНЕННОСТИ ПРОБЛЕМЫ НАРКОМАНИИ</a:t>
            </a:r>
            <a:endParaRPr lang="ru-RU" sz="2000"/>
          </a:p>
        </p:txBody>
      </p:sp>
      <p:graphicFrame>
        <p:nvGraphicFramePr>
          <p:cNvPr id="986812973" name="Диаграмма 986812972"/>
          <p:cNvGraphicFramePr>
            <a:graphicFrameLocks/>
          </p:cNvGraphicFramePr>
          <p:nvPr/>
        </p:nvGraphicFramePr>
        <p:xfrm>
          <a:off x="495863" y="1885950"/>
          <a:ext cx="8726435" cy="430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63888" y="87176"/>
            <a:ext cx="28803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3000" b="0" cap="none" spc="0">
              <a:ln w="0"/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chemeClr val="tx2"/>
                </a:solidFill>
              </a:rPr>
              <a:t>ОЦЕНКА ДОСТУПНОСТИ НАРКОТИКОВ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</a:rPr>
              <a:t>(трудно ли достать сегодня наркотики?)</a:t>
            </a:r>
            <a:endParaRPr lang="ru-RU" sz="2800"/>
          </a:p>
        </p:txBody>
      </p:sp>
      <p:graphicFrame>
        <p:nvGraphicFramePr>
          <p:cNvPr id="1216381658" name="Диаграмма 1216381657"/>
          <p:cNvGraphicFramePr>
            <a:graphicFrameLocks/>
          </p:cNvGraphicFramePr>
          <p:nvPr/>
        </p:nvGraphicFramePr>
        <p:xfrm>
          <a:off x="116399" y="1866899"/>
          <a:ext cx="8952370" cy="457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chemeClr val="tx2">
                    <a:lumMod val="75000"/>
                  </a:schemeClr>
                </a:solidFill>
              </a:rPr>
              <a:t>Информированность о законодательной ответственности за употребление, хранение и сбыт наркотических веществ</a:t>
            </a:r>
            <a:endParaRPr/>
          </a:p>
        </p:txBody>
      </p:sp>
      <p:graphicFrame>
        <p:nvGraphicFramePr>
          <p:cNvPr id="171657298" name="Диаграмма 1716572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870110"/>
              </p:ext>
            </p:extLst>
          </p:nvPr>
        </p:nvGraphicFramePr>
        <p:xfrm>
          <a:off x="282351" y="1916831"/>
          <a:ext cx="861012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23</a:t>
            </a:r>
          </a:p>
        </p:txBody>
      </p:sp>
      <p:pic>
        <p:nvPicPr>
          <p:cNvPr id="644102615" name="Рисунок 6441026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75227" y="997046"/>
            <a:ext cx="9143999" cy="551977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260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/>
              <a:t>Краткосрочное (1 год) прогнозирование развития наркоситуации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9668" y="1484784"/>
            <a:ext cx="8273423" cy="478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рост незаконного оборота синтетических наркотиков;</a:t>
            </a:r>
            <a:endParaRPr/>
          </a:p>
          <a:p>
            <a:pPr algn="just">
              <a:defRPr/>
            </a:pPr>
            <a:endParaRPr lang="ru-RU" sz="2200" b="1"/>
          </a:p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продолжится активная вербовка и вовлечение в незаконный сбыт наркотиков иностранных граждан, преимущественно выходцев из стран СНГ, а также жителей других регионов;</a:t>
            </a:r>
            <a:endParaRPr/>
          </a:p>
          <a:p>
            <a:pPr marL="342900" indent="-342900" algn="just">
              <a:buFontTx/>
              <a:buChar char="-"/>
              <a:defRPr/>
            </a:pPr>
            <a:endParaRPr lang="ru-RU" sz="2200" b="1"/>
          </a:p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рост вовлечения несовершеннолетних в потребление лекарственных препаратов, обладающих психоактивным действием;</a:t>
            </a:r>
            <a:endParaRPr/>
          </a:p>
          <a:p>
            <a:pPr algn="just">
              <a:defRPr/>
            </a:pPr>
            <a:endParaRPr lang="ru-RU" sz="2200" b="1"/>
          </a:p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рост вовлечения подростков в преступную деятельность, связанную с распространением наркотиков.</a:t>
            </a:r>
            <a:endParaRPr/>
          </a:p>
          <a:p>
            <a:pPr algn="just">
              <a:defRPr/>
            </a:pPr>
            <a:endParaRPr lang="ru-RU" sz="2200" b="1"/>
          </a:p>
          <a:p>
            <a:pPr algn="just">
              <a:defRPr/>
            </a:pPr>
            <a:endParaRPr lang="ru-RU" sz="2200" b="1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223980" y="260647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8901" y="188640"/>
            <a:ext cx="9144360" cy="85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/>
              <a:t>В целях улучшения наркоситуации в предстоящем </a:t>
            </a:r>
          </a:p>
          <a:p>
            <a:pPr algn="ctr">
              <a:defRPr/>
            </a:pPr>
            <a:r>
              <a:rPr lang="ru-RU" sz="2500" b="1"/>
              <a:t>периоде 2025 года планируется</a:t>
            </a:r>
            <a:r>
              <a:rPr lang="ru-RU" sz="2500"/>
              <a:t>:</a:t>
            </a:r>
            <a:endParaRPr lang="ru-RU" sz="2500" b="1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7502" y="1412775"/>
            <a:ext cx="8857702" cy="536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 организовать массовую информационно-разъяснительную работу среди всех слоев населения об ответственности (в том числе несовершеннолетних) за совершение преступлений в сфере незаконного оборота наркотических и психотропных веществ;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 совместно с учреждениями здравоохранения, общественными объединениями, правоохранительными органами организовать информационно-разъяснительную работу с наркозависимыми, направленную на снижение потребления наркотиков и мотивацию на прохождение лечения от наркозависимости, курса   реабилитации и ресоциализации;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реализовать комплекс мер среди несовершеннолетних, направленный </a:t>
            </a:r>
            <a:b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антинаркотическую пропаганду;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- провести профилактические мероприятия среди иностранных граждан, пребывающих на территории города в целях предупреждения преступлений, связанных с незаконным оборотом наркотиков и вовлечения граждан в преступную деятельность </a:t>
            </a:r>
            <a:endParaRPr sz="1650" b="1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- провести конкурс антинаркотических проектов (программ) с привлечением </a:t>
            </a:r>
            <a:b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 участию социально-ориентированных организаций в области реабилитации </a:t>
            </a:r>
            <a:b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ресоциализации наркозависимых. 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endParaRPr lang="ru-RU" sz="1700" b="1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ДИНАМИКА КОЛИЧЕСТВА ЛИЦ БОЛЬНЫХ НАРКОМАНИЕЙ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В ГОРОДЕ НИЖНЕВАРТОВСКЕ</a:t>
            </a:r>
            <a:endParaRPr/>
          </a:p>
        </p:txBody>
      </p:sp>
      <p:graphicFrame>
        <p:nvGraphicFramePr>
          <p:cNvPr id="1543698615" name="Диаграмма 1543698614"/>
          <p:cNvGraphicFramePr>
            <a:graphicFrameLocks/>
          </p:cNvGraphicFramePr>
          <p:nvPr/>
        </p:nvGraphicFramePr>
        <p:xfrm>
          <a:off x="457200" y="1600200"/>
          <a:ext cx="8229598" cy="452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7503" y="692694"/>
            <a:ext cx="9145079" cy="100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УРОВЕНЬ ПЕРВИЧНОЙ ЗАБОЛЕВАЕМОСТИ НАРКОМАНИЕЙ В 2023 И 2024 ГОДАХ </a:t>
            </a:r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В ОКРУГЕ (НА 100 ТЫСЯЧ НАСЕЛЕНИЯ)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54394360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00181786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506" y="1601931"/>
            <a:ext cx="8974987" cy="454602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388424" y="-993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1817379572" name="Рисунок 181737957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879085"/>
            <a:ext cx="9143999" cy="56024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5"/>
            <a:ext cx="9144360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tx2"/>
                </a:solidFill>
              </a:rPr>
              <a:t>ЗАРЕГИСТРИРОВАНО НЕСОВЕРШЕННОЛЕТНИХ С ДИАГНОЗОМ «УПОТРЕБЛЕНИЕ НАРКОТИКОВ С ВРЕДНЫМИ ПОСЛЕДСТВИЯМИ» (НА 100 ТЫСЯЧ НЕСОВЕРШЕННОЛЕТНИХ)</a:t>
            </a:r>
            <a:endParaRPr sz="180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6</a:t>
            </a:r>
          </a:p>
        </p:txBody>
      </p:sp>
      <p:pic>
        <p:nvPicPr>
          <p:cNvPr id="1930527066" name="Picture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1886" y="1849385"/>
            <a:ext cx="8508688" cy="4710917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ЗАРЕГИСТРИРОВАНО НЕСОВЕРШЕННОЛЕТНИХ С ДИАГНОЗОМ «УПОТРЕБЛЕНИЕ НАРКОТИКОВ С ВРЕДНЫМИ ПОСЛЕДСТВИЯМИ» В НИЖНЕВАРТОВСКЕ</a:t>
            </a:r>
          </a:p>
        </p:txBody>
      </p:sp>
      <p:graphicFrame>
        <p:nvGraphicFramePr>
          <p:cNvPr id="1627102375" name="Диаграмма 16271023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311577"/>
              </p:ext>
            </p:extLst>
          </p:nvPr>
        </p:nvGraphicFramePr>
        <p:xfrm>
          <a:off x="457200" y="2060847"/>
          <a:ext cx="8229598" cy="452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-38122" y="967952"/>
            <a:ext cx="9220245" cy="5629398"/>
          </a:xfrm>
          <a:prstGeom prst="rect">
            <a:avLst/>
          </a:prstGeom>
        </p:spPr>
      </p:pic>
      <p:pic>
        <p:nvPicPr>
          <p:cNvPr id="512362527" name="Рисунок 5123625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8122" y="861094"/>
            <a:ext cx="9143999" cy="57362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56734238" name="Диаграмма 19567342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16495"/>
              </p:ext>
            </p:extLst>
          </p:nvPr>
        </p:nvGraphicFramePr>
        <p:xfrm>
          <a:off x="0" y="1844823"/>
          <a:ext cx="9143995" cy="463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СМЕРТЕЛЬНЫЕ ОТРАВЛЕНИЯ ОТ НАРКОТИЧЕСКИХ СРЕДСТВ </a:t>
            </a:r>
            <a:endParaRPr lang="ru-RU" sz="20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575</Words>
  <Application>Microsoft Office PowerPoint</Application>
  <DocSecurity>0</DocSecurity>
  <PresentationFormat>Экран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Публичное обсуждение результатов мониторинга наркоситуации в ХМАО – Югре за 2016 год и эффективности реализации мер, направленных на улучшение ситуации, связанной с наркотизацией населения в городе Нижневартовске.</dc:title>
  <dc:subject/>
  <dc:creator>Куватов Эдуард Фанилевич</dc:creator>
  <cp:keywords/>
  <dc:description/>
  <cp:lastModifiedBy>Телега Виктория Николаевна</cp:lastModifiedBy>
  <cp:revision>378</cp:revision>
  <dcterms:created xsi:type="dcterms:W3CDTF">2017-04-12T05:22:40Z</dcterms:created>
  <dcterms:modified xsi:type="dcterms:W3CDTF">2025-04-08T09:44:51Z</dcterms:modified>
  <cp:category/>
  <dc:identifier/>
  <cp:contentStatus/>
  <dc:language/>
  <cp:version/>
</cp:coreProperties>
</file>