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63" r:id="rId1"/>
  </p:sldMasterIdLst>
  <p:notesMasterIdLst>
    <p:notesMasterId r:id="rId7"/>
  </p:notesMasterIdLst>
  <p:sldIdLst>
    <p:sldId id="582" r:id="rId2"/>
    <p:sldId id="586" r:id="rId3"/>
    <p:sldId id="585" r:id="rId4"/>
    <p:sldId id="587" r:id="rId5"/>
    <p:sldId id="588" r:id="rId6"/>
  </p:sldIdLst>
  <p:sldSz cx="10693400" cy="7561263"/>
  <p:notesSz cx="6692900" cy="9867900"/>
  <p:defaultTextStyle>
    <a:defPPr>
      <a:defRPr lang="ru-RU"/>
    </a:defPPr>
    <a:lvl1pPr marL="0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2">
          <p15:clr>
            <a:srgbClr val="A4A3A4"/>
          </p15:clr>
        </p15:guide>
        <p15:guide id="2" orient="horz" pos="1116">
          <p15:clr>
            <a:srgbClr val="A4A3A4"/>
          </p15:clr>
        </p15:guide>
        <p15:guide id="3" orient="horz" pos="348">
          <p15:clr>
            <a:srgbClr val="A4A3A4"/>
          </p15:clr>
        </p15:guide>
        <p15:guide id="4" orient="horz" pos="4470">
          <p15:clr>
            <a:srgbClr val="A4A3A4"/>
          </p15:clr>
        </p15:guide>
        <p15:guide id="5" pos="3368">
          <p15:clr>
            <a:srgbClr val="A4A3A4"/>
          </p15:clr>
        </p15:guide>
        <p15:guide id="6" pos="828">
          <p15:clr>
            <a:srgbClr val="A4A3A4"/>
          </p15:clr>
        </p15:guide>
        <p15:guide id="7" pos="1824">
          <p15:clr>
            <a:srgbClr val="A4A3A4"/>
          </p15:clr>
        </p15:guide>
        <p15:guide id="8" pos="6011">
          <p15:clr>
            <a:srgbClr val="A4A3A4"/>
          </p15:clr>
        </p15:guide>
        <p15:guide id="9" pos="6457">
          <p15:clr>
            <a:srgbClr val="A4A3A4"/>
          </p15:clr>
        </p15:guide>
        <p15:guide id="10" pos="60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 userDrawn="1">
          <p15:clr>
            <a:srgbClr val="A4A3A4"/>
          </p15:clr>
        </p15:guide>
        <p15:guide id="2" pos="2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0074BF"/>
    <a:srgbClr val="C0CBCE"/>
    <a:srgbClr val="376092"/>
    <a:srgbClr val="D0D8E8"/>
    <a:srgbClr val="4F81BD"/>
    <a:srgbClr val="035DC9"/>
    <a:srgbClr val="E4CECE"/>
    <a:srgbClr val="0072BD"/>
    <a:srgbClr val="33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37" autoAdjust="0"/>
    <p:restoredTop sz="94775" autoAdjust="0"/>
  </p:normalViewPr>
  <p:slideViewPr>
    <p:cSldViewPr showGuides="1">
      <p:cViewPr>
        <p:scale>
          <a:sx n="107" d="100"/>
          <a:sy n="107" d="100"/>
        </p:scale>
        <p:origin x="-1380" y="-36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7"/>
        <p:guide pos="606"/>
      </p:guideLst>
    </p:cSldViewPr>
  </p:slideViewPr>
  <p:outlineViewPr>
    <p:cViewPr>
      <p:scale>
        <a:sx n="33" d="100"/>
        <a:sy n="33" d="100"/>
      </p:scale>
      <p:origin x="0" y="132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32" y="-96"/>
      </p:cViewPr>
      <p:guideLst>
        <p:guide orient="horz" pos="3108"/>
        <p:guide pos="2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1" y="16"/>
            <a:ext cx="2900258" cy="493395"/>
          </a:xfrm>
          <a:prstGeom prst="rect">
            <a:avLst/>
          </a:prstGeom>
        </p:spPr>
        <p:txBody>
          <a:bodyPr vert="horz" lIns="91188" tIns="45594" rIns="91188" bIns="45594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91105" y="16"/>
            <a:ext cx="2900258" cy="493395"/>
          </a:xfrm>
          <a:prstGeom prst="rect">
            <a:avLst/>
          </a:prstGeom>
        </p:spPr>
        <p:txBody>
          <a:bodyPr vert="horz" lIns="91188" tIns="45594" rIns="91188" bIns="45594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741363"/>
            <a:ext cx="5235575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8" tIns="45594" rIns="91188" bIns="45594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9292" y="4687270"/>
            <a:ext cx="5354320" cy="4440555"/>
          </a:xfrm>
          <a:prstGeom prst="rect">
            <a:avLst/>
          </a:prstGeom>
        </p:spPr>
        <p:txBody>
          <a:bodyPr vert="horz" lIns="91188" tIns="45594" rIns="91188" bIns="455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1" y="9372808"/>
            <a:ext cx="2900258" cy="493395"/>
          </a:xfrm>
          <a:prstGeom prst="rect">
            <a:avLst/>
          </a:prstGeom>
        </p:spPr>
        <p:txBody>
          <a:bodyPr vert="horz" lIns="91188" tIns="45594" rIns="91188" bIns="45594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91105" y="9372808"/>
            <a:ext cx="2900258" cy="493395"/>
          </a:xfrm>
          <a:prstGeom prst="rect">
            <a:avLst/>
          </a:prstGeom>
        </p:spPr>
        <p:txBody>
          <a:bodyPr vert="horz" lIns="91188" tIns="45594" rIns="91188" bIns="45594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2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44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688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32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376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19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064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08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751" algn="l" defTabSz="104268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43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06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1574"/>
            <a:ext cx="10691812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2005" y="3708625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50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8" y="1771652"/>
            <a:ext cx="8561139" cy="5324475"/>
          </a:xfrm>
        </p:spPr>
        <p:txBody>
          <a:bodyPr/>
          <a:lstStyle>
            <a:lvl1pPr marL="363410" indent="0">
              <a:buFontTx/>
              <a:buNone/>
              <a:defRPr b="1">
                <a:latin typeface="+mj-lt"/>
              </a:defRPr>
            </a:lvl1pPr>
            <a:lvl2pPr marL="360235" indent="3175">
              <a:defRPr>
                <a:latin typeface="+mj-lt"/>
              </a:defRPr>
            </a:lvl2pPr>
            <a:lvl3pPr marL="628428" indent="-260258">
              <a:tabLst/>
              <a:defRPr>
                <a:latin typeface="+mj-lt"/>
              </a:defRPr>
            </a:lvl3pPr>
            <a:lvl4pPr marL="0" indent="360235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930876" y="5652841"/>
            <a:ext cx="1080120" cy="415498"/>
          </a:xfrm>
          <a:prstGeom prst="rect">
            <a:avLst/>
          </a:prstGeom>
          <a:noFill/>
        </p:spPr>
        <p:txBody>
          <a:bodyPr wrap="square" lIns="91408" tIns="45704" rIns="91408" bIns="45704" rtlCol="0">
            <a:no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62026" y="552454"/>
            <a:ext cx="8580438" cy="1219199"/>
          </a:xfrm>
        </p:spPr>
        <p:txBody>
          <a:bodyPr/>
          <a:lstStyle>
            <a:lvl1pPr marL="0" marR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16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52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8" y="1771652"/>
            <a:ext cx="8561139" cy="5324475"/>
          </a:xfrm>
        </p:spPr>
        <p:txBody>
          <a:bodyPr/>
          <a:lstStyle>
            <a:lvl1pPr marL="363410" indent="0">
              <a:buFontTx/>
              <a:buNone/>
              <a:defRPr b="1">
                <a:latin typeface="+mj-lt"/>
              </a:defRPr>
            </a:lvl1pPr>
            <a:lvl2pPr marL="363410" indent="0">
              <a:defRPr>
                <a:latin typeface="+mj-lt"/>
              </a:defRPr>
            </a:lvl2pPr>
            <a:lvl3pPr marL="628428" indent="-260258">
              <a:defRPr>
                <a:latin typeface="+mj-lt"/>
              </a:defRPr>
            </a:lvl3pPr>
            <a:lvl4pPr marL="0" indent="360235">
              <a:defRPr>
                <a:latin typeface="+mj-lt"/>
              </a:defRPr>
            </a:lvl4pPr>
            <a:lvl5pPr marL="1434593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961197" y="552454"/>
            <a:ext cx="8581268" cy="1219199"/>
          </a:xfrm>
        </p:spPr>
        <p:txBody>
          <a:bodyPr/>
          <a:lstStyle>
            <a:lvl1pPr marL="0" marR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2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2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8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8" y="3781425"/>
            <a:ext cx="8561139" cy="3314700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3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6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0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3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7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0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4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07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210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60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25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7" y="1771650"/>
            <a:ext cx="4297419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44" indent="0">
              <a:buNone/>
              <a:defRPr sz="2300" b="1"/>
            </a:lvl2pPr>
            <a:lvl3pPr marL="1042688" indent="0">
              <a:buNone/>
              <a:defRPr sz="2100" b="1"/>
            </a:lvl3pPr>
            <a:lvl4pPr marL="1564032" indent="0">
              <a:buNone/>
              <a:defRPr sz="1800" b="1"/>
            </a:lvl4pPr>
            <a:lvl5pPr marL="2085376" indent="0">
              <a:buNone/>
              <a:defRPr sz="1800" b="1"/>
            </a:lvl5pPr>
            <a:lvl6pPr marL="2606719" indent="0">
              <a:buNone/>
              <a:defRPr sz="1800" b="1"/>
            </a:lvl6pPr>
            <a:lvl7pPr marL="3128064" indent="0">
              <a:buNone/>
              <a:defRPr sz="1800" b="1"/>
            </a:lvl7pPr>
            <a:lvl8pPr marL="3649408" indent="0">
              <a:buNone/>
              <a:defRPr sz="1800" b="1"/>
            </a:lvl8pPr>
            <a:lvl9pPr marL="417075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7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3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44" indent="0">
              <a:buNone/>
              <a:defRPr sz="2300" b="1"/>
            </a:lvl2pPr>
            <a:lvl3pPr marL="1042688" indent="0">
              <a:buNone/>
              <a:defRPr sz="2100" b="1"/>
            </a:lvl3pPr>
            <a:lvl4pPr marL="1564032" indent="0">
              <a:buNone/>
              <a:defRPr sz="1800" b="1"/>
            </a:lvl4pPr>
            <a:lvl5pPr marL="2085376" indent="0">
              <a:buNone/>
              <a:defRPr sz="1800" b="1"/>
            </a:lvl5pPr>
            <a:lvl6pPr marL="2606719" indent="0">
              <a:buNone/>
              <a:defRPr sz="1800" b="1"/>
            </a:lvl6pPr>
            <a:lvl7pPr marL="3128064" indent="0">
              <a:buNone/>
              <a:defRPr sz="1800" b="1"/>
            </a:lvl7pPr>
            <a:lvl8pPr marL="3649408" indent="0">
              <a:buNone/>
              <a:defRPr sz="1800" b="1"/>
            </a:lvl8pPr>
            <a:lvl9pPr marL="417075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3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61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7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78975" y="6474804"/>
            <a:ext cx="663576" cy="720080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9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3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3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344" indent="0">
              <a:buNone/>
              <a:defRPr sz="1400"/>
            </a:lvl2pPr>
            <a:lvl3pPr marL="1042688" indent="0">
              <a:buNone/>
              <a:defRPr sz="1100"/>
            </a:lvl3pPr>
            <a:lvl4pPr marL="1564032" indent="0">
              <a:buNone/>
              <a:defRPr sz="1000"/>
            </a:lvl4pPr>
            <a:lvl5pPr marL="2085376" indent="0">
              <a:buNone/>
              <a:defRPr sz="1000"/>
            </a:lvl5pPr>
            <a:lvl6pPr marL="2606719" indent="0">
              <a:buNone/>
              <a:defRPr sz="1000"/>
            </a:lvl6pPr>
            <a:lvl7pPr marL="3128064" indent="0">
              <a:buNone/>
              <a:defRPr sz="1000"/>
            </a:lvl7pPr>
            <a:lvl8pPr marL="3649408" indent="0">
              <a:buNone/>
              <a:defRPr sz="1000"/>
            </a:lvl8pPr>
            <a:lvl9pPr marL="417075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89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344" indent="0">
              <a:buNone/>
              <a:defRPr sz="3200"/>
            </a:lvl2pPr>
            <a:lvl3pPr marL="1042688" indent="0">
              <a:buNone/>
              <a:defRPr sz="2700"/>
            </a:lvl3pPr>
            <a:lvl4pPr marL="1564032" indent="0">
              <a:buNone/>
              <a:defRPr sz="2300"/>
            </a:lvl4pPr>
            <a:lvl5pPr marL="2085376" indent="0">
              <a:buNone/>
              <a:defRPr sz="2300"/>
            </a:lvl5pPr>
            <a:lvl6pPr marL="2606719" indent="0">
              <a:buNone/>
              <a:defRPr sz="2300"/>
            </a:lvl6pPr>
            <a:lvl7pPr marL="3128064" indent="0">
              <a:buNone/>
              <a:defRPr sz="2300"/>
            </a:lvl7pPr>
            <a:lvl8pPr marL="3649408" indent="0">
              <a:buNone/>
              <a:defRPr sz="2300"/>
            </a:lvl8pPr>
            <a:lvl9pPr marL="4170751" indent="0">
              <a:buNone/>
              <a:defRPr sz="23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344" indent="0">
              <a:buNone/>
              <a:defRPr sz="1400"/>
            </a:lvl2pPr>
            <a:lvl3pPr marL="1042688" indent="0">
              <a:buNone/>
              <a:defRPr sz="1100"/>
            </a:lvl3pPr>
            <a:lvl4pPr marL="1564032" indent="0">
              <a:buNone/>
              <a:defRPr sz="1000"/>
            </a:lvl4pPr>
            <a:lvl5pPr marL="2085376" indent="0">
              <a:buNone/>
              <a:defRPr sz="1000"/>
            </a:lvl5pPr>
            <a:lvl6pPr marL="2606719" indent="0">
              <a:buNone/>
              <a:defRPr sz="1000"/>
            </a:lvl6pPr>
            <a:lvl7pPr marL="3128064" indent="0">
              <a:buNone/>
              <a:defRPr sz="1000"/>
            </a:lvl7pPr>
            <a:lvl8pPr marL="3649408" indent="0">
              <a:buNone/>
              <a:defRPr sz="1000"/>
            </a:lvl8pPr>
            <a:lvl9pPr marL="417075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18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21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14" y="540273"/>
            <a:ext cx="8588251" cy="122413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4214" y="1764295"/>
            <a:ext cx="8588251" cy="5331830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3"/>
            <a:ext cx="2495127" cy="402567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1" y="7008173"/>
            <a:ext cx="3386243" cy="402567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4552" y="6660951"/>
            <a:ext cx="724718" cy="69662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3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l" defTabSz="1042688" rtl="0" eaLnBrk="1" latinLnBrk="0" hangingPunct="1">
        <a:lnSpc>
          <a:spcPts val="5198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410" indent="0" algn="l" defTabSz="1042688" rtl="0" eaLnBrk="1" latinLnBrk="0" hangingPunct="1">
        <a:spcBef>
          <a:spcPct val="20000"/>
        </a:spcBef>
        <a:buFont typeface="+mj-lt"/>
        <a:buNone/>
        <a:defRPr sz="37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410" indent="0" algn="l" defTabSz="1042688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537" indent="-260258" algn="l" defTabSz="1042688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235" algn="just" defTabSz="1042688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4593" indent="0" algn="l" defTabSz="1042688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7392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735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080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424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468263"/>
            <a:ext cx="9577064" cy="122413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 для плательщиков страховых взносом по администрированию налоговыми органами страховых взносов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164" y="2052439"/>
            <a:ext cx="9505056" cy="403244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5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плательщики страховых взносов!</a:t>
            </a:r>
          </a:p>
          <a:p>
            <a:pPr algn="ctr">
              <a:lnSpc>
                <a:spcPct val="150000"/>
              </a:lnSpc>
            </a:pPr>
            <a:r>
              <a:rPr lang="ru-RU" sz="5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Напоминаем! </a:t>
            </a:r>
            <a:r>
              <a:rPr lang="ru-RU" sz="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01.01.2017 </a:t>
            </a:r>
            <a:r>
              <a:rPr lang="ru-RU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</a:t>
            </a:r>
            <a:r>
              <a:rPr lang="ru-RU" sz="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уплата </a:t>
            </a:r>
            <a:r>
              <a:rPr lang="ru-RU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взносов на обязательное пенсионное и медицинское страхование, взносов на случай временной нетрудоспособности и в связи с материнством </a:t>
            </a:r>
            <a:r>
              <a:rPr lang="ru-RU" sz="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регулирует </a:t>
            </a:r>
            <a:r>
              <a:rPr lang="ru-RU" sz="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гл. 34 НК РФ.</a:t>
            </a:r>
          </a:p>
          <a:p>
            <a:pPr algn="ctr">
              <a:lnSpc>
                <a:spcPct val="150000"/>
              </a:lnSpc>
            </a:pPr>
            <a:r>
              <a:rPr lang="ru-RU" sz="5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ФНС </a:t>
            </a:r>
            <a:r>
              <a:rPr lang="ru-RU" sz="5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направляет </a:t>
            </a:r>
            <a:r>
              <a:rPr lang="ru-RU" sz="5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Вам </a:t>
            </a:r>
            <a:r>
              <a:rPr lang="ru-RU" sz="5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дополнительный информационный </a:t>
            </a:r>
            <a:r>
              <a:rPr lang="ru-RU" sz="5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 для использования в работе.</a:t>
            </a:r>
          </a:p>
          <a:p>
            <a:pPr algn="ctr">
              <a:lnSpc>
                <a:spcPct val="150000"/>
              </a:lnSpc>
            </a:pPr>
            <a:endParaRPr lang="ru-RU" sz="5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1746300" y="108224"/>
            <a:ext cx="6624736" cy="64807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Уплата страховых взносов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4172" y="1260351"/>
            <a:ext cx="9649071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января 2017 года уплата страховых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взносов, в том числе за расчетные периоды, истекшие до 1 января 2017 года,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должна производиться на КБК,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закрепленных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ФНС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приказом Минфина России от 07.12.2016 №230н «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внесении изменений в Указания о порядке применения бюджетной классификации Российской Федерации, утвержденной приказом Минфина России от 01 июля 2013г. № 65н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Сопоставительная таблица по КБК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размещена на сайте ФНС России 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(https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service.nalog.ru)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1746300" y="108224"/>
            <a:ext cx="6624736" cy="64807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платежных поручений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117" y="612279"/>
            <a:ext cx="10369154" cy="6948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заполнении платежных поручений необходимо обратить внимание: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«ИНН» и «КПП» получателя средств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«ИНН» и «КПП»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соответствующего налогового органа, осуществляющего администрирование платежа;</a:t>
            </a:r>
          </a:p>
          <a:p>
            <a:pPr algn="just"/>
            <a:endPara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«Получатель»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сокращенное наименование органа Федерального Казначейства и в скобках – сокращенное наименование налогового органа, осуществляющего администрирование платежа;</a:t>
            </a:r>
          </a:p>
          <a:p>
            <a:pPr algn="just"/>
            <a:endPara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бюджетной классификации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значение КБК, состоящее из 20 знаков (цифр), первые три знака, должны принимать значение «182» - Федеральная налоговая служба;</a:t>
            </a:r>
          </a:p>
          <a:p>
            <a:pPr algn="just"/>
            <a:endParaRPr lang="ru-RU" sz="1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«Статус плательщика»-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 101 платежного поручения 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указывается 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 из следующих значений статуса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8900" indent="176213" algn="just"/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«01»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страховых взносов и иных платежей, администрируемых налоговыми органами)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юридическое </a:t>
            </a:r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лицо;</a:t>
            </a:r>
            <a:endParaRPr lang="ru-RU" sz="1700" b="1" dirty="0">
              <a:solidFill>
                <a:srgbClr val="00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176213" algn="just"/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«09» - 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страховых взносов и иных платежей, администрируемых налоговыми органами)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индивидуальный предприниматель</a:t>
            </a:r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700" b="1" dirty="0">
              <a:solidFill>
                <a:srgbClr val="00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176213" algn="just"/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«10» </a:t>
            </a:r>
            <a:r>
              <a:rPr lang="ru-RU" sz="1700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страховых взносов и иных платежей, администрируемых налоговыми органами)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нотариус, занимающийся частной практикой</a:t>
            </a:r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700" b="1" dirty="0">
              <a:solidFill>
                <a:srgbClr val="00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900" indent="176213" algn="just"/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«11» -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страховых взносов и иных платежей, администрируемых налоговыми органами)</a:t>
            </a:r>
            <a:r>
              <a:rPr lang="ru-RU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адвокат, учредивший адвокатский кабинет;</a:t>
            </a:r>
          </a:p>
          <a:p>
            <a:pPr marL="88900" indent="176213" algn="just"/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«12» -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страховых взносов и иных платежей, администрируемых налоговыми органами)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глава крестьянского (фермерского) хозяйства;</a:t>
            </a:r>
          </a:p>
          <a:p>
            <a:pPr marL="88900" indent="176213" algn="just"/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«13»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 (плательщик сборов, за совершение налоговыми органами юридически значимых действий, страховых взносов и иных платежей, администрируемых налоговыми органами) </a:t>
            </a:r>
            <a:r>
              <a:rPr lang="ru-RU" sz="1700" b="1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физическое </a:t>
            </a:r>
            <a:r>
              <a:rPr lang="ru-RU" sz="1700" b="1" dirty="0" smtClean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лицо.</a:t>
            </a:r>
          </a:p>
          <a:p>
            <a:pPr marL="265113"/>
            <a:endParaRPr lang="ru-RU" sz="1700" b="1" dirty="0">
              <a:solidFill>
                <a:srgbClr val="0066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/>
            <a:r>
              <a:rPr lang="ru-RU" sz="1800" dirty="0">
                <a:solidFill>
                  <a:srgbClr val="00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97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92" y="108223"/>
            <a:ext cx="7860358" cy="64807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отчетности по страховых взносам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8148" y="972319"/>
            <a:ext cx="10009112" cy="6264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 по начисленным и уплаченным страховым взносам, а также расчеты по начисленным и уплаченным взносам на дополнительное социальное обеспечение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расчетный период 2016 год и уточненные расчеты за периоды 2010-2016 гг.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плательщики страховых взносов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представляют в территориальные органы ПФР и ФСС России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формам и форматам, действующим в соответствующий расчетный период.</a:t>
            </a:r>
          </a:p>
          <a:p>
            <a:pPr algn="just"/>
            <a:endPara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 по страховым взносам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отчетные (расчетные) периоды, начиная с отчетности за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квартал 2017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</a:t>
            </a: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представляются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плательщиками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страховых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взносов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налоговые органы по месту учета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форме и формату, утвержденным приказом ФНС России от 10.10.2016 № ММВ-7-11/551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Зарегистрировано в Минюсте России 26.10.2016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44141).</a:t>
            </a:r>
          </a:p>
          <a:p>
            <a:pPr algn="just"/>
            <a:endPara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по начисленным и уплаченным страховым взносам на обязательное страхование от несчастных случаев на производстве и профессиональных заболеваний, а также по расходам на выплату страхового обеспечения </a:t>
            </a: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форме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4-ФСС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представляется плательщиками страховых взносов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территориальные органы ФСС России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начиная с отчетности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1 квартал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года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15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164" y="167681"/>
            <a:ext cx="9721080" cy="138070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ление справок о состоянии расчетов и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 совместной сверки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расчетов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налогам, сборам, страховым взносам, пеням, штрафам,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процентам.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8148" y="900311"/>
            <a:ext cx="10009112" cy="6048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164" y="2016435"/>
            <a:ext cx="9649072" cy="43564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ФНС России от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16.12.2016 №ММВ-7-17/685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«Об утверждении формы Акта совместной сверки расчетов по налогам, сборам, страховым взносам, пеням, штрафам, процентам» (зарегистрировано в Минюсте России 13.01.2017 № 45194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сайте ФНС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России.</a:t>
            </a:r>
          </a:p>
          <a:p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ФНС России от 28.12.2016 № ММВ-7-17/722@ «Об утверждении форм справок о состоянии расчетов по налогам, сборам, страховым взносам, пеням, штрафам, процентам, порядка их заполнения и форматов представления справок в электронной форме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(зарегистрирован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Минюсте России (зарегистрировано в Минюсте России 25.01.2017 за № 45396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 на сайте ФНС России. </a:t>
            </a:r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9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22439</TotalTime>
  <Words>708</Words>
  <Application>Microsoft Office PowerPoint</Application>
  <PresentationFormat>Произвольный</PresentationFormat>
  <Paragraphs>49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1_Present_FNS2012_A4</vt:lpstr>
      <vt:lpstr>Памятка  для плательщиков страховых взносом по администрированию налоговыми органами страховых взносов</vt:lpstr>
      <vt:lpstr>Уплата страховых взносов </vt:lpstr>
      <vt:lpstr>Оформление платежных поручений</vt:lpstr>
      <vt:lpstr>Представление отчетности по страховых взносам</vt:lpstr>
      <vt:lpstr>Представление справок о состоянии расчетов и актов совместной сверки расчетов по налогам, сборам, страховым взносам, пеням, штрафам, процентам.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Полукарова Оксана Сергеевна</cp:lastModifiedBy>
  <cp:revision>1826</cp:revision>
  <cp:lastPrinted>2017-02-15T08:34:02Z</cp:lastPrinted>
  <dcterms:created xsi:type="dcterms:W3CDTF">2013-04-18T07:19:29Z</dcterms:created>
  <dcterms:modified xsi:type="dcterms:W3CDTF">2017-03-13T04:43:17Z</dcterms:modified>
</cp:coreProperties>
</file>