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slideLayouts/slideLayout12.xml" ContentType="application/vnd.openxmlformats-officedocument.presentationml.slideLayout+xml"/>
  <Override PartName="/ppt/theme/theme8.xml" ContentType="application/vnd.openxmlformats-officedocument.theme+xml"/>
  <Override PartName="/ppt/slideLayouts/slideLayout13.xml" ContentType="application/vnd.openxmlformats-officedocument.presentationml.slideLayout+xml"/>
  <Override PartName="/ppt/theme/theme9.xml" ContentType="application/vnd.openxmlformats-officedocument.theme+xml"/>
  <Override PartName="/ppt/slideLayouts/slideLayout14.xml" ContentType="application/vnd.openxmlformats-officedocument.presentationml.slideLayout+xml"/>
  <Override PartName="/ppt/theme/theme10.xml" ContentType="application/vnd.openxmlformats-officedocument.theme+xml"/>
  <Override PartName="/ppt/slideLayouts/slideLayout15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6" r:id="rId4"/>
    <p:sldMasterId id="2147483662" r:id="rId5"/>
    <p:sldMasterId id="2147483664" r:id="rId6"/>
    <p:sldMasterId id="2147483666" r:id="rId7"/>
    <p:sldMasterId id="2147483668" r:id="rId8"/>
    <p:sldMasterId id="2147483670" r:id="rId9"/>
    <p:sldMasterId id="2147483672" r:id="rId10"/>
    <p:sldMasterId id="2147483674" r:id="rId11"/>
  </p:sldMasterIdLst>
  <p:sldIdLst>
    <p:sldId id="291" r:id="rId12"/>
    <p:sldId id="292" r:id="rId13"/>
    <p:sldId id="293" r:id="rId14"/>
    <p:sldId id="287" r:id="rId15"/>
    <p:sldId id="288" r:id="rId16"/>
    <p:sldId id="289" r:id="rId17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204" autoAdjust="0"/>
    <p:restoredTop sz="94660"/>
  </p:normalViewPr>
  <p:slideViewPr>
    <p:cSldViewPr>
      <p:cViewPr varScale="1">
        <p:scale>
          <a:sx n="64" d="100"/>
          <a:sy n="64" d="100"/>
        </p:scale>
        <p:origin x="90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92B1B812-2AFE-44F1-90D8-F01D7AD23D3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/>
          </p:nvPr>
        </p:nvSpPr>
        <p:spPr>
          <a:xfrm>
            <a:off x="6226200" y="1825560"/>
            <a:ext cx="513108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9E71D026-D7E7-4E23-A544-DBD23AEE9D5D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23D2BA72-AE08-48E3-A606-4A12BC969F71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7B2D2153-12D7-470B-BD9B-5178A5A0F18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62ADD6F4-4F30-4C5C-9964-5D78A19CAEBB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6F0D3BFD-FE69-40D0-86CB-33A9D749E9A7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6"/>
          </p:nvPr>
        </p:nvSpPr>
        <p:spPr/>
        <p:txBody>
          <a:bodyPr/>
          <a:lstStyle/>
          <a:p>
            <a:fld id="{DDE09DD1-7198-4EB2-931E-783843552AF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246E9F7C-8C3A-41EA-9EC8-46D5F203105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CEE1211B-B281-4A07-BB63-FAE0008E0DB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0CB7448E-836D-4BA3-A505-716805669EA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724941CE-CB0E-48EF-88DE-4440F28B74E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34C2E213-1A16-485A-BFEB-15362B2AA47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5DC677BB-FC42-46EF-AB70-B0571CED625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9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8A049554-28A0-456A-8D96-A98CD77676B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8A48D8DB-6B56-40F6-9E8C-85B17FF9652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4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5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2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algn="ctr" defTabSz="914400">
              <a:lnSpc>
                <a:spcPct val="90000"/>
              </a:lnSpc>
              <a:buNone/>
            </a:pPr>
            <a:r>
              <a:rPr lang="ru-RU" sz="60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60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F61E5F3-7975-4E70-8B5A-DF30DE366EC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32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</p:txBody>
      </p:sp>
      <p:sp>
        <p:nvSpPr>
          <p:cNvPr id="67" name="PlaceHolder 4"/>
          <p:cNvSpPr>
            <a:spLocks noGrp="1"/>
          </p:cNvSpPr>
          <p:nvPr>
            <p:ph type="dt" idx="3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ftr" idx="3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9" name="PlaceHolder 6"/>
          <p:cNvSpPr>
            <a:spLocks noGrp="1"/>
          </p:cNvSpPr>
          <p:nvPr>
            <p:ph type="sldNum" idx="3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0E6136E1-3937-4646-AB94-7EF7593C869C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/>
    <p:bodyStyle/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32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u="none" strike="noStrike">
                <a:solidFill>
                  <a:schemeClr val="dk1"/>
                </a:solidFill>
                <a:uFillTx/>
                <a:latin typeface="Calibri"/>
              </a:rPr>
              <a:t>Седьмой уровень структуры</a:t>
            </a: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16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</p:txBody>
      </p:sp>
      <p:sp>
        <p:nvSpPr>
          <p:cNvPr id="73" name="PlaceHolder 4"/>
          <p:cNvSpPr>
            <a:spLocks noGrp="1"/>
          </p:cNvSpPr>
          <p:nvPr>
            <p:ph type="dt" idx="3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ftr" idx="3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75" name="PlaceHolder 6"/>
          <p:cNvSpPr>
            <a:spLocks noGrp="1"/>
          </p:cNvSpPr>
          <p:nvPr>
            <p:ph type="sldNum" idx="3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F6470DB-435C-478F-B827-3680650D17B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862DC2E2-EB63-4EB0-AC76-19CAB52D3D5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vert="eaVert"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13" name="PlaceHolder 3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5" name="PlaceHolder 5"/>
          <p:cNvSpPr>
            <a:spLocks noGrp="1"/>
          </p:cNvSpPr>
          <p:nvPr>
            <p:ph type="sldNum" idx="9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E388042-F544-4858-9E0D-70EBC3BAD3A0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25" name="PlaceHolder 3"/>
          <p:cNvSpPr>
            <a:spLocks noGrp="1"/>
          </p:cNvSpPr>
          <p:nvPr>
            <p:ph type="dt" idx="1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ftr" idx="1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7" name="PlaceHolder 5"/>
          <p:cNvSpPr>
            <a:spLocks noGrp="1"/>
          </p:cNvSpPr>
          <p:nvPr>
            <p:ph type="sldNum" idx="15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419C8E89-0763-4F8B-B8F4-8BDB3FABC22B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</p:sldLayoutIdLst>
  <p:txStyles>
    <p:titleStyle/>
    <p:bodyStyle/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60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60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Образец текста</a:t>
            </a:r>
            <a:endParaRPr lang="ru-RU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8" name="PlaceHolder 5"/>
          <p:cNvSpPr>
            <a:spLocks noGrp="1"/>
          </p:cNvSpPr>
          <p:nvPr>
            <p:ph type="sldNum" idx="18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482FF29-4F69-4C2B-AC33-02E13CEB2D9F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/>
    <p:bodyStyle/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172200" y="1825560"/>
            <a:ext cx="5181120" cy="43509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dt" idx="1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 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 idx="2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4" name="PlaceHolder 6"/>
          <p:cNvSpPr>
            <a:spLocks noGrp="1"/>
          </p:cNvSpPr>
          <p:nvPr>
            <p:ph type="sldNum" idx="21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F1378512-D421-488D-9058-64D6C9BF7FA1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/>
    <p:bodyStyle/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8398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lang="ru-RU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pos="0" algn="l"/>
              </a:tabLst>
            </a:pPr>
            <a:r>
              <a:rPr lang="ru-RU" sz="2400" b="1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  <a:endParaRPr lang="ru-RU" sz="2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2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u="none" strike="noStrike">
                <a:solidFill>
                  <a:schemeClr val="dk1"/>
                </a:solidFill>
                <a:uFillTx/>
                <a:latin typeface="Calibri"/>
              </a:rPr>
              <a:t>Образец текста</a:t>
            </a:r>
          </a:p>
          <a:p>
            <a:pPr marL="685800" lvl="1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u="none" strike="noStrike">
                <a:solidFill>
                  <a:schemeClr val="dk1"/>
                </a:solidFill>
                <a:uFillTx/>
                <a:latin typeface="Calibri"/>
              </a:rPr>
              <a:t>Второй уровень</a:t>
            </a:r>
          </a:p>
          <a:p>
            <a:pPr marL="1143000" lvl="2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2000" b="0" u="none" strike="noStrike">
                <a:solidFill>
                  <a:schemeClr val="dk1"/>
                </a:solidFill>
                <a:uFillTx/>
                <a:latin typeface="Calibri"/>
              </a:rPr>
              <a:t>Третий уровень</a:t>
            </a:r>
          </a:p>
          <a:p>
            <a:pPr marL="1600200" lvl="3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Четвертый уровень</a:t>
            </a:r>
          </a:p>
          <a:p>
            <a:pPr marL="2057400" lvl="4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ru-RU" sz="1900" b="0" u="none" strike="noStrike">
                <a:solidFill>
                  <a:schemeClr val="dk1"/>
                </a:solidFill>
                <a:uFillTx/>
                <a:latin typeface="Calibri"/>
              </a:rPr>
              <a:t>Пятый уровень</a:t>
            </a:r>
          </a:p>
        </p:txBody>
      </p:sp>
      <p:sp>
        <p:nvSpPr>
          <p:cNvPr id="53" name="PlaceHolder 6"/>
          <p:cNvSpPr>
            <a:spLocks noGrp="1"/>
          </p:cNvSpPr>
          <p:nvPr>
            <p:ph type="dt" idx="22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7"/>
          <p:cNvSpPr>
            <a:spLocks noGrp="1"/>
          </p:cNvSpPr>
          <p:nvPr>
            <p:ph type="ftr" idx="23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5" name="PlaceHolder 8"/>
          <p:cNvSpPr>
            <a:spLocks noGrp="1"/>
          </p:cNvSpPr>
          <p:nvPr>
            <p:ph type="sldNum" idx="24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77D148F4-592D-4DEE-A2B2-268DB29C11A9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/>
    <p:bodyStyle/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/>
          <a:p>
            <a:pPr indent="0" defTabSz="914400">
              <a:lnSpc>
                <a:spcPct val="90000"/>
              </a:lnSpc>
              <a:buNone/>
            </a:pPr>
            <a:r>
              <a:rPr lang="ru-RU" sz="4400" b="0" u="none" strike="noStrike">
                <a:solidFill>
                  <a:schemeClr val="dk1"/>
                </a:solidFill>
                <a:uFillTx/>
                <a:latin typeface="Calibri Light"/>
              </a:rPr>
              <a:t>Образец заголовка</a:t>
            </a:r>
            <a:endParaRPr lang="ru-RU" sz="4400" b="0" u="none" strike="noStrik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dt" idx="2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ftr" idx="2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sldNum" idx="27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5B8EB6B3-7857-468C-B2F8-FCF9F86689EA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/>
    <p:bodyStyle/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dt" idx="28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&lt;дата/время&gt;</a:t>
            </a:r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ftr" idx="29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buNone/>
              <a:defRPr lang="ru-RU" sz="1400" b="0" u="none" strike="noStrik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ru-RU" sz="1400" b="0" u="none" strike="noStrik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</a:p>
        </p:txBody>
      </p:sp>
      <p:sp>
        <p:nvSpPr>
          <p:cNvPr id="63" name="PlaceHolder 3"/>
          <p:cNvSpPr>
            <a:spLocks noGrp="1"/>
          </p:cNvSpPr>
          <p:nvPr>
            <p:ph type="sldNum" idx="30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def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</a:pPr>
            <a:fld id="{C5F2B3F4-C53C-41AE-BE32-2CDAA58A742E}" type="slidenum">
              <a:rPr lang="ru-RU" sz="1200" b="0" u="none" strike="noStrik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‹#›</a:t>
            </a:fld>
            <a:endParaRPr lang="ru-RU" sz="1200" b="0" u="none" strike="noStrik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png"/><Relationship Id="rId5" Type="http://schemas.openxmlformats.org/officeDocument/2006/relationships/hyperlink" Target="https://cop-pfdo.admhmao.ru/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cop-pfdo.admhmao.ru/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hmao.pfdo.ru/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476672"/>
            <a:ext cx="9937104" cy="9233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СЕРТИФИКАТ ПЕРСОНИФИЦИРОВАННОГО </a:t>
            </a:r>
          </a:p>
          <a:p>
            <a:r>
              <a:rPr lang="ru-RU" sz="2700" b="1" dirty="0" smtClean="0">
                <a:solidFill>
                  <a:srgbClr val="0070C0"/>
                </a:solidFill>
              </a:rPr>
              <a:t>ДОПОЛНИТЕЛЬНОГО ОБРАЗОВАНИЯ ДЕТЕЙ</a:t>
            </a:r>
            <a:endParaRPr lang="ru-RU" sz="27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623392" y="1484784"/>
            <a:ext cx="522840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Кто может стать поставщиком услуг в рамках системы ПФДО?</a:t>
            </a:r>
          </a:p>
          <a:p>
            <a:r>
              <a:rPr lang="ru-RU" sz="2000" dirty="0" smtClean="0"/>
              <a:t>Все организации: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государственные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муниципальные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частные,</a:t>
            </a:r>
          </a:p>
          <a:p>
            <a:r>
              <a:rPr lang="ru-RU" sz="2000" b="1" dirty="0"/>
              <a:t>имеющие лицензию </a:t>
            </a:r>
            <a:r>
              <a:rPr lang="ru-RU" sz="2000" dirty="0"/>
              <a:t>на реализацию дополнительных общеобразовательных программ</a:t>
            </a:r>
            <a:endParaRPr lang="ru-RU" sz="2000" dirty="0">
              <a:effectLst/>
            </a:endParaRPr>
          </a:p>
        </p:txBody>
      </p:sp>
      <p:cxnSp>
        <p:nvCxnSpPr>
          <p:cNvPr id="15" name="Прямая соединительная линия 9"/>
          <p:cNvCxnSpPr/>
          <p:nvPr/>
        </p:nvCxnSpPr>
        <p:spPr>
          <a:xfrm>
            <a:off x="6096000" y="1556792"/>
            <a:ext cx="0" cy="4752528"/>
          </a:xfrm>
          <a:prstGeom prst="straightConnector1">
            <a:avLst/>
          </a:prstGeom>
          <a:ln w="19050">
            <a:solidFill>
              <a:srgbClr val="63AFE3"/>
            </a:solidFill>
            <a:prstDash val="dash"/>
            <a:round/>
          </a:ln>
        </p:spPr>
      </p:cxnSp>
      <p:sp>
        <p:nvSpPr>
          <p:cNvPr id="16" name="Прямоугольник 15"/>
          <p:cNvSpPr/>
          <p:nvPr/>
        </p:nvSpPr>
        <p:spPr>
          <a:xfrm>
            <a:off x="6381090" y="1484784"/>
            <a:ext cx="522840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1" dirty="0" smtClean="0">
                <a:solidFill>
                  <a:srgbClr val="0070C0"/>
                </a:solidFill>
              </a:rPr>
              <a:t>Где ознакомиться </a:t>
            </a:r>
            <a:r>
              <a:rPr lang="ru-RU" sz="2000" b="1" dirty="0">
                <a:solidFill>
                  <a:srgbClr val="0070C0"/>
                </a:solidFill>
              </a:rPr>
              <a:t>с региональными </a:t>
            </a:r>
            <a:r>
              <a:rPr lang="ru-RU" sz="2000" b="1" dirty="0" smtClean="0">
                <a:solidFill>
                  <a:srgbClr val="0070C0"/>
                </a:solidFill>
              </a:rPr>
              <a:t/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и </a:t>
            </a:r>
            <a:r>
              <a:rPr lang="ru-RU" sz="2000" b="1" dirty="0">
                <a:solidFill>
                  <a:srgbClr val="0070C0"/>
                </a:solidFill>
              </a:rPr>
              <a:t>муниципальными документами?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/>
              <a:t>о</a:t>
            </a:r>
            <a:r>
              <a:rPr lang="ru-RU" sz="2000" dirty="0" smtClean="0"/>
              <a:t>ткрыть портал ПФДО </a:t>
            </a:r>
            <a:br>
              <a:rPr lang="ru-RU" sz="2000" dirty="0" smtClean="0"/>
            </a:br>
            <a:r>
              <a:rPr lang="en-US" sz="2000" dirty="0" smtClean="0">
                <a:hlinkClick r:id="rId5"/>
              </a:rPr>
              <a:t>https</a:t>
            </a:r>
            <a:r>
              <a:rPr lang="en-US" sz="2000" dirty="0">
                <a:hlinkClick r:id="rId5"/>
              </a:rPr>
              <a:t>://</a:t>
            </a:r>
            <a:r>
              <a:rPr lang="en-US" sz="2000" dirty="0" smtClean="0">
                <a:hlinkClick r:id="rId5"/>
              </a:rPr>
              <a:t>cop-pfdo.admhmao.ru</a:t>
            </a:r>
            <a:endParaRPr lang="ru-RU" sz="2000" dirty="0" smtClean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Выбрать иконку </a:t>
            </a:r>
            <a:r>
              <a:rPr lang="ru-RU" sz="2000" b="1" dirty="0"/>
              <a:t>«?»</a:t>
            </a:r>
            <a:r>
              <a:rPr lang="ru-RU" sz="2000" dirty="0"/>
              <a:t> — </a:t>
            </a:r>
            <a:r>
              <a:rPr lang="ru-RU" sz="2000" b="1" dirty="0" smtClean="0"/>
              <a:t>«Документы»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7538572" y="3269889"/>
            <a:ext cx="2913442" cy="3255456"/>
            <a:chOff x="7786370" y="3269889"/>
            <a:chExt cx="2913442" cy="3255456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6370" y="3269889"/>
              <a:ext cx="2417845" cy="32554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Стрелка влево 3"/>
            <p:cNvSpPr/>
            <p:nvPr/>
          </p:nvSpPr>
          <p:spPr>
            <a:xfrm>
              <a:off x="10277163" y="3356992"/>
              <a:ext cx="422649" cy="432048"/>
            </a:xfrm>
            <a:prstGeom prst="lef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10277162" y="5476750"/>
              <a:ext cx="422649" cy="432048"/>
            </a:xfrm>
            <a:prstGeom prst="leftArrow">
              <a:avLst/>
            </a:prstGeom>
            <a:solidFill>
              <a:srgbClr val="C0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623392" y="4437112"/>
            <a:ext cx="522840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Для включения в реестр поставщиков </a:t>
            </a:r>
            <a:r>
              <a:rPr lang="ru-RU" sz="2000" b="1" dirty="0" smtClean="0">
                <a:solidFill>
                  <a:srgbClr val="0070C0"/>
                </a:solidFill>
              </a:rPr>
              <a:t>необходимо: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пройти </a:t>
            </a:r>
            <a:r>
              <a:rPr lang="ru-RU" sz="2000" dirty="0"/>
              <a:t>регистрацию на портале </a:t>
            </a:r>
            <a:r>
              <a:rPr lang="ru-RU" sz="2000" dirty="0" smtClean="0"/>
              <a:t>ПФДО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подгрузить </a:t>
            </a:r>
            <a:r>
              <a:rPr lang="ru-RU" sz="2000" dirty="0"/>
              <a:t>документы, подтверждающие соответствие поставщика требованиям, </a:t>
            </a:r>
            <a:r>
              <a:rPr lang="ru-RU" sz="2000" dirty="0" smtClean="0"/>
              <a:t>указанным </a:t>
            </a:r>
            <a:r>
              <a:rPr lang="ru-RU" sz="2000" dirty="0"/>
              <a:t>в региональных документах</a:t>
            </a: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00880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688921"/>
            <a:ext cx="9937104" cy="5078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КАК СТАТЬ ИСПОЛНИТЕЛЕМ УСЛУГ?</a:t>
            </a:r>
            <a:endParaRPr lang="ru-RU" sz="27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487488" y="1682219"/>
            <a:ext cx="950505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1" dirty="0">
                <a:solidFill>
                  <a:srgbClr val="0070C0"/>
                </a:solidFill>
              </a:rPr>
              <a:t>Оператор реестра (округ) формирует реестр исполнителей услуг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(приказ </a:t>
            </a:r>
            <a:r>
              <a:rPr lang="ru-RU" sz="2000" dirty="0" err="1"/>
              <a:t>ДОиН</a:t>
            </a:r>
            <a:r>
              <a:rPr lang="ru-RU" sz="2000" dirty="0"/>
              <a:t> ХМАО-Югры от 04.07.2023 №10-П-1649):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ЮЛ </a:t>
            </a:r>
            <a:r>
              <a:rPr lang="ru-RU" sz="2000" dirty="0"/>
              <a:t>или ИП </a:t>
            </a:r>
            <a:r>
              <a:rPr lang="ru-RU" sz="2000" dirty="0" smtClean="0"/>
              <a:t>подает заявку на сайте </a:t>
            </a:r>
            <a:r>
              <a:rPr lang="ru-RU" sz="2000" dirty="0">
                <a:hlinkClick r:id="rId5"/>
              </a:rPr>
              <a:t>https://</a:t>
            </a:r>
            <a:r>
              <a:rPr lang="ru-RU" sz="2000" dirty="0" smtClean="0">
                <a:hlinkClick r:id="rId5"/>
              </a:rPr>
              <a:t>cop-pfdo.admhmao.ru</a:t>
            </a:r>
            <a:r>
              <a:rPr lang="ru-RU" sz="2000" dirty="0" smtClean="0"/>
              <a:t> 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Оператор </a:t>
            </a:r>
            <a:r>
              <a:rPr lang="ru-RU" sz="2000" dirty="0"/>
              <a:t>проверяет пакет </a:t>
            </a:r>
            <a:r>
              <a:rPr lang="ru-RU" sz="2000" dirty="0" smtClean="0"/>
              <a:t>документов 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В </a:t>
            </a:r>
            <a:r>
              <a:rPr lang="ru-RU" sz="2000" dirty="0"/>
              <a:t>течение </a:t>
            </a:r>
            <a:r>
              <a:rPr lang="ru-RU" sz="2000" dirty="0" smtClean="0"/>
              <a:t>5 рабочих дней оператор принимает </a:t>
            </a:r>
            <a:r>
              <a:rPr lang="ru-RU" sz="2000" dirty="0"/>
              <a:t>решение </a:t>
            </a:r>
            <a:r>
              <a:rPr lang="ru-RU" sz="2000" dirty="0" smtClean="0"/>
              <a:t>о </a:t>
            </a:r>
            <a:r>
              <a:rPr lang="ru-RU" sz="2000" dirty="0"/>
              <a:t>включении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реестр или </a:t>
            </a:r>
            <a:r>
              <a:rPr lang="ru-RU" sz="2000" dirty="0" smtClean="0"/>
              <a:t>отказе 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Направляет </a:t>
            </a:r>
            <a:r>
              <a:rPr lang="ru-RU" sz="2000" dirty="0"/>
              <a:t>уведомление </a:t>
            </a:r>
            <a:r>
              <a:rPr lang="ru-RU" sz="2000" dirty="0" smtClean="0"/>
              <a:t>уполномоченным </a:t>
            </a:r>
            <a:r>
              <a:rPr lang="ru-RU" sz="2000" dirty="0"/>
              <a:t>органам (город) </a:t>
            </a:r>
            <a:r>
              <a:rPr lang="ru-RU" sz="2000" dirty="0" smtClean="0"/>
              <a:t>о </a:t>
            </a:r>
            <a:r>
              <a:rPr lang="ru-RU" sz="2000" dirty="0"/>
              <a:t>необходимости </a:t>
            </a:r>
            <a:r>
              <a:rPr lang="ru-RU" sz="2000" dirty="0" smtClean="0"/>
              <a:t>включения </a:t>
            </a:r>
            <a:r>
              <a:rPr lang="ru-RU" sz="2000" dirty="0"/>
              <a:t>в реестр исполнителей услуг </a:t>
            </a:r>
            <a:r>
              <a:rPr lang="ru-RU" sz="2000" dirty="0" smtClean="0"/>
              <a:t>в </a:t>
            </a:r>
            <a:r>
              <a:rPr lang="ru-RU" sz="2000" dirty="0"/>
              <a:t>соответствии с социальным </a:t>
            </a:r>
            <a:r>
              <a:rPr lang="ru-RU" sz="2000" dirty="0" smtClean="0"/>
              <a:t>сертификатом 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/>
              <a:t>Уполномоченный орган (город) на основании уведомления </a:t>
            </a:r>
            <a:r>
              <a:rPr lang="ru-RU" sz="2000" dirty="0" smtClean="0"/>
              <a:t>оператора </a:t>
            </a:r>
            <a:r>
              <a:rPr lang="ru-RU" sz="2000" dirty="0"/>
              <a:t>реестра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течение </a:t>
            </a:r>
            <a:r>
              <a:rPr lang="ru-RU" sz="2000" dirty="0" smtClean="0"/>
              <a:t>3 </a:t>
            </a:r>
            <a:r>
              <a:rPr lang="ru-RU" sz="2000" dirty="0"/>
              <a:t>рабочих дней включает исполнителя услуг в муниципальный реестр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Исключение </a:t>
            </a:r>
            <a:r>
              <a:rPr lang="ru-RU" sz="2000" dirty="0"/>
              <a:t>из реестра осуществляется оператором реестра (округ</a:t>
            </a:r>
            <a:r>
              <a:rPr lang="ru-RU" sz="2000" dirty="0" smtClean="0"/>
              <a:t>)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498762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688921"/>
            <a:ext cx="9937104" cy="50783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КАК ЗАРЕГИСТРИРОВАТЬ СВОЮ ПРОГРАММУ НА ПЛАТФОРМЕ?</a:t>
            </a:r>
            <a:endParaRPr lang="ru-RU" sz="27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/>
          <p:cNvSpPr/>
          <p:nvPr/>
        </p:nvSpPr>
        <p:spPr>
          <a:xfrm>
            <a:off x="1014737" y="1687155"/>
            <a:ext cx="10162527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2000" b="1" dirty="0">
                <a:solidFill>
                  <a:srgbClr val="0070C0"/>
                </a:solidFill>
              </a:rPr>
              <a:t>Оператор реестра (округ) формирует </a:t>
            </a:r>
            <a:r>
              <a:rPr lang="ru-RU" sz="2000" b="1" dirty="0" smtClean="0">
                <a:solidFill>
                  <a:srgbClr val="0070C0"/>
                </a:solidFill>
              </a:rPr>
              <a:t>комиссию и </a:t>
            </a:r>
            <a:r>
              <a:rPr lang="ru-RU" sz="2000" b="1" dirty="0">
                <a:solidFill>
                  <a:srgbClr val="0070C0"/>
                </a:solidFill>
              </a:rPr>
              <a:t>осуществляет экспертизу </a:t>
            </a:r>
            <a:r>
              <a:rPr lang="ru-RU" sz="2000" b="1" dirty="0" smtClean="0">
                <a:solidFill>
                  <a:srgbClr val="0070C0"/>
                </a:solidFill>
              </a:rPr>
              <a:t>программ </a:t>
            </a:r>
            <a:r>
              <a:rPr lang="ru-RU" sz="2000" dirty="0" smtClean="0"/>
              <a:t>(приказ </a:t>
            </a:r>
            <a:r>
              <a:rPr lang="ru-RU" sz="2000" dirty="0" err="1"/>
              <a:t>ДОиН</a:t>
            </a:r>
            <a:r>
              <a:rPr lang="ru-RU" sz="2000" dirty="0"/>
              <a:t> ХМАО-Югры от 04.07.2023 №10-П-1649):</a:t>
            </a:r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ЮЛ </a:t>
            </a:r>
            <a:r>
              <a:rPr lang="ru-RU" sz="2000" dirty="0"/>
              <a:t>или </a:t>
            </a:r>
            <a:r>
              <a:rPr lang="ru-RU" sz="2000" dirty="0" smtClean="0"/>
              <a:t>ИП, </a:t>
            </a:r>
            <a:r>
              <a:rPr lang="ru-RU" sz="2000" dirty="0"/>
              <a:t>включённые в реестр </a:t>
            </a:r>
            <a:r>
              <a:rPr lang="ru-RU" sz="2000" dirty="0" smtClean="0"/>
              <a:t>исполнителей, </a:t>
            </a:r>
            <a:r>
              <a:rPr lang="ru-RU" sz="2000" dirty="0"/>
              <a:t>направляют в </a:t>
            </a:r>
            <a:r>
              <a:rPr lang="ru-RU" sz="2000" dirty="0" smtClean="0"/>
              <a:t>комиссию </a:t>
            </a:r>
            <a:r>
              <a:rPr lang="ru-RU" sz="2000" dirty="0"/>
              <a:t>уведомление по установленной форме о прохождении добровольной сертификации </a:t>
            </a:r>
            <a:r>
              <a:rPr lang="ru-RU" sz="2000" dirty="0" smtClean="0"/>
              <a:t>и образовательную </a:t>
            </a:r>
            <a:r>
              <a:rPr lang="ru-RU" sz="2000" dirty="0"/>
              <a:t>программу (по каждой программе подается отдельное уведомление</a:t>
            </a:r>
            <a:r>
              <a:rPr lang="ru-RU" sz="2000" dirty="0" smtClean="0"/>
              <a:t>)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В </a:t>
            </a:r>
            <a:r>
              <a:rPr lang="ru-RU" sz="2000" dirty="0"/>
              <a:t>течение 10 </a:t>
            </a:r>
            <a:r>
              <a:rPr lang="ru-RU" sz="2000" dirty="0" smtClean="0"/>
              <a:t>рабочих дней комиссией </a:t>
            </a:r>
            <a:r>
              <a:rPr lang="ru-RU" sz="2000" dirty="0"/>
              <a:t>проводится оценка программы и принимается решение о включении в реестр или </a:t>
            </a:r>
            <a:r>
              <a:rPr lang="ru-RU" sz="2000" dirty="0" smtClean="0"/>
              <a:t>отказе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Создаётся </a:t>
            </a:r>
            <a:r>
              <a:rPr lang="ru-RU" sz="2000" dirty="0"/>
              <a:t>запись в Реестре сертифицированных </a:t>
            </a:r>
            <a:r>
              <a:rPr lang="ru-RU" sz="2000" dirty="0" smtClean="0"/>
              <a:t>программ, </a:t>
            </a:r>
            <a:r>
              <a:rPr lang="ru-RU" sz="2000" dirty="0"/>
              <a:t>в которую вносятся сведения о </a:t>
            </a:r>
            <a:r>
              <a:rPr lang="ru-RU" sz="2000" dirty="0" smtClean="0"/>
              <a:t>программе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Не </a:t>
            </a:r>
            <a:r>
              <a:rPr lang="ru-RU" sz="2000" dirty="0"/>
              <a:t>позднее </a:t>
            </a:r>
            <a:r>
              <a:rPr lang="ru-RU" sz="2000" dirty="0" smtClean="0"/>
              <a:t>2 </a:t>
            </a:r>
            <a:r>
              <a:rPr lang="ru-RU" sz="2000" dirty="0"/>
              <a:t>рабочих дней исполнитель услуг извещается о создании записи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реестре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000" dirty="0" smtClean="0"/>
              <a:t>Исполнитель </a:t>
            </a:r>
            <a:r>
              <a:rPr lang="ru-RU" sz="2000" dirty="0"/>
              <a:t>услуг имеет право в любой момент открыть или прекратить набор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на обучение, </a:t>
            </a:r>
            <a:r>
              <a:rPr lang="ru-RU" sz="2000" dirty="0"/>
              <a:t>направив региональному оператору </a:t>
            </a:r>
            <a:r>
              <a:rPr lang="ru-RU" sz="2000" dirty="0" smtClean="0"/>
              <a:t>уведомление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04450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476672"/>
            <a:ext cx="9937104" cy="1200329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РАЗМЕР НОРМАТИВНЫХ ЗАТРАТ НА ОКАЗАНИЕ МУНИЦИПАЛЬНЫХ УСЛУГ В СОЦИАЛЬНОЙ СФЕРЕ ПО РЕАЛИЗАЦИИ ДОПОЛНИТЕЛЬНЫХ ОБЩЕРАЗВИВАЮЩИХ ПРОГРАММ</a:t>
            </a:r>
            <a:endParaRPr lang="ru-RU" sz="24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6607800"/>
              </p:ext>
            </p:extLst>
          </p:nvPr>
        </p:nvGraphicFramePr>
        <p:xfrm>
          <a:off x="407367" y="1844824"/>
          <a:ext cx="11168196" cy="4183114"/>
        </p:xfrm>
        <a:graphic>
          <a:graphicData uri="http://schemas.openxmlformats.org/drawingml/2006/table">
            <a:tbl>
              <a:tblPr/>
              <a:tblGrid>
                <a:gridCol w="4033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58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88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1" dirty="0">
                          <a:effectLst/>
                          <a:latin typeface="+mn-lt"/>
                        </a:rPr>
                        <a:t>Направленность дополнительной общеразвивающей программы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effectLst/>
                          <a:latin typeface="+mn-lt"/>
                        </a:rPr>
                        <a:t>Размер норматива затрат,</a:t>
                      </a:r>
                      <a:r>
                        <a:rPr lang="en-US" sz="1600" b="1" dirty="0" smtClean="0">
                          <a:effectLst/>
                          <a:latin typeface="+mn-lt"/>
                        </a:rPr>
                        <a:t/>
                      </a:r>
                      <a:br>
                        <a:rPr lang="en-US" sz="1600" b="1" dirty="0" smtClean="0">
                          <a:effectLst/>
                          <a:latin typeface="+mn-lt"/>
                        </a:rPr>
                      </a:br>
                      <a:r>
                        <a:rPr lang="ru-RU" sz="1600" b="1" dirty="0" smtClean="0">
                          <a:effectLst/>
                          <a:latin typeface="+mn-lt"/>
                        </a:rPr>
                        <a:t> рублей/человеко-час</a:t>
                      </a:r>
                      <a:endParaRPr lang="ru-RU" sz="1600" b="1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endParaRPr lang="ru-RU" sz="1400" b="1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207">
                <a:tc vMerge="1"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endParaRPr lang="ru-RU" sz="17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effectLst/>
                          <a:latin typeface="+mn-lt"/>
                        </a:rPr>
                        <a:t>1. Несовершеннолетние, </a:t>
                      </a:r>
                      <a:br>
                        <a:rPr lang="ru-RU" sz="1600" b="1" dirty="0" smtClean="0">
                          <a:effectLst/>
                          <a:latin typeface="+mn-lt"/>
                        </a:rPr>
                      </a:br>
                      <a:r>
                        <a:rPr lang="ru-RU" sz="1600" b="1" dirty="0" smtClean="0">
                          <a:effectLst/>
                          <a:latin typeface="+mn-lt"/>
                        </a:rPr>
                        <a:t>НЕ ОТНОСЯЩИЕСЯ к категории детей </a:t>
                      </a:r>
                      <a:br>
                        <a:rPr lang="ru-RU" sz="1600" b="1" dirty="0" smtClean="0">
                          <a:effectLst/>
                          <a:latin typeface="+mn-lt"/>
                        </a:rPr>
                      </a:br>
                      <a:r>
                        <a:rPr lang="ru-RU" sz="1600" b="1" dirty="0" smtClean="0">
                          <a:effectLst/>
                          <a:latin typeface="+mn-lt"/>
                        </a:rPr>
                        <a:t>с ОВЗ и детей-инвалидов</a:t>
                      </a:r>
                      <a:endParaRPr lang="ru-RU" sz="1600" b="1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1" dirty="0" smtClean="0">
                          <a:effectLst/>
                          <a:latin typeface="+mn-lt"/>
                        </a:rPr>
                        <a:t>2. Несовершеннолетние, </a:t>
                      </a:r>
                      <a:br>
                        <a:rPr lang="ru-RU" sz="1600" b="1" dirty="0" smtClean="0">
                          <a:effectLst/>
                          <a:latin typeface="+mn-lt"/>
                        </a:rPr>
                      </a:br>
                      <a:r>
                        <a:rPr lang="ru-RU" sz="1600" b="1" dirty="0" smtClean="0">
                          <a:effectLst/>
                          <a:latin typeface="+mn-lt"/>
                        </a:rPr>
                        <a:t>ОТНОСЯЩИЕСЯ к категории детей </a:t>
                      </a:r>
                      <a:br>
                        <a:rPr lang="ru-RU" sz="1600" b="1" dirty="0" smtClean="0">
                          <a:effectLst/>
                          <a:latin typeface="+mn-lt"/>
                        </a:rPr>
                      </a:br>
                      <a:r>
                        <a:rPr lang="ru-RU" sz="1600" b="1" dirty="0" smtClean="0">
                          <a:effectLst/>
                          <a:latin typeface="+mn-lt"/>
                        </a:rPr>
                        <a:t>с ОВЗ и детей-инвалидов</a:t>
                      </a:r>
                      <a:endParaRPr lang="ru-RU" sz="1600" b="1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6049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Техническая направленность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349,14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418,97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6049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Художественная направленность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278,74 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334,49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6049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+mn-lt"/>
                        </a:rPr>
                        <a:t>Естественно-научная направленность</a:t>
                      </a:r>
                      <a:endParaRPr lang="ru-RU" sz="180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283,74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340,49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860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+mn-lt"/>
                        </a:rPr>
                        <a:t>Социально-гуманитарная направленность</a:t>
                      </a:r>
                      <a:endParaRPr lang="ru-RU" sz="180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233,10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279,72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+mn-lt"/>
                        </a:rPr>
                        <a:t>Туристско-краеведческая направленность</a:t>
                      </a:r>
                      <a:endParaRPr lang="ru-RU" sz="180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241,81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290,17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just" rtl="0">
                        <a:lnSpc>
                          <a:spcPct val="115000"/>
                        </a:lnSpc>
                      </a:pPr>
                      <a:r>
                        <a:rPr lang="ru-RU" sz="1600">
                          <a:effectLst/>
                          <a:latin typeface="+mn-lt"/>
                        </a:rPr>
                        <a:t>Физкультурно-спортивная направленность</a:t>
                      </a:r>
                      <a:endParaRPr lang="ru-RU" sz="180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dirty="0">
                          <a:effectLst/>
                          <a:latin typeface="+mn-lt"/>
                        </a:rPr>
                        <a:t>255,88</a:t>
                      </a:r>
                      <a:endParaRPr lang="ru-RU" sz="1800" dirty="0">
                        <a:effectLst/>
                        <a:latin typeface="+mn-lt"/>
                      </a:endParaRPr>
                    </a:p>
                  </a:txBody>
                  <a:tcPr marL="64445" marR="64445" marT="64445" marB="64445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</a:pPr>
                      <a:r>
                        <a:rPr lang="ru-RU" sz="1600" b="0" dirty="0">
                          <a:effectLst/>
                          <a:latin typeface="+mn-lt"/>
                        </a:rPr>
                        <a:t>307,06</a:t>
                      </a:r>
                      <a:endParaRPr lang="ru-RU" sz="2000" b="0" dirty="0">
                        <a:effectLst/>
                        <a:latin typeface="+mn-lt"/>
                      </a:endParaRPr>
                    </a:p>
                  </a:txBody>
                  <a:tcPr marL="66675" marR="66675" marT="66675" marB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7573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476672"/>
            <a:ext cx="9937104" cy="9233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СЕРТИФИКАТ ПЕРСОНИФИЦИРОВАННОГО </a:t>
            </a:r>
          </a:p>
          <a:p>
            <a:r>
              <a:rPr lang="ru-RU" sz="2700" b="1" dirty="0" smtClean="0">
                <a:solidFill>
                  <a:srgbClr val="0070C0"/>
                </a:solidFill>
              </a:rPr>
              <a:t>ДОПОЛНИТЕЛЬНОГО ОБРАЗОВАНИЯ ДЕТЕЙ</a:t>
            </a:r>
            <a:endParaRPr lang="ru-RU" sz="27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79562" y="1556792"/>
            <a:ext cx="52284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Сертификат дополнительного образования (социальной сертификат)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 smtClean="0"/>
              <a:t>– </a:t>
            </a:r>
            <a:r>
              <a:rPr lang="ru-RU" sz="2000" dirty="0"/>
              <a:t>реестровая запись о включении ребенка в систему персонифицированного финансирования дополнительного образования. </a:t>
            </a:r>
            <a:endParaRPr lang="ru-RU" sz="2000" dirty="0">
              <a:effectLst/>
            </a:endParaRPr>
          </a:p>
        </p:txBody>
      </p:sp>
      <p:cxnSp>
        <p:nvCxnSpPr>
          <p:cNvPr id="29" name="Прямая соединительная линия 9"/>
          <p:cNvCxnSpPr/>
          <p:nvPr/>
        </p:nvCxnSpPr>
        <p:spPr>
          <a:xfrm>
            <a:off x="6096000" y="1556792"/>
            <a:ext cx="0" cy="3791456"/>
          </a:xfrm>
          <a:prstGeom prst="straightConnector1">
            <a:avLst/>
          </a:prstGeom>
          <a:ln w="19050">
            <a:solidFill>
              <a:srgbClr val="63AFE3"/>
            </a:solidFill>
            <a:prstDash val="dash"/>
            <a:round/>
          </a:ln>
        </p:spPr>
      </p:cxnSp>
      <p:sp>
        <p:nvSpPr>
          <p:cNvPr id="4" name="Прямоугольник 3"/>
          <p:cNvSpPr/>
          <p:nvPr/>
        </p:nvSpPr>
        <p:spPr>
          <a:xfrm>
            <a:off x="579562" y="3362216"/>
            <a:ext cx="52284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В каких организациях можно использовать сертификат?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государственных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муниципальных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частных</a:t>
            </a:r>
            <a:endParaRPr lang="ru-RU" sz="2000" dirty="0">
              <a:effectLst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456040" y="1556792"/>
            <a:ext cx="522840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На какие программы дополнительного образования можно записать ребёнка?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бюджетные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сертифицированные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платные</a:t>
            </a:r>
            <a:endParaRPr lang="ru-RU" sz="2000" dirty="0">
              <a:effectLst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312024" y="3362216"/>
            <a:ext cx="56166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Сертификат является </a:t>
            </a:r>
            <a:r>
              <a:rPr lang="ru-RU" sz="2000" b="1" dirty="0">
                <a:solidFill>
                  <a:srgbClr val="0070C0"/>
                </a:solidFill>
              </a:rPr>
              <a:t>электронным.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Для детей </a:t>
            </a:r>
            <a:r>
              <a:rPr lang="ru-RU" sz="2000" dirty="0"/>
              <a:t>в возрасте от 5 до 18 лет, </a:t>
            </a:r>
            <a:r>
              <a:rPr lang="ru-RU" sz="2000" dirty="0" smtClean="0"/>
              <a:t>зарегистрированных </a:t>
            </a:r>
            <a:r>
              <a:rPr lang="ru-RU" sz="2000" dirty="0"/>
              <a:t>на территории города </a:t>
            </a:r>
            <a:r>
              <a:rPr lang="ru-RU" sz="2000" dirty="0" smtClean="0"/>
              <a:t>Нижневартовска</a:t>
            </a:r>
            <a:endParaRPr lang="ru-RU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Выдается </a:t>
            </a:r>
            <a:r>
              <a:rPr lang="ru-RU" sz="2000" dirty="0"/>
              <a:t>1 раз и используется до достижения ребёнком </a:t>
            </a:r>
            <a:r>
              <a:rPr lang="ru-RU" sz="2000" dirty="0" smtClean="0"/>
              <a:t>18 лет</a:t>
            </a:r>
            <a:endParaRPr lang="ru-RU" sz="2000" dirty="0">
              <a:effectLst/>
            </a:endParaRPr>
          </a:p>
        </p:txBody>
      </p:sp>
      <p:sp>
        <p:nvSpPr>
          <p:cNvPr id="34" name="Скругленный прямоугольник 5"/>
          <p:cNvSpPr/>
          <p:nvPr/>
        </p:nvSpPr>
        <p:spPr>
          <a:xfrm>
            <a:off x="623392" y="5574448"/>
            <a:ext cx="11061054" cy="734872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63AFE3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35" name="Прямоугольник 1"/>
          <p:cNvSpPr/>
          <p:nvPr/>
        </p:nvSpPr>
        <p:spPr>
          <a:xfrm>
            <a:off x="889791" y="5373216"/>
            <a:ext cx="3799710" cy="398655"/>
          </a:xfrm>
          <a:prstGeom prst="rect">
            <a:avLst/>
          </a:prstGeom>
          <a:solidFill>
            <a:srgbClr val="63AFE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2000" b="1" u="none" strike="noStrike" dirty="0" smtClean="0">
                <a:solidFill>
                  <a:schemeClr val="lt1"/>
                </a:solidFill>
                <a:uFillTx/>
                <a:latin typeface="Calibri"/>
                <a:ea typeface="Calibri"/>
              </a:rPr>
              <a:t>АКТИВАЦИЯ СЕРТИФИКАТА</a:t>
            </a:r>
            <a:endParaRPr lang="ru-RU" sz="2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893610" y="5765194"/>
            <a:ext cx="105309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МАУ г</a:t>
            </a:r>
            <a:r>
              <a:rPr lang="ru-RU" sz="2000" dirty="0" smtClean="0"/>
              <a:t>. Нижневартовска </a:t>
            </a:r>
            <a:r>
              <a:rPr lang="ru-RU" sz="2000" dirty="0"/>
              <a:t>«Центр развития образования», </a:t>
            </a:r>
            <a:r>
              <a:rPr lang="ru-RU" sz="2000" dirty="0" smtClean="0"/>
              <a:t>адрес: Мира, </a:t>
            </a:r>
            <a:r>
              <a:rPr lang="ru-RU" sz="2000" dirty="0"/>
              <a:t>56 б</a:t>
            </a:r>
            <a:endParaRPr lang="ru-RU" sz="20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04986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19"/>
          <p:cNvSpPr/>
          <p:nvPr/>
        </p:nvSpPr>
        <p:spPr>
          <a:xfrm>
            <a:off x="551384" y="476672"/>
            <a:ext cx="9937104" cy="9233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anchor="t">
            <a:spAutoFit/>
          </a:bodyPr>
          <a:lstStyle/>
          <a:p>
            <a:r>
              <a:rPr lang="ru-RU" sz="2700" b="1" dirty="0" smtClean="0">
                <a:solidFill>
                  <a:srgbClr val="0070C0"/>
                </a:solidFill>
              </a:rPr>
              <a:t>СЕРТИФИКАТ ПЕРСОНИФИЦИРОВАННОГО </a:t>
            </a:r>
          </a:p>
          <a:p>
            <a:r>
              <a:rPr lang="ru-RU" sz="2700" b="1" dirty="0" smtClean="0">
                <a:solidFill>
                  <a:srgbClr val="0070C0"/>
                </a:solidFill>
              </a:rPr>
              <a:t>ДОПОЛНИТЕЛЬНОГО ОБРАЗОВАНИЯ ДЕТЕЙ</a:t>
            </a:r>
            <a:endParaRPr lang="ru-RU" sz="2700" b="0" u="none" strike="noStrike" dirty="0">
              <a:solidFill>
                <a:srgbClr val="0070C0"/>
              </a:solidFill>
              <a:uFillTx/>
            </a:endParaRPr>
          </a:p>
        </p:txBody>
      </p:sp>
      <p:pic>
        <p:nvPicPr>
          <p:cNvPr id="13" name="Picture 2" descr="D:\Катя\Логотипы\80-летие победы\Основной_Pobeda80_logo_main\Pobeda80_logo_main\Pobeda80_logo_main.png"/>
          <p:cNvPicPr>
            <a:picLocks noChangeAspect="1"/>
          </p:cNvPicPr>
          <p:nvPr/>
        </p:nvPicPr>
        <p:blipFill rotWithShape="1">
          <a:blip r:embed="rId3"/>
          <a:srcRect t="9609" b="8535"/>
          <a:stretch/>
        </p:blipFill>
        <p:spPr>
          <a:xfrm>
            <a:off x="10488488" y="188640"/>
            <a:ext cx="738879" cy="10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Picture 2" descr="C:\Методист Мих\Мероприятия\2025\лого 95 лет югре\1-01.pn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07" t="16935" r="27888" b="15976"/>
          <a:stretch/>
        </p:blipFill>
        <p:spPr bwMode="auto">
          <a:xfrm>
            <a:off x="11150470" y="332656"/>
            <a:ext cx="850186" cy="935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9" name="Прямая соединительная линия 9"/>
          <p:cNvCxnSpPr/>
          <p:nvPr/>
        </p:nvCxnSpPr>
        <p:spPr>
          <a:xfrm>
            <a:off x="4943872" y="1556792"/>
            <a:ext cx="0" cy="2448272"/>
          </a:xfrm>
          <a:prstGeom prst="straightConnector1">
            <a:avLst/>
          </a:prstGeom>
          <a:ln w="19050">
            <a:solidFill>
              <a:srgbClr val="63AFE3"/>
            </a:solidFill>
            <a:prstDash val="dash"/>
            <a:round/>
          </a:ln>
        </p:spPr>
      </p:cxnSp>
      <p:sp>
        <p:nvSpPr>
          <p:cNvPr id="4" name="Прямоугольник 3"/>
          <p:cNvSpPr/>
          <p:nvPr/>
        </p:nvSpPr>
        <p:spPr>
          <a:xfrm>
            <a:off x="1039466" y="1412776"/>
            <a:ext cx="390440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70C0"/>
                </a:solidFill>
              </a:rPr>
              <a:t>Направления обучения: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техническое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естественно-научное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физкультурно-спортивное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туристско-краеведческое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социально-педагогическое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dirty="0" smtClean="0"/>
              <a:t>художественное</a:t>
            </a:r>
            <a:endParaRPr lang="ru-RU" sz="2000" dirty="0">
              <a:effectLst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67787" y="1412776"/>
            <a:ext cx="610663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С 1 сентября 2023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/>
              <a:t>года </a:t>
            </a:r>
            <a:r>
              <a:rPr lang="ru-RU" sz="2000" dirty="0" smtClean="0"/>
              <a:t>баланс сертификата </a:t>
            </a:r>
            <a:r>
              <a:rPr lang="ru-RU" sz="2000" dirty="0"/>
              <a:t>выражается не в денежном эквиваленте,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а </a:t>
            </a:r>
            <a:r>
              <a:rPr lang="ru-RU" sz="2000" b="1" dirty="0">
                <a:solidFill>
                  <a:srgbClr val="0070C0"/>
                </a:solidFill>
              </a:rPr>
              <a:t>в часах недельной нагрузки</a:t>
            </a:r>
            <a:r>
              <a:rPr lang="ru-RU" sz="2000" dirty="0"/>
              <a:t> по программам дополнительного образования</a:t>
            </a:r>
            <a:endParaRPr lang="ru-RU" sz="2000" dirty="0">
              <a:effectLst/>
            </a:endParaRPr>
          </a:p>
        </p:txBody>
      </p:sp>
      <p:sp>
        <p:nvSpPr>
          <p:cNvPr id="10" name="Скругленный прямоугольник 5"/>
          <p:cNvSpPr/>
          <p:nvPr/>
        </p:nvSpPr>
        <p:spPr>
          <a:xfrm>
            <a:off x="817581" y="4215672"/>
            <a:ext cx="10556838" cy="2175032"/>
          </a:xfrm>
          <a:prstGeom prst="roundRect">
            <a:avLst>
              <a:gd name="adj" fmla="val 16667"/>
            </a:avLst>
          </a:prstGeom>
          <a:noFill/>
          <a:ln w="19050">
            <a:solidFill>
              <a:srgbClr val="63AFE3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endParaRPr lang="ru-RU" sz="1800" b="0" u="none" strike="noStrike">
              <a:solidFill>
                <a:schemeClr val="dk1"/>
              </a:solidFill>
              <a:uFillTx/>
              <a:latin typeface="Arial"/>
              <a:ea typeface="DejaVu Sans"/>
            </a:endParaRPr>
          </a:p>
        </p:txBody>
      </p:sp>
      <p:sp>
        <p:nvSpPr>
          <p:cNvPr id="11" name="Прямоугольник 1"/>
          <p:cNvSpPr/>
          <p:nvPr/>
        </p:nvSpPr>
        <p:spPr>
          <a:xfrm>
            <a:off x="1083980" y="4077072"/>
            <a:ext cx="3799710" cy="337100"/>
          </a:xfrm>
          <a:prstGeom prst="rect">
            <a:avLst/>
          </a:prstGeom>
          <a:solidFill>
            <a:srgbClr val="63AFE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1600" b="1" u="none" strike="noStrike" dirty="0" smtClean="0">
                <a:solidFill>
                  <a:schemeClr val="lt1"/>
                </a:solidFill>
                <a:uFillTx/>
                <a:latin typeface="Calibri"/>
                <a:ea typeface="Calibri"/>
              </a:rPr>
              <a:t>НОМИНАЛ СЕРТИФИКАТА</a:t>
            </a:r>
            <a:endParaRPr lang="ru-RU" sz="16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750435" y="4720984"/>
            <a:ext cx="2599936" cy="1106542"/>
            <a:chOff x="4319879" y="4509120"/>
            <a:chExt cx="2599936" cy="1106542"/>
          </a:xfrm>
        </p:grpSpPr>
        <p:sp>
          <p:nvSpPr>
            <p:cNvPr id="14" name="Прямоугольник 1"/>
            <p:cNvSpPr/>
            <p:nvPr/>
          </p:nvSpPr>
          <p:spPr>
            <a:xfrm>
              <a:off x="4319879" y="4509120"/>
              <a:ext cx="912025" cy="1106542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square" lIns="90000" tIns="45000" rIns="90000" bIns="45000" anchor="t">
              <a:spAutoFit/>
            </a:bodyPr>
            <a:lstStyle/>
            <a:p>
              <a:pPr algn="r" defTabSz="914400">
                <a:lnSpc>
                  <a:spcPct val="100000"/>
                </a:lnSpc>
              </a:pPr>
              <a:r>
                <a:rPr lang="ru-RU" sz="6600" b="1" u="none" strike="noStrike" dirty="0" smtClean="0">
                  <a:solidFill>
                    <a:schemeClr val="dk1"/>
                  </a:solidFill>
                  <a:uFillTx/>
                  <a:latin typeface="Calibri"/>
                  <a:ea typeface="Calibri"/>
                </a:rPr>
                <a:t>8</a:t>
              </a:r>
              <a:endParaRPr lang="ru-RU" sz="4000" u="none" strike="noStrike" dirty="0">
                <a:solidFill>
                  <a:srgbClr val="000000"/>
                </a:solidFill>
                <a:uFillTx/>
                <a:latin typeface="Arial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28940" y="4721075"/>
              <a:ext cx="1790875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/>
                <a:t>часов</a:t>
              </a:r>
              <a:r>
                <a:rPr lang="ru-RU" sz="2000" dirty="0"/>
                <a:t> занятий </a:t>
              </a:r>
              <a:endParaRPr lang="ru-RU" sz="2000" dirty="0" smtClean="0"/>
            </a:p>
            <a:p>
              <a:r>
                <a:rPr lang="ru-RU" sz="2000" dirty="0" smtClean="0"/>
                <a:t>в </a:t>
              </a:r>
              <a:r>
                <a:rPr lang="ru-RU" sz="2000" dirty="0"/>
                <a:t>неделю</a:t>
              </a:r>
            </a:p>
          </p:txBody>
        </p:sp>
      </p:grpSp>
      <p:sp>
        <p:nvSpPr>
          <p:cNvPr id="17" name="Прямоугольник 1"/>
          <p:cNvSpPr/>
          <p:nvPr/>
        </p:nvSpPr>
        <p:spPr>
          <a:xfrm>
            <a:off x="3143672" y="4720984"/>
            <a:ext cx="912025" cy="110654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6600" b="1" u="none" strike="noStrike" dirty="0" smtClean="0">
                <a:solidFill>
                  <a:schemeClr val="dk1"/>
                </a:solidFill>
                <a:uFillTx/>
                <a:latin typeface="Calibri"/>
                <a:ea typeface="Calibri"/>
              </a:rPr>
              <a:t>=</a:t>
            </a:r>
            <a:endParaRPr lang="ru-RU" sz="400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Прямоугольник 1"/>
          <p:cNvSpPr/>
          <p:nvPr/>
        </p:nvSpPr>
        <p:spPr>
          <a:xfrm>
            <a:off x="3998589" y="4658166"/>
            <a:ext cx="992138" cy="1202856"/>
          </a:xfrm>
          <a:prstGeom prst="roundRect">
            <a:avLst/>
          </a:prstGeom>
          <a:solidFill>
            <a:srgbClr val="63AFE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/>
            <a:r>
              <a:rPr lang="ru-RU" sz="6600" b="1" dirty="0">
                <a:solidFill>
                  <a:schemeClr val="lt1"/>
                </a:solidFill>
                <a:latin typeface="Calibri"/>
                <a:ea typeface="Calibri"/>
              </a:rPr>
              <a:t>1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019700" y="4766424"/>
            <a:ext cx="25635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/>
              <a:t>занятия </a:t>
            </a:r>
            <a:r>
              <a:rPr lang="ru-RU" sz="2000" dirty="0"/>
              <a:t>по </a:t>
            </a:r>
            <a:endParaRPr lang="ru-RU" sz="2000" dirty="0" smtClean="0"/>
          </a:p>
          <a:p>
            <a:r>
              <a:rPr lang="ru-RU" sz="2000" dirty="0" smtClean="0"/>
              <a:t>сертифицированным </a:t>
            </a:r>
          </a:p>
          <a:p>
            <a:r>
              <a:rPr lang="ru-RU" sz="2000" dirty="0" smtClean="0"/>
              <a:t>программам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84628" y="5827526"/>
            <a:ext cx="162005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/>
              <a:t>п</a:t>
            </a:r>
            <a:r>
              <a:rPr lang="ru-RU" sz="2000" b="1" dirty="0" smtClean="0"/>
              <a:t>латный час </a:t>
            </a:r>
            <a:endParaRPr lang="ru-RU" sz="2000" dirty="0"/>
          </a:p>
        </p:txBody>
      </p:sp>
      <p:sp>
        <p:nvSpPr>
          <p:cNvPr id="24" name="Прямоугольник 1"/>
          <p:cNvSpPr/>
          <p:nvPr/>
        </p:nvSpPr>
        <p:spPr>
          <a:xfrm>
            <a:off x="7436831" y="4720984"/>
            <a:ext cx="912025" cy="110654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ru-RU" sz="6600" b="1" u="none" strike="noStrike" dirty="0" smtClean="0">
                <a:solidFill>
                  <a:schemeClr val="dk1"/>
                </a:solidFill>
                <a:uFillTx/>
                <a:latin typeface="Calibri"/>
                <a:ea typeface="Calibri"/>
              </a:rPr>
              <a:t>+</a:t>
            </a:r>
            <a:endParaRPr lang="ru-RU" sz="400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" name="Прямоугольник 1"/>
          <p:cNvSpPr/>
          <p:nvPr/>
        </p:nvSpPr>
        <p:spPr>
          <a:xfrm>
            <a:off x="8318479" y="4693250"/>
            <a:ext cx="992138" cy="1202856"/>
          </a:xfrm>
          <a:prstGeom prst="roundRect">
            <a:avLst/>
          </a:prstGeom>
          <a:solidFill>
            <a:srgbClr val="63AFE3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lt1"/>
                </a:solidFill>
                <a:latin typeface="Calibri"/>
                <a:ea typeface="Calibri"/>
              </a:rPr>
              <a:t>7</a:t>
            </a:r>
            <a:endParaRPr lang="ru-RU" sz="6600" b="1" dirty="0">
              <a:solidFill>
                <a:schemeClr val="lt1"/>
              </a:solidFill>
              <a:latin typeface="Calibri"/>
              <a:ea typeface="Calibri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9339590" y="4766424"/>
            <a:ext cx="158094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/>
              <a:t>занятия по </a:t>
            </a:r>
            <a:endParaRPr lang="ru-RU" sz="2000" dirty="0" smtClean="0"/>
          </a:p>
          <a:p>
            <a:r>
              <a:rPr lang="ru-RU" sz="2000" dirty="0" smtClean="0"/>
              <a:t>бюджетным </a:t>
            </a:r>
          </a:p>
          <a:p>
            <a:r>
              <a:rPr lang="ru-RU" sz="2000" dirty="0" smtClean="0"/>
              <a:t>программам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7464152" y="5837202"/>
            <a:ext cx="27625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/>
              <a:t>д</a:t>
            </a:r>
            <a:r>
              <a:rPr lang="ru-RU" sz="2000" b="1" dirty="0" smtClean="0"/>
              <a:t>ополнительных часов</a:t>
            </a:r>
            <a:endParaRPr lang="ru-RU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251053" y="2708920"/>
            <a:ext cx="660558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70C0"/>
                </a:solidFill>
              </a:rPr>
              <a:t>Реестр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/>
              <a:t>сертифицированных </a:t>
            </a:r>
            <a:r>
              <a:rPr lang="ru-RU" sz="2000" b="1" dirty="0">
                <a:solidFill>
                  <a:srgbClr val="0070C0"/>
                </a:solidFill>
              </a:rPr>
              <a:t>программ</a:t>
            </a:r>
            <a:r>
              <a:rPr lang="ru-RU" sz="2000" dirty="0">
                <a:solidFill>
                  <a:srgbClr val="0070C0"/>
                </a:solidFill>
              </a:rPr>
              <a:t> </a:t>
            </a:r>
            <a:r>
              <a:rPr lang="ru-RU" sz="2000" dirty="0"/>
              <a:t>можно посмотреть на Портале персонифицированного дополнительного образования </a:t>
            </a:r>
            <a:r>
              <a:rPr lang="ru-RU" sz="2000" dirty="0" smtClean="0"/>
              <a:t>ХМАО-Югры </a:t>
            </a:r>
            <a:r>
              <a:rPr lang="ru-RU" sz="2000" dirty="0"/>
              <a:t>(</a:t>
            </a:r>
            <a:r>
              <a:rPr lang="ru-RU" sz="2000" u="sng" dirty="0">
                <a:hlinkClick r:id="rId5"/>
              </a:rPr>
              <a:t>https://hmao.pfdo.ru</a:t>
            </a:r>
            <a:r>
              <a:rPr lang="ru-RU" sz="2000" dirty="0"/>
              <a:t>)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70C0"/>
                </a:solidFill>
              </a:rPr>
              <a:t>в </a:t>
            </a:r>
            <a:r>
              <a:rPr lang="ru-RU" sz="2000" b="1" dirty="0">
                <a:solidFill>
                  <a:srgbClr val="0070C0"/>
                </a:solidFill>
              </a:rPr>
              <a:t>разделе «Навигатор»</a:t>
            </a:r>
            <a:endParaRPr lang="ru-RU" sz="2000" b="1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6644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9393</TotalTime>
  <Words>557</Words>
  <Application>Microsoft Office PowerPoint</Application>
  <PresentationFormat>Широкоэкранный</PresentationFormat>
  <Paragraphs>95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6</vt:i4>
      </vt:variant>
    </vt:vector>
  </HeadingPairs>
  <TitlesOfParts>
    <vt:vector size="24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Горнева Татьяна Михайловна</dc:creator>
  <cp:lastModifiedBy>Магамедова Алина Рамазановна</cp:lastModifiedBy>
  <cp:revision>543</cp:revision>
  <dcterms:created xsi:type="dcterms:W3CDTF">2021-08-30T07:50:41Z</dcterms:created>
  <dcterms:modified xsi:type="dcterms:W3CDTF">2025-12-25T08:01:50Z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11</vt:i4>
  </property>
</Properties>
</file>