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charts/chart3.xml" ContentType="application/vnd.openxmlformats-officedocument.drawingml.chart+xml"/>
  <Override PartName="/ppt/theme/themeOverride10.xml" ContentType="application/vnd.openxmlformats-officedocument.themeOverride+xml"/>
  <Override PartName="/ppt/charts/chart4.xml" ContentType="application/vnd.openxmlformats-officedocument.drawingml.chart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charts/chart6.xml" ContentType="application/vnd.openxmlformats-officedocument.drawingml.chart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18.xml" ContentType="application/vnd.openxmlformats-officedocument.themeOverride+xml"/>
  <Override PartName="/ppt/charts/chart8.xml" ContentType="application/vnd.openxmlformats-officedocument.drawingml.chart+xml"/>
  <Override PartName="/ppt/theme/themeOverride19.xml" ContentType="application/vnd.openxmlformats-officedocument.themeOverride+xml"/>
  <Override PartName="/ppt/charts/chart9.xml" ContentType="application/vnd.openxmlformats-officedocument.drawingml.chart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charts/chart10.xml" ContentType="application/vnd.openxmlformats-officedocument.drawingml.chart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charts/chart11.xml" ContentType="application/vnd.openxmlformats-officedocument.drawingml.chart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charts/chart12.xml" ContentType="application/vnd.openxmlformats-officedocument.drawingml.chart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0"/>
  </p:notesMasterIdLst>
  <p:handoutMasterIdLst>
    <p:handoutMasterId r:id="rId31"/>
  </p:handoutMasterIdLst>
  <p:sldIdLst>
    <p:sldId id="256" r:id="rId3"/>
    <p:sldId id="308" r:id="rId4"/>
    <p:sldId id="358" r:id="rId5"/>
    <p:sldId id="305" r:id="rId6"/>
    <p:sldId id="359" r:id="rId7"/>
    <p:sldId id="328" r:id="rId8"/>
    <p:sldId id="360" r:id="rId9"/>
    <p:sldId id="361" r:id="rId10"/>
    <p:sldId id="339" r:id="rId11"/>
    <p:sldId id="385" r:id="rId12"/>
    <p:sldId id="383" r:id="rId13"/>
    <p:sldId id="384" r:id="rId14"/>
    <p:sldId id="307" r:id="rId15"/>
    <p:sldId id="362" r:id="rId16"/>
    <p:sldId id="363" r:id="rId17"/>
    <p:sldId id="366" r:id="rId18"/>
    <p:sldId id="365" r:id="rId19"/>
    <p:sldId id="318" r:id="rId20"/>
    <p:sldId id="367" r:id="rId21"/>
    <p:sldId id="301" r:id="rId22"/>
    <p:sldId id="382" r:id="rId23"/>
    <p:sldId id="345" r:id="rId24"/>
    <p:sldId id="374" r:id="rId25"/>
    <p:sldId id="375" r:id="rId26"/>
    <p:sldId id="371" r:id="rId27"/>
    <p:sldId id="376" r:id="rId28"/>
    <p:sldId id="377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C86C7A-F28E-4059-A1A8-DE678BB35BF8}">
          <p14:sldIdLst>
            <p14:sldId id="256"/>
            <p14:sldId id="308"/>
            <p14:sldId id="358"/>
            <p14:sldId id="305"/>
            <p14:sldId id="359"/>
            <p14:sldId id="328"/>
            <p14:sldId id="360"/>
            <p14:sldId id="361"/>
            <p14:sldId id="339"/>
            <p14:sldId id="385"/>
            <p14:sldId id="383"/>
            <p14:sldId id="384"/>
            <p14:sldId id="307"/>
            <p14:sldId id="362"/>
            <p14:sldId id="363"/>
            <p14:sldId id="366"/>
            <p14:sldId id="365"/>
            <p14:sldId id="318"/>
            <p14:sldId id="367"/>
            <p14:sldId id="301"/>
            <p14:sldId id="382"/>
            <p14:sldId id="345"/>
            <p14:sldId id="374"/>
            <p14:sldId id="375"/>
            <p14:sldId id="371"/>
            <p14:sldId id="376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86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2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2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2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6.5246581797425102E-4"/>
          <c:y val="1.4091153915206853E-2"/>
          <c:w val="0.99934753418202571"/>
          <c:h val="0.88384363542939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9839020122484688E-2"/>
                  <c:y val="-0.25904239806688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92-4F46-A599-AD98333E53C2}"/>
                </c:ext>
              </c:extLst>
            </c:dLbl>
            <c:dLbl>
              <c:idx val="1"/>
              <c:layout>
                <c:manualLayout>
                  <c:x val="1.9239391951006074E-2"/>
                  <c:y val="-0.17085775191645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92-4F46-A599-AD98333E53C2}"/>
                </c:ext>
              </c:extLst>
            </c:dLbl>
            <c:dLbl>
              <c:idx val="2"/>
              <c:layout>
                <c:manualLayout>
                  <c:x val="1.7850393700787403E-2"/>
                  <c:y val="-0.16810219871403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92-4F46-A599-AD98333E53C2}"/>
                </c:ext>
              </c:extLst>
            </c:dLbl>
            <c:dLbl>
              <c:idx val="3"/>
              <c:layout>
                <c:manualLayout>
                  <c:x val="1.85080927384077E-2"/>
                  <c:y val="-0.1543233477530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92-4F46-A599-AD98333E53C2}"/>
                </c:ext>
              </c:extLst>
            </c:dLbl>
            <c:dLbl>
              <c:idx val="4"/>
              <c:layout>
                <c:manualLayout>
                  <c:x val="1.8245078740157378E-2"/>
                  <c:y val="-0.12125388845683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92-4F46-A599-AD98333E5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653</c:v>
                </c:pt>
                <c:pt idx="1">
                  <c:v>599</c:v>
                </c:pt>
                <c:pt idx="2">
                  <c:v>555</c:v>
                </c:pt>
                <c:pt idx="3">
                  <c:v>467</c:v>
                </c:pt>
                <c:pt idx="4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92-4F46-A599-AD98333E53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gapDepth val="24"/>
        <c:shape val="cylinder"/>
        <c:axId val="43895040"/>
        <c:axId val="43911040"/>
        <c:axId val="0"/>
      </c:bar3DChart>
      <c:catAx>
        <c:axId val="438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11040"/>
        <c:crosses val="autoZero"/>
        <c:auto val="1"/>
        <c:lblAlgn val="ctr"/>
        <c:lblOffset val="100"/>
        <c:noMultiLvlLbl val="0"/>
      </c:catAx>
      <c:valAx>
        <c:axId val="4391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950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461788006848116"/>
          <c:y val="5.3314620556995276E-2"/>
          <c:w val="0.70538209900319448"/>
          <c:h val="0.85443900935033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'22_ответственность'!$C$3</c:f>
              <c:strCache>
                <c:ptCount val="1"/>
                <c:pt idx="0">
                  <c:v>Округ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2.6642697963531596E-4"/>
                  <c:y val="1.303070729350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F2-48A6-8543-91FE0B652C32}"/>
                </c:ext>
              </c:extLst>
            </c:dLbl>
            <c:dLbl>
              <c:idx val="1"/>
              <c:layout>
                <c:manualLayout>
                  <c:x val="6.6560064754709793E-3"/>
                  <c:y val="1.5635757780584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F2-48A6-8543-91FE0B652C32}"/>
                </c:ext>
              </c:extLst>
            </c:dLbl>
            <c:dLbl>
              <c:idx val="2"/>
              <c:layout>
                <c:manualLayout>
                  <c:x val="-1.8728077832621771E-3"/>
                  <c:y val="1.0423996632218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F2-48A6-8543-91FE0B652C32}"/>
                </c:ext>
              </c:extLst>
            </c:dLbl>
            <c:dLbl>
              <c:idx val="3"/>
              <c:layout>
                <c:manualLayout>
                  <c:x val="-6.3321629062690517E-4"/>
                  <c:y val="2.605999158054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В целом распространена </c:v>
                </c:pt>
                <c:pt idx="1">
                  <c:v>В целом не распространена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'22_ответственность'!$C$4:$C$6</c:f>
              <c:numCache>
                <c:formatCode>0.00%</c:formatCode>
                <c:ptCount val="3"/>
                <c:pt idx="0">
                  <c:v>0.5</c:v>
                </c:pt>
                <c:pt idx="1">
                  <c:v>0.30099999999999999</c:v>
                </c:pt>
                <c:pt idx="2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F2-48A6-8543-91FE0B652C32}"/>
            </c:ext>
          </c:extLst>
        </c:ser>
        <c:ser>
          <c:idx val="1"/>
          <c:order val="1"/>
          <c:tx>
            <c:strRef>
              <c:f>'22_ответственность'!$D$3</c:f>
              <c:strCache>
                <c:ptCount val="1"/>
                <c:pt idx="0">
                  <c:v>Город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7.4015397067546023E-3"/>
                  <c:y val="-9.4791981286634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F2-48A6-8543-91FE0B652C32}"/>
                </c:ext>
              </c:extLst>
            </c:dLbl>
            <c:dLbl>
              <c:idx val="1"/>
              <c:layout>
                <c:manualLayout>
                  <c:x val="7.4015397067544939E-3"/>
                  <c:y val="-1.4540551922320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F2-48A6-8543-91FE0B652C32}"/>
                </c:ext>
              </c:extLst>
            </c:dLbl>
            <c:dLbl>
              <c:idx val="2"/>
              <c:layout>
                <c:manualLayout>
                  <c:x val="8.50185646972932E-3"/>
                  <c:y val="4.8066786436376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F2-48A6-8543-91FE0B652C32}"/>
                </c:ext>
              </c:extLst>
            </c:dLbl>
            <c:dLbl>
              <c:idx val="3"/>
              <c:layout>
                <c:manualLayout>
                  <c:x val="-4.594494169181949E-3"/>
                  <c:y val="2.371677428152996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В целом распространена </c:v>
                </c:pt>
                <c:pt idx="1">
                  <c:v>В целом не распространена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'22_ответственность'!$D$4:$D$6</c:f>
              <c:numCache>
                <c:formatCode>0.00%</c:formatCode>
                <c:ptCount val="3"/>
                <c:pt idx="0">
                  <c:v>0.64300000000000002</c:v>
                </c:pt>
                <c:pt idx="1">
                  <c:v>0.19900000000000001</c:v>
                </c:pt>
                <c:pt idx="2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F2-48A6-8543-91FE0B652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90624"/>
        <c:axId val="52904704"/>
      </c:barChart>
      <c:catAx>
        <c:axId val="52890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52904704"/>
        <c:crosses val="autoZero"/>
        <c:auto val="1"/>
        <c:lblAlgn val="ctr"/>
        <c:lblOffset val="100"/>
        <c:noMultiLvlLbl val="0"/>
      </c:catAx>
      <c:valAx>
        <c:axId val="5290470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2890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461788006848116"/>
          <c:y val="5.3314620556995276E-2"/>
          <c:w val="0.70538209900319448"/>
          <c:h val="0.85443900935033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'22_ответственность'!$C$3</c:f>
              <c:strCache>
                <c:ptCount val="1"/>
                <c:pt idx="0">
                  <c:v>Округ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2.6642697963531596E-4"/>
                  <c:y val="1.303070729350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F2-48A6-8543-91FE0B652C32}"/>
                </c:ext>
              </c:extLst>
            </c:dLbl>
            <c:dLbl>
              <c:idx val="1"/>
              <c:layout>
                <c:manualLayout>
                  <c:x val="0"/>
                  <c:y val="4.4120997012128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F2-48A6-8543-91FE0B652C32}"/>
                </c:ext>
              </c:extLst>
            </c:dLbl>
            <c:dLbl>
              <c:idx val="2"/>
              <c:layout>
                <c:manualLayout>
                  <c:x val="-1.8728077832621771E-3"/>
                  <c:y val="1.0423996632218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F2-48A6-8543-91FE0B652C32}"/>
                </c:ext>
              </c:extLst>
            </c:dLbl>
            <c:dLbl>
              <c:idx val="3"/>
              <c:layout>
                <c:manualLayout>
                  <c:x val="-6.3321629062690517E-4"/>
                  <c:y val="2.605999158054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В целом трудно</c:v>
                </c:pt>
                <c:pt idx="1">
                  <c:v>В целом легко</c:v>
                </c:pt>
                <c:pt idx="2">
                  <c:v>Не знаю</c:v>
                </c:pt>
              </c:strCache>
            </c:strRef>
          </c:cat>
          <c:val>
            <c:numRef>
              <c:f>'22_ответственность'!$C$4:$C$6</c:f>
              <c:numCache>
                <c:formatCode>0.00%</c:formatCode>
                <c:ptCount val="3"/>
                <c:pt idx="0">
                  <c:v>0.08</c:v>
                </c:pt>
                <c:pt idx="1">
                  <c:v>0.54900000000000004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F2-48A6-8543-91FE0B652C32}"/>
            </c:ext>
          </c:extLst>
        </c:ser>
        <c:ser>
          <c:idx val="1"/>
          <c:order val="1"/>
          <c:tx>
            <c:strRef>
              <c:f>'22_ответственность'!$D$3</c:f>
              <c:strCache>
                <c:ptCount val="1"/>
                <c:pt idx="0">
                  <c:v>Город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409796670584687E-3"/>
                  <c:y val="3.4187730126825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F2-48A6-8543-91FE0B652C32}"/>
                </c:ext>
              </c:extLst>
            </c:dLbl>
            <c:dLbl>
              <c:idx val="1"/>
              <c:layout>
                <c:manualLayout>
                  <c:x val="-1.4803079413510073E-3"/>
                  <c:y val="4.1582310770105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F2-48A6-8543-91FE0B652C32}"/>
                </c:ext>
              </c:extLst>
            </c:dLbl>
            <c:dLbl>
              <c:idx val="2"/>
              <c:layout>
                <c:manualLayout>
                  <c:x val="8.50185646972932E-3"/>
                  <c:y val="4.8066786436376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F2-48A6-8543-91FE0B652C32}"/>
                </c:ext>
              </c:extLst>
            </c:dLbl>
            <c:dLbl>
              <c:idx val="3"/>
              <c:layout>
                <c:manualLayout>
                  <c:x val="-4.594494169181949E-3"/>
                  <c:y val="2.371677428152996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'22_ответственность'!$B$4:$B$6</c:f>
              <c:strCache>
                <c:ptCount val="3"/>
                <c:pt idx="0">
                  <c:v>В целом трудно</c:v>
                </c:pt>
                <c:pt idx="1">
                  <c:v>В целом легко</c:v>
                </c:pt>
                <c:pt idx="2">
                  <c:v>Не знаю</c:v>
                </c:pt>
              </c:strCache>
            </c:strRef>
          </c:cat>
          <c:val>
            <c:numRef>
              <c:f>'22_ответственность'!$D$4:$D$6</c:f>
              <c:numCache>
                <c:formatCode>0.00%</c:formatCode>
                <c:ptCount val="3"/>
                <c:pt idx="0">
                  <c:v>8.3000000000000004E-2</c:v>
                </c:pt>
                <c:pt idx="1">
                  <c:v>0.59199999999999997</c:v>
                </c:pt>
                <c:pt idx="2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F2-48A6-8543-91FE0B652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90624"/>
        <c:axId val="52904704"/>
      </c:barChart>
      <c:catAx>
        <c:axId val="52890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52904704"/>
        <c:crosses val="autoZero"/>
        <c:auto val="1"/>
        <c:lblAlgn val="ctr"/>
        <c:lblOffset val="100"/>
        <c:noMultiLvlLbl val="0"/>
      </c:catAx>
      <c:valAx>
        <c:axId val="5290470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2890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461788006848116"/>
          <c:y val="4.77025552352063E-2"/>
          <c:w val="0.70538211993151889"/>
          <c:h val="0.860050999091243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'22_ответственность'!$C$3</c:f>
              <c:strCache>
                <c:ptCount val="1"/>
                <c:pt idx="0">
                  <c:v>Округ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2.6642697963531596E-4"/>
                  <c:y val="1.303070729350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F2-48A6-8543-91FE0B652C32}"/>
                </c:ext>
              </c:extLst>
            </c:dLbl>
            <c:dLbl>
              <c:idx val="1"/>
              <c:layout>
                <c:manualLayout>
                  <c:x val="7.4015397067543854E-3"/>
                  <c:y val="1.844226300568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F2-48A6-8543-91FE0B652C32}"/>
                </c:ext>
              </c:extLst>
            </c:dLbl>
            <c:dLbl>
              <c:idx val="2"/>
              <c:layout>
                <c:manualLayout>
                  <c:x val="-1.8728077832621771E-3"/>
                  <c:y val="1.0423996632218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F2-48A6-8543-91FE0B652C32}"/>
                </c:ext>
              </c:extLst>
            </c:dLbl>
            <c:dLbl>
              <c:idx val="3"/>
              <c:layout>
                <c:manualLayout>
                  <c:x val="-6.3321629062690517E-4"/>
                  <c:y val="2.605999158054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'22_ответственность'!$B$4:$B$7</c:f>
              <c:strCache>
                <c:ptCount val="4"/>
                <c:pt idx="0">
                  <c:v>Да, очень хорошо известна</c:v>
                </c:pt>
                <c:pt idx="1">
                  <c:v>Да, известна в общих чертах</c:v>
                </c:pt>
                <c:pt idx="2">
                  <c:v>Мало известна</c:v>
                </c:pt>
                <c:pt idx="3">
                  <c:v>Совсем не известна</c:v>
                </c:pt>
              </c:strCache>
            </c:strRef>
          </c:cat>
          <c:val>
            <c:numRef>
              <c:f>'22_ответственность'!$C$4:$C$7</c:f>
              <c:numCache>
                <c:formatCode>0.00%</c:formatCode>
                <c:ptCount val="4"/>
                <c:pt idx="0">
                  <c:v>0.42699999999999999</c:v>
                </c:pt>
                <c:pt idx="1">
                  <c:v>0.36799999999999999</c:v>
                </c:pt>
                <c:pt idx="2">
                  <c:v>0.114</c:v>
                </c:pt>
                <c:pt idx="3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F2-48A6-8543-91FE0B652C32}"/>
            </c:ext>
          </c:extLst>
        </c:ser>
        <c:ser>
          <c:idx val="1"/>
          <c:order val="1"/>
          <c:tx>
            <c:strRef>
              <c:f>'22_ответственность'!$D$3</c:f>
              <c:strCache>
                <c:ptCount val="1"/>
                <c:pt idx="0">
                  <c:v>Город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475007107908268E-3"/>
                  <c:y val="-6.1119368408446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F2-48A6-8543-91FE0B652C32}"/>
                </c:ext>
              </c:extLst>
            </c:dLbl>
            <c:dLbl>
              <c:idx val="1"/>
              <c:layout>
                <c:manualLayout>
                  <c:x val="1.4803079413508988E-2"/>
                  <c:y val="-1.4536132973248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F2-48A6-8543-91FE0B652C32}"/>
                </c:ext>
              </c:extLst>
            </c:dLbl>
            <c:dLbl>
              <c:idx val="2"/>
              <c:layout>
                <c:manualLayout>
                  <c:x val="8.50185646972932E-3"/>
                  <c:y val="4.8066786436376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F2-48A6-8543-91FE0B652C32}"/>
                </c:ext>
              </c:extLst>
            </c:dLbl>
            <c:dLbl>
              <c:idx val="3"/>
              <c:layout>
                <c:manualLayout>
                  <c:x val="-4.594494169181949E-3"/>
                  <c:y val="2.371677428152996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F2-48A6-8543-91FE0B65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baseline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'22_ответственность'!$B$4:$B$7</c:f>
              <c:strCache>
                <c:ptCount val="4"/>
                <c:pt idx="0">
                  <c:v>Да, очень хорошо известна</c:v>
                </c:pt>
                <c:pt idx="1">
                  <c:v>Да, известна в общих чертах</c:v>
                </c:pt>
                <c:pt idx="2">
                  <c:v>Мало известна</c:v>
                </c:pt>
                <c:pt idx="3">
                  <c:v>Совсем не известна</c:v>
                </c:pt>
              </c:strCache>
            </c:strRef>
          </c:cat>
          <c:val>
            <c:numRef>
              <c:f>'22_ответственность'!$D$4:$D$7</c:f>
              <c:numCache>
                <c:formatCode>0.00%</c:formatCode>
                <c:ptCount val="4"/>
                <c:pt idx="0">
                  <c:v>0.44400000000000001</c:v>
                </c:pt>
                <c:pt idx="1">
                  <c:v>0.38300000000000001</c:v>
                </c:pt>
                <c:pt idx="2">
                  <c:v>0.112</c:v>
                </c:pt>
                <c:pt idx="3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F2-48A6-8543-91FE0B652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90624"/>
        <c:axId val="52904704"/>
      </c:barChart>
      <c:catAx>
        <c:axId val="52890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52904704"/>
        <c:crosses val="autoZero"/>
        <c:auto val="1"/>
        <c:lblAlgn val="ctr"/>
        <c:lblOffset val="100"/>
        <c:noMultiLvlLbl val="0"/>
      </c:catAx>
      <c:valAx>
        <c:axId val="5290470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2890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6.5240108875279476E-4"/>
          <c:y val="2.5315275445247788E-2"/>
          <c:w val="0.99934753418202571"/>
          <c:h val="0.88384363542939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150568678915133E-2"/>
                  <c:y val="-0.25353085768247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82-4B01-8601-E02C077D435C}"/>
                </c:ext>
              </c:extLst>
            </c:dLbl>
            <c:dLbl>
              <c:idx val="1"/>
              <c:layout>
                <c:manualLayout>
                  <c:x val="1.507278604063381E-2"/>
                  <c:y val="-3.2055277517734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82-4B01-8601-E02C077D435C}"/>
                </c:ext>
              </c:extLst>
            </c:dLbl>
            <c:dLbl>
              <c:idx val="2"/>
              <c:layout>
                <c:manualLayout>
                  <c:x val="2.5566491688538931E-2"/>
                  <c:y val="-0.14284783150016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82-4B01-8601-E02C077D435C}"/>
                </c:ext>
              </c:extLst>
            </c:dLbl>
            <c:dLbl>
              <c:idx val="3"/>
              <c:layout>
                <c:manualLayout>
                  <c:x val="1.079201905317391E-2"/>
                  <c:y val="-0.14309926970238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82-4B01-8601-E02C077D435C}"/>
                </c:ext>
              </c:extLst>
            </c:dLbl>
            <c:dLbl>
              <c:idx val="4"/>
              <c:layout>
                <c:manualLayout>
                  <c:x val="2.5961164576650028E-2"/>
                  <c:y val="-0.11474574582249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82-4B01-8601-E02C077D435C}"/>
                </c:ext>
              </c:extLst>
            </c:dLbl>
            <c:dLbl>
              <c:idx val="5"/>
              <c:layout>
                <c:manualLayout>
                  <c:x val="1.3888888888888888E-2"/>
                  <c:y val="-0.10471926730363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82-4B01-8601-E02C077D43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82-4B01-8601-E02C077D43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gapDepth val="24"/>
        <c:shape val="cylinder"/>
        <c:axId val="43895040"/>
        <c:axId val="43911040"/>
        <c:axId val="0"/>
      </c:bar3DChart>
      <c:catAx>
        <c:axId val="438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11040"/>
        <c:crosses val="autoZero"/>
        <c:auto val="1"/>
        <c:lblAlgn val="ctr"/>
        <c:lblOffset val="100"/>
        <c:noMultiLvlLbl val="0"/>
      </c:catAx>
      <c:valAx>
        <c:axId val="4391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950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15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1.4947418906454173E-2"/>
          <c:w val="1"/>
          <c:h val="0.87569819877526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1B-4E61-B52C-E245049F82E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1B-4E61-B52C-E245049F82E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1B-4E61-B52C-E245049F82E3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C3-4B93-8BB5-FE0543E0F302}"/>
              </c:ext>
            </c:extLst>
          </c:dPt>
          <c:dLbls>
            <c:dLbl>
              <c:idx val="0"/>
              <c:layout>
                <c:manualLayout>
                  <c:x val="8.2437664041994749E-2"/>
                  <c:y val="-0.20123638031976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1B-4E61-B52C-E245049F82E3}"/>
                </c:ext>
              </c:extLst>
            </c:dLbl>
            <c:dLbl>
              <c:idx val="2"/>
              <c:layout>
                <c:manualLayout>
                  <c:x val="-3.0703138670166229E-2"/>
                  <c:y val="7.4488481321581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124999999999996E-2"/>
                      <c:h val="8.20998087960234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C1B-4E61-B52C-E245049F82E3}"/>
                </c:ext>
              </c:extLst>
            </c:dLbl>
            <c:dLbl>
              <c:idx val="3"/>
              <c:layout>
                <c:manualLayout>
                  <c:x val="-7.3613188976377947E-2"/>
                  <c:y val="0.12875321876040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1B-4E61-B52C-E245049F82E3}"/>
                </c:ext>
              </c:extLst>
            </c:dLbl>
            <c:dLbl>
              <c:idx val="4"/>
              <c:layout>
                <c:manualLayout>
                  <c:x val="-0.11811023622047244"/>
                  <c:y val="-0.12794512573983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C3-4B93-8BB5-FE0543E0F302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г. Сургут </c:v>
                </c:pt>
                <c:pt idx="1">
                  <c:v>г. Нижевартовск</c:v>
                </c:pt>
                <c:pt idx="2">
                  <c:v>г. Нефтеюганск</c:v>
                </c:pt>
                <c:pt idx="3">
                  <c:v>Сургутский р-н</c:v>
                </c:pt>
                <c:pt idx="4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</c:v>
                </c:pt>
                <c:pt idx="1">
                  <c:v>14</c:v>
                </c:pt>
                <c:pt idx="2">
                  <c:v>12</c:v>
                </c:pt>
                <c:pt idx="3">
                  <c:v>13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3-44ED-8524-2A53199D8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51788665305723E-2"/>
          <c:y val="1.8365594239281233E-2"/>
          <c:w val="0.98944821133469429"/>
          <c:h val="0.87506336101544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3888888888888889E-3"/>
                  <c:y val="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1F-419A-B047-0D1C054BC12E}"/>
                </c:ext>
              </c:extLst>
            </c:dLbl>
            <c:dLbl>
              <c:idx val="1"/>
              <c:layout>
                <c:manualLayout>
                  <c:x val="-4.629629629629743E-3"/>
                  <c:y val="7.287462051870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1F-419A-B047-0D1C054BC12E}"/>
                </c:ext>
              </c:extLst>
            </c:dLbl>
            <c:dLbl>
              <c:idx val="2"/>
              <c:layout>
                <c:manualLayout>
                  <c:x val="-2.7777777777777779E-3"/>
                  <c:y val="1.628024236623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1F-419A-B047-0D1C054BC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ХМАО - Югра</c:v>
                </c:pt>
                <c:pt idx="1">
                  <c:v>Сургут </c:v>
                </c:pt>
                <c:pt idx="2">
                  <c:v>Сургутский район</c:v>
                </c:pt>
                <c:pt idx="3">
                  <c:v>Нефтеюганск</c:v>
                </c:pt>
                <c:pt idx="4">
                  <c:v>Нижневартовск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8.26</c:v>
                </c:pt>
                <c:pt idx="1">
                  <c:v>17.100000000000001</c:v>
                </c:pt>
                <c:pt idx="2">
                  <c:v>10.3</c:v>
                </c:pt>
                <c:pt idx="3">
                  <c:v>9.4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1F-419A-B047-0D1C054BC1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7"/>
        <c:axId val="50438912"/>
        <c:axId val="50441600"/>
      </c:barChart>
      <c:catAx>
        <c:axId val="5043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41600"/>
        <c:crosses val="autoZero"/>
        <c:auto val="1"/>
        <c:lblAlgn val="ctr"/>
        <c:lblOffset val="100"/>
        <c:noMultiLvlLbl val="0"/>
      </c:catAx>
      <c:valAx>
        <c:axId val="50441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4389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1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6724674269908708E-2"/>
          <c:y val="1.5559469086768137E-2"/>
          <c:w val="0.9665506514601826"/>
          <c:h val="0.87506336101544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3888888888888889E-3"/>
                  <c:y val="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F3-4B71-BF27-5DD07BA079B7}"/>
                </c:ext>
              </c:extLst>
            </c:dLbl>
            <c:dLbl>
              <c:idx val="1"/>
              <c:layout>
                <c:manualLayout>
                  <c:x val="2.7776684164479439E-3"/>
                  <c:y val="1.35666549870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F3-4B71-BF27-5DD07BA079B7}"/>
                </c:ext>
              </c:extLst>
            </c:dLbl>
            <c:dLbl>
              <c:idx val="2"/>
              <c:layout>
                <c:manualLayout>
                  <c:x val="-2.7777777777777779E-3"/>
                  <c:y val="1.628024236623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F3-4B71-BF27-5DD07BA079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990</c:v>
                </c:pt>
                <c:pt idx="1">
                  <c:v>717</c:v>
                </c:pt>
                <c:pt idx="2">
                  <c:v>603</c:v>
                </c:pt>
                <c:pt idx="3">
                  <c:v>613</c:v>
                </c:pt>
                <c:pt idx="4">
                  <c:v>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F3-4B71-BF27-5DD07BA07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7"/>
        <c:gapDepth val="8"/>
        <c:shape val="box"/>
        <c:axId val="50438912"/>
        <c:axId val="50441600"/>
        <c:axId val="0"/>
      </c:bar3DChart>
      <c:catAx>
        <c:axId val="504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41600"/>
        <c:crosses val="autoZero"/>
        <c:auto val="1"/>
        <c:lblAlgn val="ctr"/>
        <c:lblOffset val="100"/>
        <c:noMultiLvlLbl val="0"/>
      </c:catAx>
      <c:valAx>
        <c:axId val="5044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4389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1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3.0794638338244605E-2"/>
          <c:w val="1"/>
          <c:h val="0.857500180755930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9.7222222222221964E-3"/>
                  <c:y val="-0.17672132778008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7B-42C0-829F-80CC97C72B50}"/>
                </c:ext>
              </c:extLst>
            </c:dLbl>
            <c:dLbl>
              <c:idx val="1"/>
              <c:layout>
                <c:manualLayout>
                  <c:x val="1.6666666666666614E-2"/>
                  <c:y val="-8.691212841643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7B-42C0-829F-80CC97C72B50}"/>
                </c:ext>
              </c:extLst>
            </c:dLbl>
            <c:dLbl>
              <c:idx val="2"/>
              <c:layout>
                <c:manualLayout>
                  <c:x val="1.2499999999999898E-2"/>
                  <c:y val="-6.0838489891503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F7B-42C0-829F-80CC97C72B50}"/>
                </c:ext>
              </c:extLst>
            </c:dLbl>
            <c:dLbl>
              <c:idx val="3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7B-42C0-829F-80CC97C72B50}"/>
                </c:ext>
              </c:extLst>
            </c:dLbl>
            <c:dLbl>
              <c:idx val="4"/>
              <c:layout>
                <c:manualLayout>
                  <c:x val="1.1111111111111112E-2"/>
                  <c:y val="-4.0558993261002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F7B-42C0-829F-80CC97C72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217</c:v>
                </c:pt>
                <c:pt idx="1">
                  <c:v>201</c:v>
                </c:pt>
                <c:pt idx="2">
                  <c:v>184</c:v>
                </c:pt>
                <c:pt idx="3">
                  <c:v>190</c:v>
                </c:pt>
                <c:pt idx="4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7B-42C0-829F-80CC97C72B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3"/>
        <c:gapDepth val="20"/>
        <c:shape val="cylinder"/>
        <c:axId val="50805376"/>
        <c:axId val="50861568"/>
        <c:axId val="0"/>
      </c:bar3DChart>
      <c:catAx>
        <c:axId val="508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61568"/>
        <c:crosses val="autoZero"/>
        <c:auto val="1"/>
        <c:lblAlgn val="ctr"/>
        <c:lblOffset val="100"/>
        <c:noMultiLvlLbl val="0"/>
      </c:catAx>
      <c:valAx>
        <c:axId val="5086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8053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1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747803797576045E-2"/>
          <c:y val="4.684809326741473E-2"/>
          <c:w val="0.96504392404847905"/>
          <c:h val="0.841446653496833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277777777777777E-2"/>
                  <c:y val="-1.3778850961004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36-4AAD-94E7-D8C7011272DC}"/>
                </c:ext>
              </c:extLst>
            </c:dLbl>
            <c:dLbl>
              <c:idx val="1"/>
              <c:layout>
                <c:manualLayout>
                  <c:x val="1.3888888888888888E-2"/>
                  <c:y val="-4.13365528830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36-4AAD-94E7-D8C7011272DC}"/>
                </c:ext>
              </c:extLst>
            </c:dLbl>
            <c:dLbl>
              <c:idx val="2"/>
              <c:layout>
                <c:manualLayout>
                  <c:x val="9.7222222222222224E-3"/>
                  <c:y val="-1.929039134540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36-4AAD-94E7-D8C7011272DC}"/>
                </c:ext>
              </c:extLst>
            </c:dLbl>
            <c:dLbl>
              <c:idx val="3"/>
              <c:layout>
                <c:manualLayout>
                  <c:x val="1.5277777777777677E-2"/>
                  <c:y val="-8.2673105766025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36-4AAD-94E7-D8C7011272DC}"/>
                </c:ext>
              </c:extLst>
            </c:dLbl>
            <c:dLbl>
              <c:idx val="4"/>
              <c:layout>
                <c:manualLayout>
                  <c:x val="1.5277777777777677E-2"/>
                  <c:y val="-1.929039134540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6A-4714-A30C-56730C858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36-4AAD-94E7-D8C7011272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1"/>
        <c:gapDepth val="16"/>
        <c:shape val="cylinder"/>
        <c:axId val="50907776"/>
        <c:axId val="51258880"/>
        <c:axId val="0"/>
      </c:bar3DChart>
      <c:catAx>
        <c:axId val="509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58880"/>
        <c:crosses val="autoZero"/>
        <c:auto val="1"/>
        <c:lblAlgn val="ctr"/>
        <c:lblOffset val="100"/>
        <c:noMultiLvlLbl val="0"/>
      </c:catAx>
      <c:valAx>
        <c:axId val="51258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9077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5277777777777777E-2"/>
          <c:y val="3.1148376193008448E-2"/>
          <c:w val="0.78920275590551181"/>
          <c:h val="0.85586328605335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 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000000000000001E-2"/>
                  <c:y val="-1.415835281500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4A-44DD-B7C5-1BED7E45F0F9}"/>
                </c:ext>
              </c:extLst>
            </c:dLbl>
            <c:dLbl>
              <c:idx val="1"/>
              <c:layout>
                <c:manualLayout>
                  <c:x val="1.6666666666666718E-2"/>
                  <c:y val="-1.415835281500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4A-44DD-B7C5-1BED7E45F0F9}"/>
                </c:ext>
              </c:extLst>
            </c:dLbl>
            <c:dLbl>
              <c:idx val="2"/>
              <c:layout>
                <c:manualLayout>
                  <c:x val="1.5277777777777777E-2"/>
                  <c:y val="-1.1326682252003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4A-44DD-B7C5-1BED7E45F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79900</c:v>
                </c:pt>
                <c:pt idx="1">
                  <c:v>83060</c:v>
                </c:pt>
                <c:pt idx="2">
                  <c:v>62620</c:v>
                </c:pt>
                <c:pt idx="3">
                  <c:v>32838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1-4202-A8BA-5EFA072BB7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222222222222223E-2"/>
                  <c:y val="-8.4950116890023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7C-4BB0-A800-E9A9B25F8B46}"/>
                </c:ext>
              </c:extLst>
            </c:dLbl>
            <c:dLbl>
              <c:idx val="1"/>
              <c:layout>
                <c:manualLayout>
                  <c:x val="2.4999999999999949E-2"/>
                  <c:y val="-5.19133606141089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7C-4BB0-A800-E9A9B25F8B46}"/>
                </c:ext>
              </c:extLst>
            </c:dLbl>
            <c:dLbl>
              <c:idx val="2"/>
              <c:layout>
                <c:manualLayout>
                  <c:x val="1.8055555555555453E-2"/>
                  <c:y val="-8.4950116890023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37C-4BB0-A800-E9A9B25F8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29300</c:v>
                </c:pt>
                <c:pt idx="1">
                  <c:v>19151</c:v>
                </c:pt>
                <c:pt idx="2">
                  <c:v>19014</c:v>
                </c:pt>
                <c:pt idx="3">
                  <c:v>32629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C-4BB0-A800-E9A9B25F8B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6388888888888889E-2"/>
                  <c:y val="-6.229675238601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7C-4BB0-A800-E9A9B25F8B46}"/>
                </c:ext>
              </c:extLst>
            </c:dLbl>
            <c:dLbl>
              <c:idx val="1"/>
              <c:layout>
                <c:manualLayout>
                  <c:x val="2.7777777777777776E-2"/>
                  <c:y val="-8.7781787453023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7C-4BB0-A800-E9A9B25F8B46}"/>
                </c:ext>
              </c:extLst>
            </c:dLbl>
            <c:dLbl>
              <c:idx val="2"/>
              <c:layout>
                <c:manualLayout>
                  <c:x val="1.6666666666666666E-2"/>
                  <c:y val="-8.4950116890023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37C-4BB0-A800-E9A9B25F8B46}"/>
                </c:ext>
              </c:extLst>
            </c:dLbl>
            <c:dLbl>
              <c:idx val="3"/>
              <c:layout>
                <c:manualLayout>
                  <c:x val="1.3888888888888888E-2"/>
                  <c:y val="-4.8138399571013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7B-43EB-BEFA-CFBCD8199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#,##0</c:formatCode>
                <c:ptCount val="4"/>
                <c:pt idx="0">
                  <c:v>2792</c:v>
                </c:pt>
                <c:pt idx="1">
                  <c:v>5487</c:v>
                </c:pt>
                <c:pt idx="2">
                  <c:v>24016</c:v>
                </c:pt>
                <c:pt idx="3">
                  <c:v>5533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C-4BB0-A800-E9A9B25F8B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1"/>
        <c:gapDepth val="14"/>
        <c:shape val="cylinder"/>
        <c:axId val="50662784"/>
        <c:axId val="50731264"/>
        <c:axId val="0"/>
      </c:bar3DChart>
      <c:catAx>
        <c:axId val="5066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31264"/>
        <c:crosses val="autoZero"/>
        <c:auto val="1"/>
        <c:lblAlgn val="ctr"/>
        <c:lblOffset val="100"/>
        <c:noMultiLvlLbl val="0"/>
      </c:catAx>
      <c:valAx>
        <c:axId val="5073126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5066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01454505686785"/>
          <c:y val="0.24196580367604345"/>
          <c:w val="0.17270767716535432"/>
          <c:h val="0.49624669870690763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Синтетические 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000000000000001E-2"/>
                  <c:y val="-1.415835281500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3C-4B3A-9122-585FEB01E6D2}"/>
                </c:ext>
              </c:extLst>
            </c:dLbl>
            <c:dLbl>
              <c:idx val="1"/>
              <c:layout>
                <c:manualLayout>
                  <c:x val="1.6666666666666718E-2"/>
                  <c:y val="-1.415835281500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3C-4B3A-9122-585FEB01E6D2}"/>
                </c:ext>
              </c:extLst>
            </c:dLbl>
            <c:dLbl>
              <c:idx val="2"/>
              <c:layout>
                <c:manualLayout>
                  <c:x val="1.5277777777777777E-2"/>
                  <c:y val="-1.1326682252003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E3C-4B3A-9122-585FEB01E6D2}"/>
                </c:ext>
              </c:extLst>
            </c:dLbl>
            <c:dLbl>
              <c:idx val="3"/>
              <c:layout>
                <c:manualLayout>
                  <c:x val="9.9563310169837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A09-4348-B441-7FA5D17D2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14253</c:v>
                </c:pt>
                <c:pt idx="1">
                  <c:v>8718</c:v>
                </c:pt>
                <c:pt idx="2">
                  <c:v>17770</c:v>
                </c:pt>
                <c:pt idx="3">
                  <c:v>7201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3C-4B3A-9122-585FEB01E6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Растительные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222222222222223E-2"/>
                  <c:y val="-8.4950116890023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3C-4B3A-9122-585FEB01E6D2}"/>
                </c:ext>
              </c:extLst>
            </c:dLbl>
            <c:dLbl>
              <c:idx val="1"/>
              <c:layout>
                <c:manualLayout>
                  <c:x val="2.4999999999999949E-2"/>
                  <c:y val="-5.19133606141089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E3C-4B3A-9122-585FEB01E6D2}"/>
                </c:ext>
              </c:extLst>
            </c:dLbl>
            <c:dLbl>
              <c:idx val="2"/>
              <c:layout>
                <c:manualLayout>
                  <c:x val="1.8055555555555453E-2"/>
                  <c:y val="-8.4950116890023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E3C-4B3A-9122-585FEB01E6D2}"/>
                </c:ext>
              </c:extLst>
            </c:dLbl>
            <c:dLbl>
              <c:idx val="3"/>
              <c:layout>
                <c:manualLayout>
                  <c:x val="8.8184646150427731E-2"/>
                  <c:y val="-1.0877993241511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09-4348-B441-7FA5D17D2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1915</c:v>
                </c:pt>
                <c:pt idx="1">
                  <c:v>2338</c:v>
                </c:pt>
                <c:pt idx="2">
                  <c:v>2866</c:v>
                </c:pt>
                <c:pt idx="3">
                  <c:v>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3C-4B3A-9122-585FEB01E6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6388888888888889E-2"/>
                  <c:y val="-6.229675238601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E3C-4B3A-9122-585FEB01E6D2}"/>
                </c:ext>
              </c:extLst>
            </c:dLbl>
            <c:dLbl>
              <c:idx val="1"/>
              <c:layout>
                <c:manualLayout>
                  <c:x val="2.7777777777777776E-2"/>
                  <c:y val="-8.7781787453023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E3C-4B3A-9122-585FEB01E6D2}"/>
                </c:ext>
              </c:extLst>
            </c:dLbl>
            <c:dLbl>
              <c:idx val="2"/>
              <c:layout>
                <c:manualLayout>
                  <c:x val="1.9753086419752972E-2"/>
                  <c:y val="-6.1809608253536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E3C-4B3A-9122-585FEB01E6D2}"/>
                </c:ext>
              </c:extLst>
            </c:dLbl>
            <c:dLbl>
              <c:idx val="3"/>
              <c:layout>
                <c:manualLayout>
                  <c:x val="5.5470987094623891E-2"/>
                  <c:y val="-8.9743444242468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09-4348-B441-7FA5D17D2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#,##0</c:formatCode>
                <c:ptCount val="4"/>
                <c:pt idx="0">
                  <c:v>32</c:v>
                </c:pt>
                <c:pt idx="1">
                  <c:v>1344</c:v>
                </c:pt>
                <c:pt idx="2">
                  <c:v>264</c:v>
                </c:pt>
                <c:pt idx="3">
                  <c:v>537.13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E3C-4B3A-9122-585FEB01E6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1"/>
        <c:gapDepth val="14"/>
        <c:shape val="cylinder"/>
        <c:axId val="50662784"/>
        <c:axId val="50731264"/>
        <c:axId val="0"/>
      </c:bar3DChart>
      <c:catAx>
        <c:axId val="5066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31264"/>
        <c:crosses val="autoZero"/>
        <c:auto val="1"/>
        <c:lblAlgn val="ctr"/>
        <c:lblOffset val="100"/>
        <c:noMultiLvlLbl val="0"/>
      </c:catAx>
      <c:valAx>
        <c:axId val="5073126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5066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01454505686785"/>
          <c:y val="0.24196580367604345"/>
          <c:w val="0.17270767716535432"/>
          <c:h val="0.49624669870690763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77B0E-9B58-43C3-83C2-406FE92EFB0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4751B-C6FD-4219-A8E5-05B55C8CA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26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13C28-6AD8-4F7F-9426-9A7E22579C1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FB9D8-5D98-499F-9E88-9347C80C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5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7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6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9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7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6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B9D8-5D98-499F-9E88-9347C80C028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1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4282"/>
      </p:ext>
    </p:extLst>
  </p:cSld>
  <p:clrMapOvr>
    <a:masterClrMapping/>
  </p:clrMapOvr>
  <p:transition spd="med" advClick="0" advTm="8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67247"/>
      </p:ext>
    </p:extLst>
  </p:cSld>
  <p:clrMapOvr>
    <a:masterClrMapping/>
  </p:clrMapOvr>
  <p:transition spd="med" advClick="0" advTm="8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20977"/>
      </p:ext>
    </p:extLst>
  </p:cSld>
  <p:clrMapOvr>
    <a:masterClrMapping/>
  </p:clrMapOvr>
  <p:transition spd="med" advClick="0" advTm="8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4282"/>
      </p:ext>
    </p:extLst>
  </p:cSld>
  <p:clrMapOvr>
    <a:masterClrMapping/>
  </p:clrMapOvr>
  <p:transition spd="med" advClick="0" advTm="8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39091"/>
      </p:ext>
    </p:extLst>
  </p:cSld>
  <p:clrMapOvr>
    <a:masterClrMapping/>
  </p:clrMapOvr>
  <p:transition spd="med" advClick="0" advTm="8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2078"/>
      </p:ext>
    </p:extLst>
  </p:cSld>
  <p:clrMapOvr>
    <a:masterClrMapping/>
  </p:clrMapOvr>
  <p:transition spd="med" advClick="0" advTm="8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74487"/>
      </p:ext>
    </p:extLst>
  </p:cSld>
  <p:clrMapOvr>
    <a:masterClrMapping/>
  </p:clrMapOvr>
  <p:transition spd="med" advClick="0" advTm="8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09"/>
      </p:ext>
    </p:extLst>
  </p:cSld>
  <p:clrMapOvr>
    <a:masterClrMapping/>
  </p:clrMapOvr>
  <p:transition spd="med" advClick="0" advTm="8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34086"/>
      </p:ext>
    </p:extLst>
  </p:cSld>
  <p:clrMapOvr>
    <a:masterClrMapping/>
  </p:clrMapOvr>
  <p:transition spd="med" advClick="0" advTm="8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27378"/>
      </p:ext>
    </p:extLst>
  </p:cSld>
  <p:clrMapOvr>
    <a:masterClrMapping/>
  </p:clrMapOvr>
  <p:transition spd="med" advClick="0" advTm="8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50769"/>
      </p:ext>
    </p:extLst>
  </p:cSld>
  <p:clrMapOvr>
    <a:masterClrMapping/>
  </p:clrMapOvr>
  <p:transition spd="med" advClick="0" advTm="8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39091"/>
      </p:ext>
    </p:extLst>
  </p:cSld>
  <p:clrMapOvr>
    <a:masterClrMapping/>
  </p:clrMapOvr>
  <p:transition spd="med" advClick="0" advTm="8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00233"/>
      </p:ext>
    </p:extLst>
  </p:cSld>
  <p:clrMapOvr>
    <a:masterClrMapping/>
  </p:clrMapOvr>
  <p:transition spd="med" advClick="0" advTm="8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67247"/>
      </p:ext>
    </p:extLst>
  </p:cSld>
  <p:clrMapOvr>
    <a:masterClrMapping/>
  </p:clrMapOvr>
  <p:transition spd="med" advClick="0" advTm="8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20977"/>
      </p:ext>
    </p:extLst>
  </p:cSld>
  <p:clrMapOvr>
    <a:masterClrMapping/>
  </p:clrMapOvr>
  <p:transition spd="med" advClick="0" advTm="8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2078"/>
      </p:ext>
    </p:extLst>
  </p:cSld>
  <p:clrMapOvr>
    <a:masterClrMapping/>
  </p:clrMapOvr>
  <p:transition spd="med" advClick="0" advTm="8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74487"/>
      </p:ext>
    </p:extLst>
  </p:cSld>
  <p:clrMapOvr>
    <a:masterClrMapping/>
  </p:clrMapOvr>
  <p:transition spd="med" advClick="0" advTm="8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09"/>
      </p:ext>
    </p:extLst>
  </p:cSld>
  <p:clrMapOvr>
    <a:masterClrMapping/>
  </p:clrMapOvr>
  <p:transition spd="med" advClick="0" advTm="8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34086"/>
      </p:ext>
    </p:extLst>
  </p:cSld>
  <p:clrMapOvr>
    <a:masterClrMapping/>
  </p:clrMapOvr>
  <p:transition spd="med" advClick="0" advTm="8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27378"/>
      </p:ext>
    </p:extLst>
  </p:cSld>
  <p:clrMapOvr>
    <a:masterClrMapping/>
  </p:clrMapOvr>
  <p:transition spd="med" advClick="0" advTm="8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50769"/>
      </p:ext>
    </p:extLst>
  </p:cSld>
  <p:clrMapOvr>
    <a:masterClrMapping/>
  </p:clrMapOvr>
  <p:transition spd="med" advClick="0" advTm="8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00233"/>
      </p:ext>
    </p:extLst>
  </p:cSld>
  <p:clrMapOvr>
    <a:masterClrMapping/>
  </p:clrMapOvr>
  <p:transition spd="med" advClick="0" advTm="8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8000">
    <p:wipe dir="r"/>
  </p:transition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F8E8-A56C-4318-9B9C-4D00A9FDE0B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4B40-B835-40BE-8B9F-75DD89B5A2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8000">
    <p:wipe dir="r"/>
  </p:transition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5" Type="http://schemas.openxmlformats.org/officeDocument/2006/relationships/chart" Target="../charts/char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92696"/>
            <a:ext cx="6552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  <a:t>Публичное обсуждение результатов мониторинга наркоситуации </a:t>
            </a:r>
            <a:b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  <a:t>в ХМАО – Югре за </a:t>
            </a:r>
            <a:r>
              <a:rPr lang="ru-RU" sz="3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2022 </a:t>
            </a:r>
            <a: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  <a:t>год </a:t>
            </a:r>
            <a:b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tx2"/>
                </a:solidFill>
                <a:cs typeface="Times New Roman" panose="02020603050405020304" pitchFamily="18" charset="0"/>
              </a:rPr>
              <a:t>и эффективности реализации мер, направленных на улучшение ситуации, связанной с наркотизацией </a:t>
            </a:r>
            <a:r>
              <a:rPr lang="ru-RU" sz="3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населения</a:t>
            </a:r>
          </a:p>
          <a:p>
            <a:pPr algn="ctr"/>
            <a:endParaRPr lang="ru-RU" sz="3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4" y="5210616"/>
            <a:ext cx="377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Ефремов Сергей Иванович</a:t>
            </a:r>
            <a:r>
              <a:rPr lang="ru-RU" sz="1400" dirty="0"/>
              <a:t>, </a:t>
            </a:r>
            <a:endParaRPr lang="ru-RU" sz="1400" dirty="0" smtClean="0"/>
          </a:p>
          <a:p>
            <a:pPr algn="r"/>
            <a:r>
              <a:rPr lang="ru-RU" sz="1200" dirty="0" smtClean="0"/>
              <a:t>начальник </a:t>
            </a:r>
            <a:r>
              <a:rPr lang="ru-RU" sz="1200" dirty="0"/>
              <a:t>управления по вопросам законности, правопорядка и безопасности администрации города</a:t>
            </a:r>
          </a:p>
        </p:txBody>
      </p:sp>
    </p:spTree>
    <p:extLst>
      <p:ext uri="{BB962C8B-B14F-4D97-AF65-F5344CB8AC3E}">
        <p14:creationId xmlns:p14="http://schemas.microsoft.com/office/powerpoint/2010/main" val="367504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9807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СМЕРТЕЛЬНЫЕ </a:t>
            </a:r>
            <a:r>
              <a:rPr lang="ru-RU" sz="2000" b="1" dirty="0">
                <a:solidFill>
                  <a:schemeClr val="tx2"/>
                </a:solidFill>
              </a:rPr>
              <a:t>ОТРАВЛЕНИЯ ОТ НАРКОТИЧЕСКИХ </a:t>
            </a:r>
            <a:r>
              <a:rPr lang="ru-RU" sz="2000" b="1" dirty="0" smtClean="0">
                <a:solidFill>
                  <a:schemeClr val="tx2"/>
                </a:solidFill>
              </a:rPr>
              <a:t>СРЕДСТВ В РАСЧЕТЕ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НА 100 ТЫСЯЧ НАСЕЛЕНИЯ  </a:t>
            </a:r>
            <a:endParaRPr lang="ru-RU" sz="2000" dirty="0"/>
          </a:p>
        </p:txBody>
      </p:sp>
      <p:graphicFrame>
        <p:nvGraphicFramePr>
          <p:cNvPr id="6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796468"/>
              </p:ext>
            </p:extLst>
          </p:nvPr>
        </p:nvGraphicFramePr>
        <p:xfrm>
          <a:off x="251520" y="1600200"/>
          <a:ext cx="8712968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79323" y="4462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60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904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72400" y="-1714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80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20"/>
            <a:ext cx="9144000" cy="5324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72400" y="-1714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354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20"/>
            <a:ext cx="9144000" cy="5830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72400" y="-1714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60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79" y="113751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ДИНАМИКА КОЛИЧЕСТВА ЗАРЕГИСТРИРОВАННЫХ ПРЕСТУПЛЕНИЙ, СВЯЗАННЫХ С НЕЗАКОННЫМ ОБОРОТОМ </a:t>
            </a:r>
            <a:r>
              <a:rPr lang="ru-RU" b="1" dirty="0" smtClean="0">
                <a:solidFill>
                  <a:schemeClr val="tx2"/>
                </a:solidFill>
              </a:rPr>
              <a:t>НАРКОТИКОВ В ГОРОДЕ  </a:t>
            </a:r>
            <a:r>
              <a:rPr lang="ru-RU" b="1" dirty="0">
                <a:solidFill>
                  <a:schemeClr val="tx2"/>
                </a:solidFill>
              </a:rPr>
              <a:t>(</a:t>
            </a:r>
            <a:r>
              <a:rPr lang="ru-RU" b="1" dirty="0" smtClean="0">
                <a:solidFill>
                  <a:schemeClr val="tx2"/>
                </a:solidFill>
              </a:rPr>
              <a:t>2018– 2022 </a:t>
            </a:r>
            <a:r>
              <a:rPr lang="ru-RU" b="1" dirty="0" err="1">
                <a:solidFill>
                  <a:schemeClr val="tx2"/>
                </a:solidFill>
              </a:rPr>
              <a:t>г.г</a:t>
            </a:r>
            <a:r>
              <a:rPr lang="ru-RU" b="1" dirty="0">
                <a:solidFill>
                  <a:schemeClr val="tx2"/>
                </a:solidFill>
              </a:rPr>
              <a:t>.)</a:t>
            </a:r>
          </a:p>
        </p:txBody>
      </p:sp>
      <p:graphicFrame>
        <p:nvGraphicFramePr>
          <p:cNvPr id="6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599021"/>
              </p:ext>
            </p:extLst>
          </p:nvPr>
        </p:nvGraphicFramePr>
        <p:xfrm>
          <a:off x="0" y="1916832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47383" y="8120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22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79" y="113751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ЧИСЛО ЛИЦ, ПРИВЛЕЧЕННЫХ К УГОЛОВНОЙ ОТВЕТСТВЕННОСТИ ЗА СОВЕРШЕНИЕ ПРЕСТУПЛЕНИЙ </a:t>
            </a: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СФЕРЕ НЕЗАКОННОГО ОБОРОТА </a:t>
            </a:r>
            <a:r>
              <a:rPr lang="ru-RU" b="1" dirty="0" smtClean="0">
                <a:solidFill>
                  <a:schemeClr val="tx2"/>
                </a:solidFill>
              </a:rPr>
              <a:t>НАРКОТИКОВ В ГОРОДЕ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(</a:t>
            </a:r>
            <a:r>
              <a:rPr lang="ru-RU" b="1" dirty="0" smtClean="0">
                <a:solidFill>
                  <a:schemeClr val="tx2"/>
                </a:solidFill>
              </a:rPr>
              <a:t>2018-2022 </a:t>
            </a:r>
            <a:r>
              <a:rPr lang="ru-RU" b="1" dirty="0" err="1">
                <a:solidFill>
                  <a:schemeClr val="tx2"/>
                </a:solidFill>
              </a:rPr>
              <a:t>г.г</a:t>
            </a:r>
            <a:r>
              <a:rPr lang="ru-RU" b="1" dirty="0">
                <a:solidFill>
                  <a:schemeClr val="tx2"/>
                </a:solidFill>
              </a:rPr>
              <a:t>.)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2112662"/>
              </p:ext>
            </p:extLst>
          </p:nvPr>
        </p:nvGraphicFramePr>
        <p:xfrm>
          <a:off x="107504" y="2060848"/>
          <a:ext cx="9144000" cy="454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45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20"/>
            <a:ext cx="9144000" cy="5830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36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79" y="113751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КОЛИЧЕСТВО НЕСОВЕРШЕННОЛЕТНИХ, ЗАДЕРЖАННЫХ ЗА ПРЕСТУПЛЕНИЯ В СФЕРЕ НЕЗАКОННОГО ОБОРОТА НАРКОТИКОВ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 ГОРОДЕ  (2018-2022 </a:t>
            </a:r>
            <a:r>
              <a:rPr lang="ru-RU" b="1" dirty="0" err="1" smtClean="0">
                <a:solidFill>
                  <a:schemeClr val="tx2"/>
                </a:solidFill>
              </a:rPr>
              <a:t>г.г</a:t>
            </a:r>
            <a:r>
              <a:rPr lang="ru-RU" b="1" dirty="0" smtClean="0">
                <a:solidFill>
                  <a:schemeClr val="tx2"/>
                </a:solidFill>
              </a:rPr>
              <a:t>.)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77968916"/>
              </p:ext>
            </p:extLst>
          </p:nvPr>
        </p:nvGraphicFramePr>
        <p:xfrm>
          <a:off x="0" y="1944000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355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177116"/>
              </p:ext>
            </p:extLst>
          </p:nvPr>
        </p:nvGraphicFramePr>
        <p:xfrm>
          <a:off x="31948" y="2060848"/>
          <a:ext cx="9144000" cy="448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ДИНАМИКА </a:t>
            </a:r>
            <a:r>
              <a:rPr lang="ru-RU" sz="2000" b="1" dirty="0">
                <a:solidFill>
                  <a:schemeClr val="tx2"/>
                </a:solidFill>
              </a:rPr>
              <a:t>КОЛИЧЕСТВА НАРКОТИЧЕСКИХ ВЕЩЕСТВ,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ИЗЪЯТЫХ ИЗ НЕЗАКОННОГО </a:t>
            </a:r>
            <a:r>
              <a:rPr lang="ru-RU" sz="2000" b="1" dirty="0" smtClean="0">
                <a:solidFill>
                  <a:schemeClr val="tx2"/>
                </a:solidFill>
              </a:rPr>
              <a:t>ОБОРОТА В ОКРУГЕ В 2019 </a:t>
            </a:r>
            <a:r>
              <a:rPr lang="ru-RU" sz="2000" b="1" dirty="0">
                <a:solidFill>
                  <a:schemeClr val="tx2"/>
                </a:solidFill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</a:rPr>
              <a:t>2022 ГОДАХ (в кг.)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755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ДИНАМИКА </a:t>
            </a:r>
            <a:r>
              <a:rPr lang="ru-RU" sz="2000" b="1" dirty="0">
                <a:solidFill>
                  <a:schemeClr val="tx2"/>
                </a:solidFill>
              </a:rPr>
              <a:t>КОЛИЧЕСТВА НАРКОТИЧЕСКИХ ВЕЩЕСТВ,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ИЗЪЯТЫХ ИЗ НЕЗАКОННОГО </a:t>
            </a:r>
            <a:r>
              <a:rPr lang="ru-RU" sz="2000" b="1" dirty="0" smtClean="0">
                <a:solidFill>
                  <a:schemeClr val="tx2"/>
                </a:solidFill>
              </a:rPr>
              <a:t>ОБОРОТА В ГОРОДЕ В 2019 </a:t>
            </a:r>
            <a:r>
              <a:rPr lang="ru-RU" sz="2000" b="1" dirty="0">
                <a:solidFill>
                  <a:schemeClr val="tx2"/>
                </a:solidFill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</a:rPr>
              <a:t>2022 ГОДАХ (в кг.)</a:t>
            </a:r>
            <a:endParaRPr lang="ru-RU" sz="2000" dirty="0"/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522430"/>
              </p:ext>
            </p:extLst>
          </p:nvPr>
        </p:nvGraphicFramePr>
        <p:xfrm>
          <a:off x="107504" y="1916832"/>
          <a:ext cx="8928992" cy="46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77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УРОВЕНЬ БОЛЕЗНЕННОСТИ НАРКОМАНИЕЙ В 2021 И 2022 ГОДАХ В ОКРУГЕ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(НА 100 ТЫСЯЧ НАСЕЛЕНИЯ)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44562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31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764704"/>
            <a:ext cx="9144000" cy="5830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3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20"/>
            <a:ext cx="9144000" cy="5830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141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894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ОЦЕНКА РАСПРОСТРАНЕННОСТИ ПРОБЛЕМЫ </a:t>
            </a:r>
            <a:r>
              <a:rPr lang="ru-RU" sz="2000" b="1" dirty="0" smtClean="0">
                <a:solidFill>
                  <a:schemeClr val="tx2"/>
                </a:solidFill>
              </a:rPr>
              <a:t>НАРКОМАНИИ</a:t>
            </a:r>
            <a:endParaRPr lang="ru-RU" sz="2000" dirty="0"/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660891"/>
              </p:ext>
            </p:extLst>
          </p:nvPr>
        </p:nvGraphicFramePr>
        <p:xfrm>
          <a:off x="282352" y="1605826"/>
          <a:ext cx="85792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634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8946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tx2"/>
                </a:solidFill>
              </a:rPr>
              <a:t>ОЦЕНКА </a:t>
            </a:r>
            <a:r>
              <a:rPr lang="ru-RU" sz="2500" b="1" dirty="0" smtClean="0">
                <a:solidFill>
                  <a:schemeClr val="tx2"/>
                </a:solidFill>
              </a:rPr>
              <a:t>ДОСТУПНОСТИ НАРКОТИКОВ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(трудно ли достать сегодня наркотики?)</a:t>
            </a:r>
            <a:endParaRPr lang="ru-RU" sz="2800" dirty="0"/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75177"/>
              </p:ext>
            </p:extLst>
          </p:nvPr>
        </p:nvGraphicFramePr>
        <p:xfrm>
          <a:off x="282352" y="1916832"/>
          <a:ext cx="85792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61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894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Информированность о законодательной ответственности за употребление, хранение и сбыт наркотических веществ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799785"/>
              </p:ext>
            </p:extLst>
          </p:nvPr>
        </p:nvGraphicFramePr>
        <p:xfrm>
          <a:off x="282352" y="1916832"/>
          <a:ext cx="861012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245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846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Основные факторы, </a:t>
            </a:r>
            <a:r>
              <a:rPr lang="ru-RU" sz="2000" b="1" dirty="0"/>
              <a:t>которые могут повлиять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на </a:t>
            </a:r>
            <a:r>
              <a:rPr lang="ru-RU" sz="2000" b="1" dirty="0"/>
              <a:t>развитие криминогенной и наркоситуации по линии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НОН </a:t>
            </a:r>
            <a:r>
              <a:rPr lang="ru-RU" sz="2000" b="1" dirty="0"/>
              <a:t>в </a:t>
            </a:r>
            <a:r>
              <a:rPr lang="ru-RU" sz="2000" b="1" dirty="0" smtClean="0"/>
              <a:t>2023 </a:t>
            </a:r>
            <a:r>
              <a:rPr lang="ru-RU" sz="2000" b="1" dirty="0"/>
              <a:t>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669" y="1484784"/>
            <a:ext cx="82424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500" b="1" dirty="0" smtClean="0"/>
              <a:t>рост </a:t>
            </a:r>
            <a:r>
              <a:rPr lang="ru-RU" sz="2500" b="1" dirty="0"/>
              <a:t>незаконного оборота тяжелых наркотиков героина </a:t>
            </a:r>
            <a:r>
              <a:rPr lang="ru-RU" sz="2500" b="1" dirty="0" smtClean="0"/>
              <a:t>и </a:t>
            </a:r>
            <a:r>
              <a:rPr lang="ru-RU" sz="2500" b="1" dirty="0" err="1"/>
              <a:t>метадона</a:t>
            </a:r>
            <a:r>
              <a:rPr lang="ru-RU" sz="2500" b="1" dirty="0" smtClean="0"/>
              <a:t>;</a:t>
            </a:r>
          </a:p>
          <a:p>
            <a:pPr algn="just"/>
            <a:endParaRPr lang="ru-RU" sz="1600" b="1" dirty="0"/>
          </a:p>
          <a:p>
            <a:pPr marL="342900" indent="-342900" algn="just">
              <a:buFontTx/>
              <a:buChar char="-"/>
            </a:pPr>
            <a:r>
              <a:rPr lang="ru-RU" sz="2500" b="1" dirty="0" smtClean="0"/>
              <a:t>появление </a:t>
            </a:r>
            <a:r>
              <a:rPr lang="ru-RU" sz="2500" b="1" dirty="0"/>
              <a:t>в незаконном обороте аналогов наркотиков, не включённых в Перечень наркотических средств и психотропных веществ</a:t>
            </a:r>
            <a:r>
              <a:rPr lang="ru-RU" sz="2500" b="1" dirty="0" smtClean="0"/>
              <a:t>;</a:t>
            </a:r>
          </a:p>
          <a:p>
            <a:pPr algn="just"/>
            <a:endParaRPr lang="ru-RU" sz="1600" b="1" dirty="0"/>
          </a:p>
          <a:p>
            <a:pPr marL="342900" indent="-342900" algn="just">
              <a:buFontTx/>
              <a:buChar char="-"/>
            </a:pPr>
            <a:r>
              <a:rPr lang="ru-RU" sz="2500" b="1" dirty="0" smtClean="0"/>
              <a:t>ухудшение </a:t>
            </a:r>
            <a:r>
              <a:rPr lang="ru-RU" sz="2500" b="1" dirty="0"/>
              <a:t>социально-экономического положения в стране и регионе, а также в сопредельных государствах</a:t>
            </a:r>
            <a:r>
              <a:rPr lang="ru-RU" sz="2500" b="1" dirty="0" smtClean="0"/>
              <a:t>;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2500" dirty="0" smtClean="0"/>
              <a:t>-</a:t>
            </a:r>
            <a:r>
              <a:rPr lang="ru-RU" sz="2500" b="1" dirty="0" smtClean="0"/>
              <a:t>   увеличение </a:t>
            </a:r>
            <a:r>
              <a:rPr lang="ru-RU" sz="2500" b="1" dirty="0"/>
              <a:t>миграционных потоков.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26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959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01" y="1886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/>
              <a:t>В целях улучшения наркоситуации в предстоящем </a:t>
            </a:r>
            <a:endParaRPr lang="ru-RU" sz="2500" b="1" dirty="0" smtClean="0"/>
          </a:p>
          <a:p>
            <a:pPr algn="ctr"/>
            <a:r>
              <a:rPr lang="ru-RU" sz="2500" b="1" dirty="0" smtClean="0"/>
              <a:t>периоде </a:t>
            </a:r>
            <a:r>
              <a:rPr lang="ru-RU" sz="2500" b="1" dirty="0" smtClean="0"/>
              <a:t>2023 </a:t>
            </a:r>
            <a:r>
              <a:rPr lang="ru-RU" sz="2500" b="1" dirty="0"/>
              <a:t>года планируется</a:t>
            </a:r>
            <a:r>
              <a:rPr lang="ru-RU" sz="2500" dirty="0"/>
              <a:t>:</a:t>
            </a:r>
            <a:endParaRPr lang="ru-RU" sz="25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9" y="1107297"/>
            <a:ext cx="8856984" cy="5400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провести конкурс проектов (программ) по профилактике наркомании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привлечением к участию социально-ориентированных организаций в области реабилитации и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ресоциализации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наркозависимых;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организовать массовую информационно-разъяснительную работу среди всех слоев населения об ответственности (в том числе несовершеннолетних) за совершение преступлений в сфере незаконного оборота наркотических и психотропных веществ;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совместно с учреждениями здравоохранения, общественными объединениями организовать информационно-разъяснительную работу 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наркозависимыми, направленную на снижение смертности от наркотиков и мотивацию на прохождение лечения от наркозависимости, курса   реабилитации и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ресоциализации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реализовать комплекс мер в образовательных организациях, с обязательным привлечением потенциала общественных организаций и религиозных конфессий, направленный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антинаркотическую пропаганду;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провести профилактические мероприятия среди иностранных граждан, пребывающих на территории города и работниками предприятий и организаций города  в целях предупреждения преступлений, связанных с незаконным оборотом наркотиков и вовлечения граждан в преступную деятельность.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1990" y="4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27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73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ДИНАМИКА </a:t>
            </a:r>
            <a:r>
              <a:rPr lang="ru-RU" sz="2000" b="1" dirty="0">
                <a:solidFill>
                  <a:schemeClr val="tx2"/>
                </a:solidFill>
              </a:rPr>
              <a:t>КОЛИЧЕСТВА ЛИЦ БОЛЬНЫХ НАРКОМАНИЕЙ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В ГОРОДЕ НИЖНЕВАРТОВСКЕ</a:t>
            </a:r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1834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244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760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8424" y="-993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239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0894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УРОВЕНЬ ПЕРВИЧНОЙ </a:t>
            </a:r>
            <a:r>
              <a:rPr lang="ru-RU" sz="2000" b="1" dirty="0">
                <a:solidFill>
                  <a:schemeClr val="tx2"/>
                </a:solidFill>
              </a:rPr>
              <a:t>ЗАБОЛЕВАЕМОСТИ </a:t>
            </a:r>
            <a:r>
              <a:rPr lang="ru-RU" sz="2000" b="1" dirty="0" smtClean="0">
                <a:solidFill>
                  <a:schemeClr val="tx2"/>
                </a:solidFill>
              </a:rPr>
              <a:t>НАРКОМАНИЕЙ В ОКРУГЕ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 2021 </a:t>
            </a:r>
            <a:r>
              <a:rPr lang="ru-RU" sz="2000" b="1" dirty="0">
                <a:solidFill>
                  <a:schemeClr val="tx2"/>
                </a:solidFill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</a:rPr>
              <a:t>2022 ГОДАХ  </a:t>
            </a:r>
            <a:r>
              <a:rPr lang="ru-RU" sz="2000" b="1" dirty="0">
                <a:solidFill>
                  <a:schemeClr val="tx2"/>
                </a:solidFill>
              </a:rPr>
              <a:t>(НА 100 ТЫСЯЧ НАСЕЛЕНИЯ)</a:t>
            </a: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844824"/>
            <a:ext cx="8856984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733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894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ЗАРЕГИСТРИРОВАНО </a:t>
            </a:r>
            <a:r>
              <a:rPr lang="ru-RU" sz="2000" b="1" dirty="0">
                <a:solidFill>
                  <a:schemeClr val="tx2"/>
                </a:solidFill>
              </a:rPr>
              <a:t>НЕСОВЕРШЕННОЛЕТНИХ С ДИАГНОЗОМ «УПОТРЕБЛЕНИЕ НАРКОТИКОВ С ВРЕДНЫМИ ПОСЛЕДСТВИЯМИ» (НА 100 ТЫСЯЧ НЕСОВЕРШЕННОЛЕТНИХ)</a:t>
            </a:r>
          </a:p>
        </p:txBody>
      </p:sp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64096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53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0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ЗАРЕГИСТРИРОВАНО </a:t>
            </a:r>
            <a:r>
              <a:rPr lang="ru-RU" sz="2000" b="1" dirty="0">
                <a:solidFill>
                  <a:schemeClr val="tx2"/>
                </a:solidFill>
              </a:rPr>
              <a:t>НЕСОВЕРШЕННОЛЕТНИХ С ДИАГНОЗОМ «УПОТРЕБЛЕНИЕ НАРКОТИКОВ С ВРЕДНЫМИ </a:t>
            </a:r>
            <a:r>
              <a:rPr lang="ru-RU" sz="2000" b="1" dirty="0" smtClean="0">
                <a:solidFill>
                  <a:schemeClr val="tx2"/>
                </a:solidFill>
              </a:rPr>
              <a:t>ПОСЛЕДСТВИЯМИ» В НИЖНЕВАРТОВСКЕ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922680"/>
              </p:ext>
            </p:extLst>
          </p:nvPr>
        </p:nvGraphicFramePr>
        <p:xfrm>
          <a:off x="457200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33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688632"/>
          </a:xfrm>
        </p:spPr>
      </p:pic>
      <p:sp>
        <p:nvSpPr>
          <p:cNvPr id="4" name="Прямоугольник 3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62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088425"/>
              </p:ext>
            </p:extLst>
          </p:nvPr>
        </p:nvGraphicFramePr>
        <p:xfrm>
          <a:off x="0" y="1844824"/>
          <a:ext cx="9144000" cy="499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20894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СМЕРТЕЛЬНЫЕ </a:t>
            </a:r>
            <a:r>
              <a:rPr lang="ru-RU" sz="2000" b="1" dirty="0">
                <a:solidFill>
                  <a:schemeClr val="tx2"/>
                </a:solidFill>
              </a:rPr>
              <a:t>ОТРАВЛЕНИЯ ОТ НАРКОТИЧЕСКИХ СРЕДСТВ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4851" y="44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58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6033</TotalTime>
  <Words>580</Words>
  <Application>Microsoft Office PowerPoint</Application>
  <PresentationFormat>Экран (4:3)</PresentationFormat>
  <Paragraphs>146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Публичное обсуждение результатов мониторинга наркоситуации в ХМАО – Югре за 2016 год и эффективности реализации мер, направленных на улучшение ситуации, связанной с наркотизацией населения в городе Нижневартовске.</dc:title>
  <dc:creator>Куватов Эдуард Фанилевич</dc:creator>
  <cp:lastModifiedBy>Пономарева Ольга Николаевна</cp:lastModifiedBy>
  <cp:revision>315</cp:revision>
  <cp:lastPrinted>2023-04-10T09:26:15Z</cp:lastPrinted>
  <dcterms:created xsi:type="dcterms:W3CDTF">2017-04-12T05:22:40Z</dcterms:created>
  <dcterms:modified xsi:type="dcterms:W3CDTF">2023-04-10T09:28:44Z</dcterms:modified>
</cp:coreProperties>
</file>