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6858000" cy="9144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BE9C72-DD82-4226-B250-831CCEBB99E3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3416" autoAdjust="0"/>
  </p:normalViewPr>
  <p:slideViewPr>
    <p:cSldViewPr>
      <p:cViewPr>
        <p:scale>
          <a:sx n="150" d="100"/>
          <a:sy n="150" d="100"/>
        </p:scale>
        <p:origin x="1554" y="-358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81A177D-293F-4EB8-B93C-FF65A7266DA3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59BE0FA0-E69C-4CE6-A282-70D55D6992C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0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Рисунок 8 – Схема последовательности действий стадии «инициация».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E0FA0-E69C-4CE6-A282-70D55D6992C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1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02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08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84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48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6C487-B88B-43FB-8F47-A728B5C4BADB}" type="datetimeFigureOut">
              <a:rPr lang="ru-RU" smtClean="0"/>
              <a:t>29.08.2018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rgi.gov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1149" y="813413"/>
            <a:ext cx="6123909" cy="2984717"/>
            <a:chOff x="225364" y="460526"/>
            <a:chExt cx="4869070" cy="3063744"/>
          </a:xfrm>
        </p:grpSpPr>
        <p:sp>
          <p:nvSpPr>
            <p:cNvPr id="3" name="Блок-схема: альтернативный процесс 2"/>
            <p:cNvSpPr/>
            <p:nvPr/>
          </p:nvSpPr>
          <p:spPr>
            <a:xfrm>
              <a:off x="2273776" y="523493"/>
              <a:ext cx="1246603" cy="427792"/>
            </a:xfrm>
            <a:prstGeom prst="flowChartAlternateProcess">
              <a:avLst/>
            </a:prstGeom>
            <a:ln>
              <a:solidFill>
                <a:schemeClr val="tx2"/>
              </a:solidFill>
              <a:tailEnd type="stealth" w="med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cs typeface="Times New Roman" panose="02020603050405020304" pitchFamily="18" charset="0"/>
                </a:rPr>
                <a:t>Проведение предварительных переговоров</a:t>
              </a:r>
              <a:endParaRPr lang="ru-RU" sz="800" b="1" dirty="0">
                <a:cs typeface="Times New Roman" panose="02020603050405020304" pitchFamily="18" charset="0"/>
              </a:endParaRPr>
            </a:p>
          </p:txBody>
        </p:sp>
        <p:sp>
          <p:nvSpPr>
            <p:cNvPr id="5" name="Блок-схема: альтернативный процесс 4"/>
            <p:cNvSpPr/>
            <p:nvPr/>
          </p:nvSpPr>
          <p:spPr>
            <a:xfrm>
              <a:off x="2279237" y="1985311"/>
              <a:ext cx="1241143" cy="427792"/>
            </a:xfrm>
            <a:prstGeom prst="flowChartAlternateProcess">
              <a:avLst/>
            </a:prstGeom>
            <a:ln>
              <a:solidFill>
                <a:schemeClr val="tx2"/>
              </a:solidFill>
              <a:tailEnd type="stealth" w="med" len="lg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700" b="1" dirty="0" smtClean="0">
                  <a:cs typeface="Times New Roman" panose="02020603050405020304" pitchFamily="18" charset="0"/>
                </a:rPr>
                <a:t>Рассмотрение </a:t>
              </a:r>
              <a:r>
                <a:rPr lang="ru-RU" sz="700" b="1" dirty="0" smtClean="0">
                  <a:cs typeface="Times New Roman" panose="02020603050405020304" pitchFamily="18" charset="0"/>
                </a:rPr>
                <a:t>предложения.</a:t>
              </a:r>
            </a:p>
            <a:p>
              <a:pPr algn="ctr"/>
              <a:r>
                <a:rPr lang="ru-RU" sz="700" b="1" dirty="0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Согласование долгосрочных параметров. Экспертиза ДЖКК и Э ХМАО-Югры</a:t>
              </a:r>
              <a:endParaRPr lang="ru-RU" sz="700" b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6" name="Скругленная соединительная линия 5"/>
            <p:cNvCxnSpPr>
              <a:endCxn id="60" idx="0"/>
            </p:cNvCxnSpPr>
            <p:nvPr/>
          </p:nvCxnSpPr>
          <p:spPr>
            <a:xfrm rot="5400000">
              <a:off x="2838730" y="1025142"/>
              <a:ext cx="100195" cy="16501"/>
            </a:xfrm>
            <a:prstGeom prst="curvedConnector3">
              <a:avLst>
                <a:gd name="adj1" fmla="val 50000"/>
              </a:avLst>
            </a:prstGeom>
            <a:ln w="19050" cap="rnd" cmpd="sng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24271" y="1981903"/>
              <a:ext cx="1170163" cy="64764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700" b="1" i="1" dirty="0" smtClean="0">
                  <a:solidFill>
                    <a:schemeClr val="tx2">
                      <a:lumMod val="50000"/>
                    </a:schemeClr>
                  </a:solidFill>
                </a:rPr>
                <a:t>Уполномоченный орган, структурные подразделения администрации </a:t>
              </a:r>
              <a:r>
                <a:rPr lang="ru-RU" sz="700" b="1" i="1" dirty="0" smtClean="0">
                  <a:solidFill>
                    <a:schemeClr val="tx2">
                      <a:lumMod val="50000"/>
                    </a:schemeClr>
                  </a:solidFill>
                </a:rPr>
                <a:t>города, </a:t>
              </a:r>
              <a:r>
                <a:rPr lang="ru-RU" sz="700" b="1" i="1" dirty="0" smtClean="0">
                  <a:solidFill>
                    <a:srgbClr val="FF0000"/>
                  </a:solidFill>
                </a:rPr>
                <a:t>РСТ, департамент ЖКК и Э ХМАО-Югры</a:t>
              </a:r>
              <a:endParaRPr lang="ru-RU" sz="7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70" name="Соединительная линия уступом 69"/>
            <p:cNvCxnSpPr/>
            <p:nvPr/>
          </p:nvCxnSpPr>
          <p:spPr>
            <a:xfrm rot="5400000">
              <a:off x="2143539" y="3118989"/>
              <a:ext cx="417153" cy="35262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930756" y="579670"/>
              <a:ext cx="1157775" cy="30777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700" b="1" i="1" dirty="0" smtClean="0">
                  <a:solidFill>
                    <a:schemeClr val="tx2">
                      <a:lumMod val="50000"/>
                    </a:schemeClr>
                  </a:solidFill>
                </a:rPr>
                <a:t>Инициатор, уполномоченный орган, Департамент ЖКХ</a:t>
              </a:r>
              <a:endParaRPr lang="ru-RU" sz="700" b="1" i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34" name="Соединительная линия уступом 133"/>
            <p:cNvCxnSpPr/>
            <p:nvPr/>
          </p:nvCxnSpPr>
          <p:spPr>
            <a:xfrm rot="16200000" flipH="1">
              <a:off x="2976914" y="3173262"/>
              <a:ext cx="403701" cy="29831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25364" y="460526"/>
              <a:ext cx="18224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>
                  <a:solidFill>
                    <a:schemeClr val="tx2"/>
                  </a:solidFill>
                </a:rPr>
                <a:t>1. </a:t>
              </a:r>
              <a:r>
                <a:rPr lang="ru-RU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Инициатор вправе проводить с уполномоченным органом переговоры, связанные с подготовкой проекта концессионного соглашения, запрашивать сведения в Департаменте ЖКХ, если предметом соглашения являются объекты ЖКХ.</a:t>
              </a:r>
              <a:endParaRPr lang="ru-RU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60" name="Блок-схема: альтернативный процесс 59"/>
          <p:cNvSpPr/>
          <p:nvPr/>
        </p:nvSpPr>
        <p:spPr>
          <a:xfrm>
            <a:off x="2937187" y="1420308"/>
            <a:ext cx="1566933" cy="58959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Направление предложения о заключении концессионного соглашения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6891" y="1677309"/>
            <a:ext cx="1765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tx2"/>
                </a:solidFill>
              </a:rPr>
              <a:t>2</a:t>
            </a:r>
            <a:r>
              <a:rPr lang="ru-RU" sz="800" b="1" dirty="0" smtClean="0">
                <a:solidFill>
                  <a:schemeClr val="tx2"/>
                </a:solidFill>
              </a:rPr>
              <a:t>.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Предложение должно быть оформлено в соответствии с постановлением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Правительства Российской Федерации от 31.03.2015 №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300.</a:t>
            </a:r>
            <a:endParaRPr lang="ru-RU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11796" y="1605552"/>
            <a:ext cx="1463431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>
                <a:solidFill>
                  <a:schemeClr val="tx2">
                    <a:lumMod val="50000"/>
                  </a:schemeClr>
                </a:solidFill>
              </a:rPr>
              <a:t>Инициатор</a:t>
            </a:r>
          </a:p>
        </p:txBody>
      </p:sp>
      <p:cxnSp>
        <p:nvCxnSpPr>
          <p:cNvPr id="71" name="Скругленная соединительная линия 70"/>
          <p:cNvCxnSpPr/>
          <p:nvPr/>
        </p:nvCxnSpPr>
        <p:spPr>
          <a:xfrm rot="16200000" flipH="1">
            <a:off x="3620556" y="2116515"/>
            <a:ext cx="199820" cy="377"/>
          </a:xfrm>
          <a:prstGeom prst="curvedConnector3">
            <a:avLst>
              <a:gd name="adj1" fmla="val 50000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Блок-схема: альтернативный процесс 100"/>
          <p:cNvSpPr/>
          <p:nvPr/>
        </p:nvSpPr>
        <p:spPr>
          <a:xfrm>
            <a:off x="2948468" y="2916935"/>
            <a:ext cx="1555652" cy="432683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Принятие решения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65177" y="2974395"/>
            <a:ext cx="1752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/>
                </a:solidFill>
              </a:rPr>
              <a:t>4. По результатам рассмотрения предложения, уполномоченный орган принимает решение в форме приказа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81590" y="3617095"/>
            <a:ext cx="173642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5. Уполномоченный орган размещает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предложение в целях принятия заявок о готовности к участию в конкурсе на заключение концессионного соглашения на условиях, определенных в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предложении на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официальном сайте в информационно-телекоммуникационной сети "Интернет"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www.torgi.gov.ru</a:t>
            </a:r>
            <a:endParaRPr lang="ru-RU" sz="7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Срок подачи заявок – 45 дней.</a:t>
            </a:r>
            <a:endParaRPr lang="ru-RU" sz="7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020349" y="6204981"/>
            <a:ext cx="1454878" cy="33855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Глава города Нижневартовска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81149" y="5056060"/>
            <a:ext cx="156441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b="1" dirty="0" smtClean="0">
                <a:solidFill>
                  <a:schemeClr val="tx2"/>
                </a:solidFill>
              </a:rPr>
              <a:t>6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Если в течение 45 календарных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дней,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с момента размещения на сайте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торгов предложения,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от иных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лиц  поступили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заявки о готовности к участию в конкурсе на заключение концессионного соглашения в отношении объекта концессионного соглашения, предусмотренного в предложении,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заключение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концессионного соглашения осуществляется на конкурсной основе в порядке,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установленном Федеральным Законом от 21.07.2005 № 115-ФЗ. Если заявки не поступили, в течение 30 дней принимается решение о заключении КС, после чего с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инициатором заключается концессионное соглашение 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без </a:t>
            </a:r>
            <a:r>
              <a:rPr lang="ru-RU" sz="750" b="1" dirty="0">
                <a:solidFill>
                  <a:schemeClr val="accent1">
                    <a:lumMod val="75000"/>
                  </a:schemeClr>
                </a:solidFill>
              </a:rPr>
              <a:t>проведения конкурса</a:t>
            </a:r>
            <a:r>
              <a:rPr lang="ru-RU" sz="75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7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95" name="Прямая со стрелкой 194"/>
          <p:cNvCxnSpPr/>
          <p:nvPr/>
        </p:nvCxnSpPr>
        <p:spPr>
          <a:xfrm flipH="1">
            <a:off x="3453246" y="3343323"/>
            <a:ext cx="1095" cy="414162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381149" y="7761720"/>
            <a:ext cx="61441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tx2"/>
                </a:solidFill>
              </a:rPr>
              <a:t>Определения: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Инициатор – индивидуальный предприниматель, российское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или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иностранное юридическое лицо,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либо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действующие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без образования юридического лица по договору простого товарищества (договору о совместной деятельности)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два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и более указанных юридических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лица,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имеющих намерение заключить концессионное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соглашение.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Уполномоченный орган – управление инвестиций администрации города Нижневартовска.</a:t>
            </a:r>
          </a:p>
          <a:p>
            <a:pPr>
              <a:spcAft>
                <a:spcPts val="600"/>
              </a:spcAft>
            </a:pP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Концедент -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муниципальное образование – город Нижневартовск, от имени которого выступает администрация города в лице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департамента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муниципальной собственности и земельных </a:t>
            </a: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>ресурсов.</a:t>
            </a:r>
          </a:p>
          <a:p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1712" y="3931"/>
            <a:ext cx="541054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Порядок принятия решений о заключении</a:t>
            </a:r>
          </a:p>
          <a:p>
            <a:r>
              <a:rPr lang="ru-RU" sz="1400" dirty="0" smtClean="0"/>
              <a:t>концессионных соглашений (КС) по инициативе </a:t>
            </a:r>
            <a:r>
              <a:rPr lang="ru-RU" sz="1400" dirty="0" smtClean="0"/>
              <a:t>концессионера в сфере ЖКХ </a:t>
            </a:r>
            <a:r>
              <a:rPr lang="ru-RU" sz="900" dirty="0" smtClean="0"/>
              <a:t>(по постановлению администрации города Нижневартовска от 31.05.2017 №</a:t>
            </a:r>
            <a:r>
              <a:rPr lang="ru-RU" sz="900" dirty="0" smtClean="0"/>
              <a:t>811, </a:t>
            </a:r>
            <a:r>
              <a:rPr lang="ru-RU" sz="900" dirty="0" smtClean="0">
                <a:solidFill>
                  <a:srgbClr val="FF0000"/>
                </a:solidFill>
              </a:rPr>
              <a:t>Постановлению Правительства ХМАО-Югры от 16.02.2018 №36-п</a:t>
            </a:r>
            <a:r>
              <a:rPr lang="ru-RU" sz="900" dirty="0" smtClean="0"/>
              <a:t>)</a:t>
            </a:r>
            <a:endParaRPr lang="ru-RU" sz="9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739" y="2342000"/>
            <a:ext cx="1752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/>
                </a:solidFill>
              </a:rPr>
              <a:t>3. Рассмотрение предложения осуществляется уполномоченным органом в течение 30 календарных дней</a:t>
            </a:r>
            <a:r>
              <a:rPr lang="ru-RU" sz="800" b="1" dirty="0" smtClean="0">
                <a:solidFill>
                  <a:schemeClr val="tx2"/>
                </a:solidFill>
              </a:rPr>
              <a:t>. </a:t>
            </a:r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84548" y="3772706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955748" y="3778727"/>
            <a:ext cx="833291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невозможности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77342" y="3762508"/>
            <a:ext cx="76973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на иных условиях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41481" y="2980171"/>
            <a:ext cx="1459386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Уполномоченный орган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23214" y="3796758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Проведение переговоров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0" name="Прямая со стрелкой 79"/>
          <p:cNvCxnSpPr>
            <a:stCxn id="77" idx="3"/>
            <a:endCxn id="79" idx="1"/>
          </p:cNvCxnSpPr>
          <p:nvPr/>
        </p:nvCxnSpPr>
        <p:spPr>
          <a:xfrm flipV="1">
            <a:off x="4647076" y="3935258"/>
            <a:ext cx="376138" cy="1191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319483" y="4135312"/>
            <a:ext cx="10885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согласовании проекта с внесенными изменениями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2333" y="4135311"/>
            <a:ext cx="833291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невозможности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 flipH="1">
            <a:off x="4969518" y="4035019"/>
            <a:ext cx="247529" cy="16392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5398617" y="4041770"/>
            <a:ext cx="231066" cy="15717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Блок-схема: альтернативный процесс 90"/>
          <p:cNvSpPr/>
          <p:nvPr/>
        </p:nvSpPr>
        <p:spPr>
          <a:xfrm>
            <a:off x="2184548" y="4481731"/>
            <a:ext cx="1736535" cy="48465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Размещение информации на сайте и сбор заявок претендентов о готовности участия в конкурсе 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 flipH="1">
            <a:off x="4005335" y="4412310"/>
            <a:ext cx="489913" cy="342683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2725711" y="4004575"/>
            <a:ext cx="8419" cy="397582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011797" y="4549860"/>
            <a:ext cx="1470851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Уполномоченный орган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86014" y="3772706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340844" y="5196190"/>
            <a:ext cx="91105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Наличие заявок о готовности участия в конкурсе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262604" y="5216251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Отсутствие заявок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Блок-схема: альтернативный процесс 118"/>
          <p:cNvSpPr/>
          <p:nvPr/>
        </p:nvSpPr>
        <p:spPr>
          <a:xfrm>
            <a:off x="1989439" y="6144782"/>
            <a:ext cx="1163103" cy="48493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Подписание распоряжения о заключении КС на конкурсной основе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1" name="Блок-схема: альтернативный процесс 120"/>
          <p:cNvSpPr/>
          <p:nvPr/>
        </p:nvSpPr>
        <p:spPr>
          <a:xfrm>
            <a:off x="3401822" y="6134791"/>
            <a:ext cx="1195188" cy="47893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Подписание </a:t>
            </a:r>
            <a:r>
              <a:rPr lang="ru-RU" sz="650" b="1" dirty="0">
                <a:cs typeface="Times New Roman" panose="02020603050405020304" pitchFamily="18" charset="0"/>
              </a:rPr>
              <a:t>распоряжения о </a:t>
            </a:r>
            <a:r>
              <a:rPr lang="ru-RU" sz="650" b="1" dirty="0" smtClean="0">
                <a:cs typeface="Times New Roman" panose="02020603050405020304" pitchFamily="18" charset="0"/>
              </a:rPr>
              <a:t>заключении КС без проведения конкурса с инициатором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2" name="Блок-схема: альтернативный процесс 121"/>
          <p:cNvSpPr/>
          <p:nvPr/>
        </p:nvSpPr>
        <p:spPr>
          <a:xfrm>
            <a:off x="1999362" y="7162580"/>
            <a:ext cx="1163103" cy="3157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Проведение конкурсных процедур и заключение КС (блок-схема 2)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3" name="Блок-схема: альтернативный процесс 122"/>
          <p:cNvSpPr/>
          <p:nvPr/>
        </p:nvSpPr>
        <p:spPr>
          <a:xfrm>
            <a:off x="3401822" y="5535139"/>
            <a:ext cx="1195188" cy="47893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Предоставление информации об источниках финансирования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20235" y="5666884"/>
            <a:ext cx="1454992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>
                <a:solidFill>
                  <a:schemeClr val="tx2">
                    <a:lumMod val="50000"/>
                  </a:schemeClr>
                </a:solidFill>
              </a:rPr>
              <a:t>Инициатор</a:t>
            </a:r>
          </a:p>
        </p:txBody>
      </p:sp>
      <p:sp>
        <p:nvSpPr>
          <p:cNvPr id="125" name="Блок-схема: альтернативный процесс 124"/>
          <p:cNvSpPr/>
          <p:nvPr/>
        </p:nvSpPr>
        <p:spPr>
          <a:xfrm>
            <a:off x="3395898" y="6835842"/>
            <a:ext cx="1163103" cy="3157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cs typeface="Times New Roman" panose="02020603050405020304" pitchFamily="18" charset="0"/>
              </a:rPr>
              <a:t>З</a:t>
            </a:r>
            <a:r>
              <a:rPr lang="ru-RU" sz="800" b="1" dirty="0" smtClean="0">
                <a:cs typeface="Times New Roman" panose="02020603050405020304" pitchFamily="18" charset="0"/>
              </a:rPr>
              <a:t>аключение КС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020348" y="6824026"/>
            <a:ext cx="1454879" cy="33855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Концедент, </a:t>
            </a:r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инициатор, </a:t>
            </a:r>
            <a:r>
              <a:rPr lang="ru-RU" sz="800" b="1" i="1" dirty="0" smtClean="0">
                <a:solidFill>
                  <a:srgbClr val="FF0000"/>
                </a:solidFill>
              </a:rPr>
              <a:t>Губернатор ХМАО-Югры </a:t>
            </a:r>
            <a:endParaRPr lang="ru-RU" sz="800" b="1" i="1" dirty="0">
              <a:solidFill>
                <a:srgbClr val="FF0000"/>
              </a:solidFill>
            </a:endParaRPr>
          </a:p>
        </p:txBody>
      </p:sp>
      <p:cxnSp>
        <p:nvCxnSpPr>
          <p:cNvPr id="128" name="Прямая со стрелкой 127"/>
          <p:cNvCxnSpPr/>
          <p:nvPr/>
        </p:nvCxnSpPr>
        <p:spPr>
          <a:xfrm flipH="1">
            <a:off x="2885960" y="5027540"/>
            <a:ext cx="247529" cy="16392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3395898" y="5027540"/>
            <a:ext cx="231066" cy="16392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3861916" y="5367757"/>
            <a:ext cx="231066" cy="15717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3999416" y="6034619"/>
            <a:ext cx="1" cy="101398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H="1">
            <a:off x="3999416" y="6611711"/>
            <a:ext cx="1984" cy="20707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>
            <a:off x="2757980" y="5524814"/>
            <a:ext cx="9463" cy="609977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H="1">
            <a:off x="2753247" y="6650700"/>
            <a:ext cx="9465" cy="51188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2185606" y="3772706"/>
            <a:ext cx="769734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О возможности заключения КС 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949280" y="74686"/>
            <a:ext cx="843098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БЛОК-СХЕМА </a:t>
            </a:r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1.1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59" name="Скругленная соединительная линия 158"/>
          <p:cNvCxnSpPr/>
          <p:nvPr/>
        </p:nvCxnSpPr>
        <p:spPr>
          <a:xfrm rot="5400000">
            <a:off x="3610347" y="2817469"/>
            <a:ext cx="201311" cy="18548"/>
          </a:xfrm>
          <a:prstGeom prst="curvedConnector3">
            <a:avLst>
              <a:gd name="adj1" fmla="val 50000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479</Words>
  <Application>Microsoft Office PowerPoint</Application>
  <PresentationFormat>Экран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Zaitsev</dc:creator>
  <cp:lastModifiedBy>Бондаренко Татьяна Анатольевна</cp:lastModifiedBy>
  <cp:revision>205</cp:revision>
  <cp:lastPrinted>2017-06-06T09:32:15Z</cp:lastPrinted>
  <dcterms:created xsi:type="dcterms:W3CDTF">2016-04-10T08:02:52Z</dcterms:created>
  <dcterms:modified xsi:type="dcterms:W3CDTF">2018-08-29T05:48:10Z</dcterms:modified>
</cp:coreProperties>
</file>