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19.11.2015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19.11.2015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19.11.2015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19.11.2015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19.11.2015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19.11.2015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19.11.2015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19.11.2015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19.11.2015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19.11.2015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19.11.2015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19.11.2015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188640"/>
            <a:ext cx="2016224" cy="272754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11760" y="116632"/>
            <a:ext cx="4958368" cy="891480"/>
          </a:xfrm>
        </p:spPr>
        <p:txBody>
          <a:bodyPr>
            <a:noAutofit/>
          </a:bodyPr>
          <a:lstStyle/>
          <a:p>
            <a:pPr algn="ctr"/>
            <a:r>
              <a:rPr lang="ru-RU" sz="1800" dirty="0" smtClean="0"/>
              <a:t>Администрация города Нижневартовска</a:t>
            </a:r>
            <a:br>
              <a:rPr lang="ru-RU" sz="1800" dirty="0" smtClean="0"/>
            </a:br>
            <a:r>
              <a:rPr lang="ru-RU" sz="1800" dirty="0" smtClean="0"/>
              <a:t>Департамент экономики</a:t>
            </a:r>
            <a:br>
              <a:rPr lang="ru-RU" sz="1800" dirty="0" smtClean="0"/>
            </a:br>
            <a:r>
              <a:rPr lang="ru-RU" sz="1800" dirty="0" smtClean="0"/>
              <a:t>Отдел труда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1412776"/>
            <a:ext cx="7920880" cy="4164418"/>
          </a:xfrm>
        </p:spPr>
        <p:txBody>
          <a:bodyPr>
            <a:normAutofit/>
          </a:bodyPr>
          <a:lstStyle/>
          <a:p>
            <a:pPr algn="ctr"/>
            <a:endParaRPr lang="ru-RU" sz="4000" dirty="0" smtClean="0"/>
          </a:p>
          <a:p>
            <a:pPr algn="ctr"/>
            <a:endParaRPr lang="ru-RU" sz="4000" dirty="0"/>
          </a:p>
          <a:p>
            <a:pPr algn="ctr"/>
            <a:r>
              <a:rPr lang="ru-RU" sz="4000" dirty="0" smtClean="0"/>
              <a:t>Типичные </a:t>
            </a:r>
            <a:r>
              <a:rPr lang="ru-RU" sz="4000" dirty="0"/>
              <a:t>ошибки, допускаемые при подготовке коллективных договоров (изменений и дополнений к ним)</a:t>
            </a:r>
          </a:p>
          <a:p>
            <a:pPr algn="ctr"/>
            <a:endParaRPr lang="ru-RU" b="1" dirty="0" smtClean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2627784" y="5751512"/>
            <a:ext cx="4958368" cy="891480"/>
          </a:xfrm>
          <a:prstGeom prst="rect">
            <a:avLst/>
          </a:prstGeom>
        </p:spPr>
        <p:txBody>
          <a:bodyPr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ru-RU" sz="1800" smtClean="0"/>
              <a:t>город </a:t>
            </a:r>
            <a:r>
              <a:rPr lang="ru-RU" sz="1800" dirty="0" smtClean="0"/>
              <a:t>Нижневартовск, 2015 год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56232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332656"/>
            <a:ext cx="7498080" cy="1008112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Раздел 6 </a:t>
            </a:r>
            <a:r>
              <a:rPr lang="ru-RU" sz="3600" dirty="0"/>
              <a:t>«Оплата и нормирование труда»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43608" y="1628800"/>
            <a:ext cx="79928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000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1485900"/>
            <a:ext cx="3810000" cy="1905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187624" y="4365104"/>
            <a:ext cx="74888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Заработная </a:t>
            </a:r>
            <a:r>
              <a:rPr lang="ru-RU" sz="2400" b="1" dirty="0"/>
              <a:t>плата выплачивается </a:t>
            </a:r>
            <a:r>
              <a:rPr lang="ru-RU" sz="2400" b="1" dirty="0">
                <a:solidFill>
                  <a:srgbClr val="FF0000"/>
                </a:solidFill>
              </a:rPr>
              <a:t>не реже чем каждые полмесяца</a:t>
            </a:r>
            <a:r>
              <a:rPr lang="ru-RU" sz="2400" b="1" dirty="0"/>
              <a:t> в день, установленный правилами внутреннего трудового распорядка, </a:t>
            </a:r>
            <a:r>
              <a:rPr lang="ru-RU" sz="2400" b="1" dirty="0">
                <a:solidFill>
                  <a:srgbClr val="FF0000"/>
                </a:solidFill>
              </a:rPr>
              <a:t>коллективным договором</a:t>
            </a:r>
            <a:r>
              <a:rPr lang="ru-RU" sz="2400" b="1" dirty="0"/>
              <a:t>, трудовым договором.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282799" y="3501008"/>
            <a:ext cx="322004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СТАТЬЯ 136</a:t>
            </a:r>
            <a:endParaRPr lang="ru-RU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52870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332656"/>
            <a:ext cx="7498080" cy="1008112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Раздел 7 «Гарантии и компенсации»</a:t>
            </a:r>
            <a:endParaRPr lang="ru-RU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1043608" y="1628800"/>
            <a:ext cx="79928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000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259632" y="1412776"/>
            <a:ext cx="77048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Постановления </a:t>
            </a:r>
            <a:r>
              <a:rPr lang="ru-RU" sz="2400" b="1" dirty="0">
                <a:solidFill>
                  <a:srgbClr val="FF0000"/>
                </a:solidFill>
              </a:rPr>
              <a:t>администрации города от 30.01.2014 №130 «Об утверждении Положения о выплатах социального характера работникам муниципальных учреждений» 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2982436"/>
            <a:ext cx="1665659" cy="239078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131840" y="3573016"/>
            <a:ext cx="59046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Положение  разработано для</a:t>
            </a:r>
            <a:r>
              <a:rPr lang="ru-RU" sz="2400" b="1" dirty="0" smtClean="0">
                <a:solidFill>
                  <a:srgbClr val="FF0000"/>
                </a:solidFill>
              </a:rPr>
              <a:t> широкого круга </a:t>
            </a:r>
            <a:r>
              <a:rPr lang="ru-RU" sz="2400" b="1" dirty="0" smtClean="0">
                <a:solidFill>
                  <a:srgbClr val="FF0000"/>
                </a:solidFill>
              </a:rPr>
              <a:t>учреждений</a:t>
            </a:r>
            <a:r>
              <a:rPr lang="ru-RU" sz="2400" b="1" dirty="0" smtClean="0"/>
              <a:t>. </a:t>
            </a:r>
            <a:r>
              <a:rPr lang="ru-RU" sz="2400" b="1" dirty="0" smtClean="0"/>
              <a:t>При его включении в </a:t>
            </a:r>
            <a:r>
              <a:rPr lang="ru-RU" sz="2400" b="1" dirty="0"/>
              <a:t>коллективный договор, </a:t>
            </a:r>
            <a:r>
              <a:rPr lang="ru-RU" sz="2400" b="1" dirty="0" smtClean="0"/>
              <a:t>необходимо ссылаться только на те нормы, которые </a:t>
            </a:r>
            <a:r>
              <a:rPr lang="ru-RU" sz="2400" b="1" dirty="0" smtClean="0">
                <a:solidFill>
                  <a:srgbClr val="FF0000"/>
                </a:solidFill>
              </a:rPr>
              <a:t>относятся к Вашему учреждению</a:t>
            </a:r>
            <a:r>
              <a:rPr lang="ru-RU" sz="2400" b="1" dirty="0" smtClean="0"/>
              <a:t>!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400494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332656"/>
            <a:ext cx="7498080" cy="1008112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Раздел 9 </a:t>
            </a:r>
            <a:r>
              <a:rPr lang="ru-RU" sz="3600" dirty="0"/>
              <a:t>«Гарантии профсоюзной деятельности»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43608" y="1628800"/>
            <a:ext cx="79928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000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433082" y="1648678"/>
            <a:ext cx="7440435" cy="25545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/>
                <a:solidFill>
                  <a:schemeClr val="accent3"/>
                </a:solidFill>
                <a:effectLst/>
              </a:rPr>
              <a:t>НЕ ДОПУСКАЙТЕ </a:t>
            </a:r>
          </a:p>
          <a:p>
            <a:pPr algn="ctr"/>
            <a:r>
              <a:rPr lang="ru-RU" sz="4000" b="1" cap="none" spc="0" dirty="0" smtClean="0">
                <a:ln/>
                <a:solidFill>
                  <a:schemeClr val="accent3"/>
                </a:solidFill>
                <a:effectLst/>
              </a:rPr>
              <a:t>ПРОТИВОРЕЧЕЙ </a:t>
            </a:r>
          </a:p>
          <a:p>
            <a:pPr algn="ctr"/>
            <a:r>
              <a:rPr lang="ru-RU" sz="4000" b="1" cap="none" spc="0" dirty="0" smtClean="0">
                <a:ln/>
                <a:solidFill>
                  <a:schemeClr val="accent3"/>
                </a:solidFill>
                <a:effectLst/>
              </a:rPr>
              <a:t>С ДРУГИМИ УСЛОВИЯМИ </a:t>
            </a:r>
          </a:p>
          <a:p>
            <a:pPr algn="ctr"/>
            <a:r>
              <a:rPr lang="ru-RU" sz="4000" b="1" cap="none" spc="0" dirty="0" smtClean="0">
                <a:ln/>
                <a:solidFill>
                  <a:schemeClr val="accent3"/>
                </a:solidFill>
                <a:effectLst/>
              </a:rPr>
              <a:t>КОЛЛЕКТИВНОГО ДОГОВОРА!</a:t>
            </a:r>
            <a:endParaRPr lang="ru-RU" sz="40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5" y="4203223"/>
            <a:ext cx="2367649" cy="2306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986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332656"/>
            <a:ext cx="7498080" cy="1008112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Приложения. Правила внутреннего трудового распорядка</a:t>
            </a:r>
            <a:endParaRPr lang="ru-RU" sz="36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400000"/>
            <a:ext cx="2936074" cy="1380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4427984" y="1628799"/>
            <a:ext cx="31114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Статья 65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15616" y="2780928"/>
            <a:ext cx="792088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/>
              <a:t>Если иное не установлено </a:t>
            </a:r>
            <a:r>
              <a:rPr lang="ru-RU" sz="1400" dirty="0" smtClean="0"/>
              <a:t>Трудовым Кодексом</a:t>
            </a:r>
            <a:r>
              <a:rPr lang="ru-RU" sz="1400" dirty="0"/>
              <a:t>, другими федеральными законами, при заключении трудового договора лицо, поступающее на работу, предъявляет работодателю</a:t>
            </a:r>
            <a:r>
              <a:rPr lang="ru-RU" sz="1400" dirty="0" smtClean="0"/>
              <a:t>: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1400" dirty="0" smtClean="0"/>
              <a:t> паспорт </a:t>
            </a:r>
            <a:r>
              <a:rPr lang="ru-RU" sz="1400" dirty="0"/>
              <a:t>или иной документ, удостоверяющий личность</a:t>
            </a:r>
            <a:r>
              <a:rPr lang="ru-RU" sz="1400" dirty="0" smtClean="0"/>
              <a:t>;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1400" dirty="0" smtClean="0"/>
              <a:t>трудовую </a:t>
            </a:r>
            <a:r>
              <a:rPr lang="ru-RU" sz="1400" dirty="0"/>
              <a:t>книжку, за исключением случаев, когда трудовой договор заключается впервые или работник поступает на работу на условиях совместительства;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1400" dirty="0" smtClean="0"/>
              <a:t>страховое </a:t>
            </a:r>
            <a:r>
              <a:rPr lang="ru-RU" sz="1400" dirty="0"/>
              <a:t>свидетельство </a:t>
            </a:r>
            <a:r>
              <a:rPr lang="ru-RU" sz="1400" b="1" dirty="0">
                <a:solidFill>
                  <a:srgbClr val="FF0000"/>
                </a:solidFill>
              </a:rPr>
              <a:t>обязательного пенсионного </a:t>
            </a:r>
            <a:r>
              <a:rPr lang="ru-RU" sz="1400" b="1" dirty="0" smtClean="0">
                <a:solidFill>
                  <a:srgbClr val="FF0000"/>
                </a:solidFill>
              </a:rPr>
              <a:t>страхования</a:t>
            </a:r>
            <a:r>
              <a:rPr lang="ru-RU" sz="1400" dirty="0" smtClean="0"/>
              <a:t>;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1400" dirty="0" smtClean="0"/>
              <a:t>документы </a:t>
            </a:r>
            <a:r>
              <a:rPr lang="ru-RU" sz="1400" dirty="0"/>
              <a:t>воинского учета - для военнообязанных и лиц, подлежащих призыву на военную службу;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1400" dirty="0"/>
              <a:t>документ об образовании и (или) о квалификации или наличии специальных знаний - при поступлении на работу, требующую специальных знаний или специальной подготовки;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1400" dirty="0" smtClean="0"/>
              <a:t>(справку </a:t>
            </a:r>
            <a:r>
              <a:rPr lang="ru-RU" sz="1400" dirty="0"/>
              <a:t>о наличии (отсутствии) судимости и (или) факта уголовного преследования либо о прекращении уголовного преследования по реабилитирующим основаниям, выданную в порядке и по форме, которые устанавливаются федеральным органом исполнительной власти, осуществляющим функции по выработке и реализации государственной политики и нормативно-правовому регулированию в сфере внутренних дел, - </a:t>
            </a:r>
            <a:r>
              <a:rPr lang="ru-RU" sz="1400" b="1" dirty="0">
                <a:solidFill>
                  <a:srgbClr val="FF0000"/>
                </a:solidFill>
              </a:rPr>
              <a:t>при поступлении на работу, связанную с деятельностью, к осуществлению которой в соответствии с </a:t>
            </a:r>
            <a:r>
              <a:rPr lang="ru-RU" sz="1400" b="1" dirty="0" smtClean="0">
                <a:solidFill>
                  <a:srgbClr val="FF0000"/>
                </a:solidFill>
              </a:rPr>
              <a:t>Трудовым Кодексом</a:t>
            </a:r>
            <a:r>
              <a:rPr lang="ru-RU" sz="1400" b="1" dirty="0">
                <a:solidFill>
                  <a:srgbClr val="FF0000"/>
                </a:solidFill>
              </a:rPr>
              <a:t>, иным федеральным законом не допускаются лица, имеющие или имевшие судимость, подвергающиеся или подвергавшиеся уголовному преследованию.</a:t>
            </a:r>
          </a:p>
        </p:txBody>
      </p:sp>
    </p:spTree>
    <p:extLst>
      <p:ext uri="{BB962C8B-B14F-4D97-AF65-F5344CB8AC3E}">
        <p14:creationId xmlns:p14="http://schemas.microsoft.com/office/powerpoint/2010/main" val="620287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196752"/>
            <a:ext cx="8064896" cy="5544616"/>
          </a:xfrm>
        </p:spPr>
        <p:txBody>
          <a:bodyPr>
            <a:normAutofit fontScale="77500" lnSpcReduction="20000"/>
          </a:bodyPr>
          <a:lstStyle/>
          <a:p>
            <a:pPr marL="82296" indent="0" algn="ctr">
              <a:buNone/>
            </a:pPr>
            <a:r>
              <a:rPr lang="ru-RU" b="1" dirty="0"/>
              <a:t>Отдел труда</a:t>
            </a:r>
          </a:p>
          <a:p>
            <a:pPr marL="82296" indent="0" algn="ctr">
              <a:buNone/>
            </a:pPr>
            <a:r>
              <a:rPr lang="ru-RU" b="1" dirty="0"/>
              <a:t>департамента экономики</a:t>
            </a:r>
          </a:p>
          <a:p>
            <a:pPr marL="82296" indent="0" algn="ctr">
              <a:buNone/>
            </a:pPr>
            <a:r>
              <a:rPr lang="ru-RU" b="1" dirty="0"/>
              <a:t> администрации города Нижневартовска:</a:t>
            </a:r>
          </a:p>
          <a:p>
            <a:pPr marL="82296" indent="0" algn="ctr">
              <a:buNone/>
            </a:pPr>
            <a:endParaRPr lang="ru-RU" dirty="0"/>
          </a:p>
          <a:p>
            <a:pPr marL="82296" indent="0" algn="ctr">
              <a:buNone/>
            </a:pPr>
            <a:r>
              <a:rPr lang="ru-RU" dirty="0"/>
              <a:t>Начальник отдела:</a:t>
            </a:r>
          </a:p>
          <a:p>
            <a:pPr marL="82296" indent="0" algn="ctr">
              <a:buNone/>
            </a:pPr>
            <a:r>
              <a:rPr lang="ru-RU" dirty="0"/>
              <a:t>Громова Галина Васильевна 41-42-52</a:t>
            </a:r>
          </a:p>
          <a:p>
            <a:pPr marL="82296" indent="0" algn="ctr">
              <a:buNone/>
            </a:pPr>
            <a:r>
              <a:rPr lang="ru-RU" dirty="0" smtClean="0"/>
              <a:t>Главный специалист:</a:t>
            </a:r>
            <a:endParaRPr lang="ru-RU" dirty="0"/>
          </a:p>
          <a:p>
            <a:pPr marL="82296" indent="0" algn="ctr">
              <a:buNone/>
            </a:pPr>
            <a:r>
              <a:rPr lang="ru-RU" dirty="0" smtClean="0"/>
              <a:t>Доморацкая Юлия Витальевна 41-55-30</a:t>
            </a:r>
            <a:endParaRPr lang="ru-RU" dirty="0"/>
          </a:p>
          <a:p>
            <a:pPr marL="82296" indent="0" algn="ctr">
              <a:buNone/>
            </a:pPr>
            <a:r>
              <a:rPr lang="ru-RU" dirty="0"/>
              <a:t>Главный специалист:</a:t>
            </a:r>
          </a:p>
          <a:p>
            <a:pPr marL="82296" indent="0" algn="ctr">
              <a:buNone/>
            </a:pPr>
            <a:r>
              <a:rPr lang="ru-RU" dirty="0" smtClean="0"/>
              <a:t>Симанова Марина Николаевна 41-55-30</a:t>
            </a:r>
            <a:endParaRPr lang="ru-RU" dirty="0"/>
          </a:p>
          <a:p>
            <a:pPr marL="82296" indent="0" algn="ctr">
              <a:buNone/>
            </a:pPr>
            <a:endParaRPr lang="ru-RU" dirty="0"/>
          </a:p>
          <a:p>
            <a:pPr marL="82296" indent="0" algn="ctr">
              <a:buNone/>
            </a:pPr>
            <a:r>
              <a:rPr lang="ru-RU" b="1" dirty="0"/>
              <a:t>otrud@n-vartovsk.ru</a:t>
            </a:r>
          </a:p>
          <a:p>
            <a:pPr marL="82296" indent="0" algn="ctr">
              <a:buNone/>
            </a:pPr>
            <a:r>
              <a:rPr lang="ru-RU" b="1" dirty="0"/>
              <a:t>г. Нижневартовск, ул. 60 лет Октября, 1а, </a:t>
            </a:r>
          </a:p>
          <a:p>
            <a:pPr marL="82296" indent="0" algn="ctr">
              <a:buNone/>
            </a:pPr>
            <a:r>
              <a:rPr lang="ru-RU" b="1" dirty="0"/>
              <a:t>кабинеты </a:t>
            </a:r>
            <a:r>
              <a:rPr lang="ru-RU" b="1" dirty="0" smtClean="0"/>
              <a:t>407,403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8130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ОБЩИЕ РЕКОМЕНДАЦИИ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2430091" y="1844824"/>
            <a:ext cx="61206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Не нарушать срок направления коллективного договора на уведомительную регистрацию!</a:t>
            </a:r>
            <a:endParaRPr lang="ru-RU" sz="2400" b="1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7362" y="1982714"/>
            <a:ext cx="936104" cy="924548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826" y="4293096"/>
            <a:ext cx="2260029" cy="144016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059833" y="4293096"/>
            <a:ext cx="583264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Коллективный договор, соглашение </a:t>
            </a:r>
            <a:endParaRPr lang="ru-RU" dirty="0" smtClean="0"/>
          </a:p>
          <a:p>
            <a:pPr algn="ctr"/>
            <a:r>
              <a:rPr lang="ru-RU" dirty="0" smtClean="0"/>
              <a:t>в </a:t>
            </a:r>
            <a:r>
              <a:rPr lang="ru-RU" dirty="0"/>
              <a:t>течение </a:t>
            </a:r>
            <a:r>
              <a:rPr lang="ru-RU" b="1" dirty="0" smtClean="0"/>
              <a:t>СЕМИ ДНЕЙ со </a:t>
            </a:r>
            <a:r>
              <a:rPr lang="ru-RU" b="1" dirty="0"/>
              <a:t>дня подписания </a:t>
            </a:r>
            <a:r>
              <a:rPr lang="ru-RU" dirty="0"/>
              <a:t>направляются работодателем, представителем работодателя (работодателей) на уведомительную регистрацию в соответствующий орган по труду.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626083" y="3501008"/>
            <a:ext cx="691933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Статья 50 Трудового кодекса РФ</a:t>
            </a:r>
            <a:endParaRPr lang="ru-RU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28446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ОБЩИЕ РЕКОМЕНДАЦИИ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2430091" y="1844824"/>
            <a:ext cx="61206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Исключить ошибки при оформлении ссылок на </a:t>
            </a:r>
            <a:r>
              <a:rPr lang="ru-RU" sz="2400" b="1" dirty="0" smtClean="0"/>
              <a:t>нормативные правовые </a:t>
            </a:r>
            <a:r>
              <a:rPr lang="ru-RU" sz="2400" b="1" dirty="0" smtClean="0"/>
              <a:t>акты!</a:t>
            </a:r>
            <a:endParaRPr lang="ru-RU" sz="2400" b="1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7362" y="1982714"/>
            <a:ext cx="936104" cy="924548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6857" y="2673539"/>
            <a:ext cx="764914" cy="1389532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7634" y="3284984"/>
            <a:ext cx="764914" cy="1389532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2907262"/>
            <a:ext cx="762000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05955" y="4784080"/>
            <a:ext cx="24482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ОШИБКИ В РЕКВИЗИТАХ ДОКУМЕНТА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3645843" y="4316710"/>
            <a:ext cx="24482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ОШИБКИ В НАЗВАНИИ</a:t>
            </a:r>
          </a:p>
          <a:p>
            <a:pPr algn="ctr"/>
            <a:r>
              <a:rPr lang="ru-RU" dirty="0" smtClean="0"/>
              <a:t>(включая неполное соответствие)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6575178" y="4058967"/>
            <a:ext cx="24482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ССЫЛКА НА ДОКУМЕНТЫ, УТРАТИВШИЕ СИЛУ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5171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ОБЩИЕ РЕКОМЕНДАЦИИ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2430302" y="1556792"/>
            <a:ext cx="61206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u="sng" dirty="0"/>
              <a:t>Не допускать повторения норм (пунктов)</a:t>
            </a:r>
            <a:r>
              <a:rPr lang="ru-RU" sz="2400" dirty="0"/>
              <a:t> коллективного договора в разделах коллективного договора и в разделах правил внутреннего трудового распорядка </a:t>
            </a:r>
            <a:endParaRPr lang="ru-RU" sz="2400" b="1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7362" y="1982714"/>
            <a:ext cx="936104" cy="924548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3356993"/>
            <a:ext cx="2401570" cy="2952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231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Раздел 1 «Общие положения»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443450" y="1268760"/>
            <a:ext cx="503374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СРОКИ ЗАКЛЮЧЕНИЯ</a:t>
            </a:r>
            <a:endParaRPr lang="ru-RU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71600" y="2192090"/>
            <a:ext cx="8064896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/>
              <a:t>Наличие временного промежутка между датой начала срока действия нового коллективного договора и датой окончания срока действия предыдущего.</a:t>
            </a:r>
          </a:p>
          <a:p>
            <a:pPr algn="ctr"/>
            <a:endParaRPr lang="ru-RU" sz="1600" dirty="0"/>
          </a:p>
          <a:p>
            <a:pPr algn="ctr"/>
            <a:r>
              <a:rPr lang="ru-RU" sz="1600" dirty="0" smtClean="0"/>
              <a:t>Не соответствие обозначенного  срока действия коллективного договора обозначенным в нем датам:</a:t>
            </a:r>
          </a:p>
          <a:p>
            <a:pPr algn="ctr"/>
            <a:endParaRPr lang="ru-RU" sz="1600" dirty="0"/>
          </a:p>
          <a:p>
            <a:pPr algn="ctr"/>
            <a:endParaRPr lang="ru-RU" sz="1600" dirty="0" smtClean="0"/>
          </a:p>
          <a:p>
            <a:pPr algn="ctr"/>
            <a:endParaRPr lang="ru-RU" sz="1600" dirty="0"/>
          </a:p>
          <a:p>
            <a:pPr algn="ctr"/>
            <a:r>
              <a:rPr lang="ru-RU" sz="1600" dirty="0" smtClean="0"/>
              <a:t>Несоответствие срока </a:t>
            </a:r>
            <a:r>
              <a:rPr lang="ru-RU" sz="1600" dirty="0"/>
              <a:t>действия коллективного договора </a:t>
            </a:r>
            <a:r>
              <a:rPr lang="ru-RU" sz="1600" dirty="0" smtClean="0"/>
              <a:t>, указанного на титульном листе, сроку,  указанному  </a:t>
            </a:r>
            <a:r>
              <a:rPr lang="ru-RU" sz="1600" dirty="0"/>
              <a:t>в </a:t>
            </a:r>
            <a:r>
              <a:rPr lang="ru-RU" sz="1600" dirty="0" smtClean="0"/>
              <a:t>пунктах </a:t>
            </a:r>
            <a:r>
              <a:rPr lang="ru-RU" sz="1600" dirty="0"/>
              <a:t>коллективного договора (или наоборот</a:t>
            </a:r>
            <a:r>
              <a:rPr lang="ru-RU" sz="1600" dirty="0" smtClean="0"/>
              <a:t>).</a:t>
            </a:r>
          </a:p>
          <a:p>
            <a:pPr algn="ctr"/>
            <a:endParaRPr lang="ru-RU" sz="1600" dirty="0" smtClean="0"/>
          </a:p>
          <a:p>
            <a:pPr algn="ctr"/>
            <a:r>
              <a:rPr lang="ru-RU" sz="1600" dirty="0" smtClean="0"/>
              <a:t>Формулировка, что «коллективный </a:t>
            </a:r>
            <a:r>
              <a:rPr lang="ru-RU" sz="1600" dirty="0"/>
              <a:t>договор сохраняет свое действие на период до принятия </a:t>
            </a:r>
            <a:r>
              <a:rPr lang="ru-RU" sz="1600" dirty="0" smtClean="0"/>
              <a:t>нового» противоречит </a:t>
            </a:r>
            <a:r>
              <a:rPr lang="ru-RU" sz="1600" dirty="0"/>
              <a:t>статье 43 </a:t>
            </a:r>
            <a:r>
              <a:rPr lang="ru-RU" sz="1600" dirty="0" smtClean="0"/>
              <a:t>Трудового кодекса РФ.</a:t>
            </a:r>
          </a:p>
          <a:p>
            <a:pPr algn="ctr"/>
            <a:endParaRPr lang="ru-RU" sz="1600" dirty="0"/>
          </a:p>
          <a:p>
            <a:pPr algn="ctr"/>
            <a:r>
              <a:rPr lang="ru-RU" sz="1600" dirty="0" smtClean="0"/>
              <a:t>«Двойной коллективный договор»: заключение нового коллективного договора в период срока действия предыдущего без установления факта прекращения его действия. </a:t>
            </a:r>
            <a:endParaRPr lang="ru-RU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1043608" y="3501008"/>
            <a:ext cx="79928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FF0000"/>
                </a:solidFill>
              </a:rPr>
              <a:t>с 01.01.2015 по 31.12.2017 </a:t>
            </a:r>
            <a:r>
              <a:rPr lang="ru-RU" sz="1600" b="1" dirty="0" smtClean="0">
                <a:solidFill>
                  <a:srgbClr val="FF0000"/>
                </a:solidFill>
              </a:rPr>
              <a:t> -   3 </a:t>
            </a:r>
            <a:r>
              <a:rPr lang="ru-RU" sz="1600" b="1" dirty="0" smtClean="0">
                <a:solidFill>
                  <a:srgbClr val="FF0000"/>
                </a:solidFill>
              </a:rPr>
              <a:t>года </a:t>
            </a:r>
            <a:endParaRPr lang="ru-RU" sz="1600" b="1" dirty="0">
              <a:solidFill>
                <a:srgbClr val="FF0000"/>
              </a:solidFill>
            </a:endParaRPr>
          </a:p>
          <a:p>
            <a:pPr algn="ctr"/>
            <a:r>
              <a:rPr lang="ru-RU" sz="1600" b="1" dirty="0" smtClean="0">
                <a:solidFill>
                  <a:srgbClr val="FF0000"/>
                </a:solidFill>
              </a:rPr>
              <a:t>01.01.2015 по 01.01.2018  </a:t>
            </a:r>
            <a:r>
              <a:rPr lang="ru-RU" sz="1600" b="1" dirty="0" smtClean="0">
                <a:solidFill>
                  <a:srgbClr val="FF0000"/>
                </a:solidFill>
              </a:rPr>
              <a:t>-   3 </a:t>
            </a:r>
            <a:r>
              <a:rPr lang="ru-RU" sz="1600" b="1" dirty="0" smtClean="0">
                <a:solidFill>
                  <a:srgbClr val="FF0000"/>
                </a:solidFill>
              </a:rPr>
              <a:t>года и 1 день</a:t>
            </a:r>
            <a:endParaRPr lang="ru-RU" sz="1600" b="1" dirty="0">
              <a:solidFill>
                <a:srgbClr val="FF0000"/>
              </a:solidFill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372" y="1954938"/>
            <a:ext cx="791344" cy="872806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827744"/>
            <a:ext cx="792163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526" y="3895368"/>
            <a:ext cx="792163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526" y="4581128"/>
            <a:ext cx="792163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526" y="5373216"/>
            <a:ext cx="792163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95382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Раздел 2 «Трудовой договор»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095053" y="1187579"/>
            <a:ext cx="79928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Ссылка на документы, утратившие силу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5" name="Загнутый угол 4"/>
          <p:cNvSpPr/>
          <p:nvPr/>
        </p:nvSpPr>
        <p:spPr>
          <a:xfrm>
            <a:off x="1491097" y="1805936"/>
            <a:ext cx="3600400" cy="4896544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sz="1600" b="1" dirty="0" smtClean="0">
                <a:solidFill>
                  <a:schemeClr val="tx1"/>
                </a:solidFill>
              </a:rPr>
              <a:t>ПУНКТ 2. 7 : </a:t>
            </a:r>
            <a:r>
              <a:rPr lang="ru-RU" sz="1600" dirty="0" smtClean="0">
                <a:solidFill>
                  <a:schemeClr val="tx1"/>
                </a:solidFill>
              </a:rPr>
              <a:t>Объем </a:t>
            </a:r>
            <a:r>
              <a:rPr lang="ru-RU" sz="1600" dirty="0">
                <a:solidFill>
                  <a:schemeClr val="tx1"/>
                </a:solidFill>
              </a:rPr>
              <a:t>учебной нагрузки (педагогической работы) педагогическим работникам в соответствии с </a:t>
            </a:r>
            <a:r>
              <a:rPr lang="ru-RU" sz="1600" b="1" dirty="0">
                <a:solidFill>
                  <a:srgbClr val="FF0000"/>
                </a:solidFill>
              </a:rPr>
              <a:t>п.66 Типового положения об общеобразовательном учреждении, утвержденного </a:t>
            </a:r>
            <a:r>
              <a:rPr lang="ru-RU" sz="1600" b="1" dirty="0" smtClean="0">
                <a:solidFill>
                  <a:srgbClr val="FF0000"/>
                </a:solidFill>
              </a:rPr>
              <a:t>постановлением Правительства </a:t>
            </a:r>
            <a:r>
              <a:rPr lang="ru-RU" sz="1600" b="1" dirty="0">
                <a:solidFill>
                  <a:srgbClr val="FF0000"/>
                </a:solidFill>
              </a:rPr>
              <a:t>Российской Федерации от 19.03.2001 №196 </a:t>
            </a:r>
            <a:r>
              <a:rPr lang="ru-RU" sz="1600" dirty="0">
                <a:solidFill>
                  <a:schemeClr val="tx1"/>
                </a:solidFill>
              </a:rPr>
              <a:t>(далее - Типовое положение) устанавливается работодателем исходя из количества часов по учебному плану, программам, обеспеченности кадрами, других конкретных условий в данном учреждении. </a:t>
            </a:r>
          </a:p>
        </p:txBody>
      </p:sp>
      <p:sp>
        <p:nvSpPr>
          <p:cNvPr id="10" name="Выноска 1 9"/>
          <p:cNvSpPr/>
          <p:nvPr/>
        </p:nvSpPr>
        <p:spPr>
          <a:xfrm>
            <a:off x="6156176" y="2348880"/>
            <a:ext cx="2592288" cy="2880320"/>
          </a:xfrm>
          <a:prstGeom prst="borderCallout1">
            <a:avLst>
              <a:gd name="adj1" fmla="val 13459"/>
              <a:gd name="adj2" fmla="val -617"/>
              <a:gd name="adj3" fmla="val 55227"/>
              <a:gd name="adj4" fmla="val -4017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Утратило </a:t>
            </a:r>
            <a:r>
              <a:rPr lang="ru-RU" dirty="0">
                <a:solidFill>
                  <a:schemeClr val="tx1"/>
                </a:solidFill>
              </a:rPr>
              <a:t>силу в связи с изданием Постановления Правительства РФ от 29.03.2014 №245 </a:t>
            </a:r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«</a:t>
            </a:r>
            <a:r>
              <a:rPr lang="ru-RU" dirty="0">
                <a:solidFill>
                  <a:schemeClr val="tx1"/>
                </a:solidFill>
              </a:rPr>
              <a:t>О признании утративших силу некоторых актов Правительства»</a:t>
            </a:r>
          </a:p>
        </p:txBody>
      </p:sp>
    </p:spTree>
    <p:extLst>
      <p:ext uri="{BB962C8B-B14F-4D97-AF65-F5344CB8AC3E}">
        <p14:creationId xmlns:p14="http://schemas.microsoft.com/office/powerpoint/2010/main" val="747127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476672"/>
            <a:ext cx="7498080" cy="1944216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Раздел </a:t>
            </a:r>
            <a:r>
              <a:rPr lang="ru-RU" sz="3600" dirty="0"/>
              <a:t>3 </a:t>
            </a:r>
            <a:r>
              <a:rPr lang="ru-RU" sz="3600" dirty="0" smtClean="0"/>
              <a:t>«Подготовка </a:t>
            </a:r>
            <a:r>
              <a:rPr lang="ru-RU" sz="3600" dirty="0"/>
              <a:t>и дополнительное профессиональное</a:t>
            </a:r>
            <a:br>
              <a:rPr lang="ru-RU" sz="3600" dirty="0"/>
            </a:br>
            <a:r>
              <a:rPr lang="ru-RU" sz="3600" dirty="0"/>
              <a:t>образование </a:t>
            </a:r>
            <a:r>
              <a:rPr lang="ru-RU" sz="3600" dirty="0" smtClean="0"/>
              <a:t>работников»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2564904"/>
            <a:ext cx="813690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/>
              <a:t>Раздел </a:t>
            </a:r>
            <a:r>
              <a:rPr lang="ru-RU" sz="2400" b="1" dirty="0"/>
              <a:t>9 ТК РФ </a:t>
            </a:r>
            <a:r>
              <a:rPr lang="ru-RU" sz="2400" dirty="0"/>
              <a:t>претерпел значительные изменения, изменены многие формулировки, в том числе </a:t>
            </a:r>
            <a:r>
              <a:rPr lang="ru-RU" sz="2400" b="1" dirty="0"/>
              <a:t>«подготовка, переподготовка, повышение квалификации кадров»</a:t>
            </a:r>
            <a:r>
              <a:rPr lang="ru-RU" sz="2400" dirty="0"/>
              <a:t>, заменены на слова </a:t>
            </a:r>
            <a:r>
              <a:rPr lang="ru-RU" sz="2400" b="1" dirty="0"/>
              <a:t>«дополнительное образование работников»</a:t>
            </a:r>
            <a:r>
              <a:rPr lang="ru-RU" sz="2400" dirty="0"/>
              <a:t> слова </a:t>
            </a:r>
            <a:r>
              <a:rPr lang="ru-RU" sz="2400" b="1" dirty="0"/>
              <a:t>«учеба»</a:t>
            </a:r>
            <a:r>
              <a:rPr lang="ru-RU" sz="2400" dirty="0"/>
              <a:t>, </a:t>
            </a:r>
            <a:r>
              <a:rPr lang="ru-RU" sz="2400" b="1" dirty="0"/>
              <a:t>«обучение»</a:t>
            </a:r>
            <a:r>
              <a:rPr lang="ru-RU" sz="2400" dirty="0"/>
              <a:t> заменены на слова </a:t>
            </a:r>
            <a:r>
              <a:rPr lang="ru-RU" sz="2400" b="1" dirty="0"/>
              <a:t>«получение образования»</a:t>
            </a:r>
            <a:r>
              <a:rPr lang="ru-RU" sz="2400" dirty="0"/>
              <a:t> и т.д. В</a:t>
            </a:r>
            <a:r>
              <a:rPr lang="ru-RU" sz="2400" dirty="0" smtClean="0"/>
              <a:t> </a:t>
            </a:r>
            <a:r>
              <a:rPr lang="ru-RU" sz="2400" dirty="0"/>
              <a:t>коллективных договорах данные формулировки должны быть приведены в соответствие с </a:t>
            </a:r>
            <a:r>
              <a:rPr lang="ru-RU" sz="2400" dirty="0" smtClean="0"/>
              <a:t>действующим законодательством</a:t>
            </a:r>
            <a:r>
              <a:rPr lang="ru-RU" sz="2400" dirty="0"/>
              <a:t>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157192"/>
            <a:ext cx="1481456" cy="1463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76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476672"/>
            <a:ext cx="7498080" cy="1944216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Раздел 4 </a:t>
            </a:r>
            <a:r>
              <a:rPr lang="ru-RU" sz="3600" dirty="0"/>
              <a:t>«Высвобождение работников и содействие их трудоустройству»</a:t>
            </a:r>
            <a:br>
              <a:rPr lang="ru-RU" sz="3600" dirty="0"/>
            </a:br>
            <a:endParaRPr lang="ru-RU" sz="36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545288"/>
            <a:ext cx="1481456" cy="146316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83768" y="2492896"/>
            <a:ext cx="623398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Типичной ошибкой является определение, что считать </a:t>
            </a:r>
            <a:r>
              <a:rPr lang="ru-RU" b="1" dirty="0">
                <a:solidFill>
                  <a:srgbClr val="FF0000"/>
                </a:solidFill>
              </a:rPr>
              <a:t>массовым высвобождением работников. </a:t>
            </a:r>
          </a:p>
          <a:p>
            <a:pPr algn="just"/>
            <a:r>
              <a:rPr lang="ru-RU" dirty="0"/>
              <a:t>Формулировка в коллективных договорах у всех </a:t>
            </a:r>
            <a:r>
              <a:rPr lang="ru-RU" dirty="0" smtClean="0"/>
              <a:t>одинаковая: </a:t>
            </a:r>
            <a:r>
              <a:rPr lang="ru-RU" dirty="0"/>
              <a:t>«Стороны договорились, что высвобождение в отрасли считается массовым, если происходит сокращение 10% от общего количества работников в течение 90 календарных дней». </a:t>
            </a:r>
          </a:p>
          <a:p>
            <a:pPr algn="just"/>
            <a:r>
              <a:rPr lang="ru-RU" b="1" dirty="0">
                <a:solidFill>
                  <a:srgbClr val="FF0000"/>
                </a:solidFill>
              </a:rPr>
              <a:t>Во </a:t>
            </a:r>
            <a:r>
              <a:rPr lang="ru-RU" b="1" dirty="0" smtClean="0">
                <a:solidFill>
                  <a:srgbClr val="FF0000"/>
                </a:solidFill>
              </a:rPr>
              <a:t>– первых, </a:t>
            </a:r>
            <a:r>
              <a:rPr lang="ru-RU" dirty="0"/>
              <a:t>учреждение </a:t>
            </a:r>
            <a:r>
              <a:rPr lang="ru-RU" dirty="0" smtClean="0"/>
              <a:t>отвечает почему-то за целую отрасль;</a:t>
            </a:r>
          </a:p>
          <a:p>
            <a:pPr algn="just"/>
            <a:r>
              <a:rPr lang="ru-RU" b="1" dirty="0">
                <a:solidFill>
                  <a:srgbClr val="FF0000"/>
                </a:solidFill>
              </a:rPr>
              <a:t>В</a:t>
            </a:r>
            <a:r>
              <a:rPr lang="ru-RU" b="1" dirty="0" smtClean="0">
                <a:solidFill>
                  <a:srgbClr val="FF0000"/>
                </a:solidFill>
              </a:rPr>
              <a:t>о – вторых, </a:t>
            </a:r>
            <a:r>
              <a:rPr lang="ru-RU" dirty="0"/>
              <a:t>установленные критерии не подходят ни к одному из критериев, поименованных в </a:t>
            </a:r>
            <a:r>
              <a:rPr lang="ru-RU" b="1">
                <a:solidFill>
                  <a:srgbClr val="FF0000"/>
                </a:solidFill>
              </a:rPr>
              <a:t>постановлении </a:t>
            </a:r>
            <a:r>
              <a:rPr lang="ru-RU" b="1" smtClean="0">
                <a:solidFill>
                  <a:srgbClr val="FF0000"/>
                </a:solidFill>
              </a:rPr>
              <a:t>Правительства от </a:t>
            </a:r>
            <a:r>
              <a:rPr lang="ru-RU" b="1" dirty="0">
                <a:solidFill>
                  <a:srgbClr val="FF0000"/>
                </a:solidFill>
              </a:rPr>
              <a:t>05.02.1993 №99 «Об организации работы по содействию занятости в условиях массового высвобождения» (с изменениями от 24.12.2014 №1496).</a:t>
            </a:r>
          </a:p>
        </p:txBody>
      </p:sp>
    </p:spTree>
    <p:extLst>
      <p:ext uri="{BB962C8B-B14F-4D97-AF65-F5344CB8AC3E}">
        <p14:creationId xmlns:p14="http://schemas.microsoft.com/office/powerpoint/2010/main" val="38564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332656"/>
            <a:ext cx="7498080" cy="1008112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Раздел 5 </a:t>
            </a:r>
            <a:r>
              <a:rPr lang="ru-RU" sz="3600" dirty="0"/>
              <a:t>«Рабочее время и время отдыха</a:t>
            </a:r>
            <a:r>
              <a:rPr lang="ru-RU" sz="3600" dirty="0" smtClean="0"/>
              <a:t>»</a:t>
            </a:r>
            <a:endParaRPr lang="ru-RU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1043608" y="1628800"/>
            <a:ext cx="7992888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Документы, утратившие силу</a:t>
            </a:r>
          </a:p>
          <a:p>
            <a:pPr algn="ctr"/>
            <a:endParaRPr lang="ru-RU" sz="2000" dirty="0" smtClean="0"/>
          </a:p>
          <a:p>
            <a:pPr algn="ctr"/>
            <a:r>
              <a:rPr lang="ru-RU" sz="2000" dirty="0" smtClean="0"/>
              <a:t>Привлечение </a:t>
            </a:r>
            <a:r>
              <a:rPr lang="ru-RU" sz="2000" dirty="0"/>
              <a:t>работников к сверхурочной </a:t>
            </a:r>
            <a:r>
              <a:rPr lang="ru-RU" sz="2000" dirty="0" smtClean="0"/>
              <a:t>работе</a:t>
            </a:r>
          </a:p>
          <a:p>
            <a:pPr algn="ctr"/>
            <a:endParaRPr lang="ru-RU" sz="2000" dirty="0" smtClean="0"/>
          </a:p>
          <a:p>
            <a:pPr algn="ctr"/>
            <a:r>
              <a:rPr lang="ru-RU" sz="2000" dirty="0" smtClean="0"/>
              <a:t>Предоставление </a:t>
            </a:r>
            <a:r>
              <a:rPr lang="ru-RU" sz="2000" dirty="0"/>
              <a:t>работникам отпуска без сохранения заработной платы в соответствии со статьями 128, 263, 286 ТК </a:t>
            </a:r>
            <a:r>
              <a:rPr lang="ru-RU" sz="2000" dirty="0" smtClean="0"/>
              <a:t>РФ</a:t>
            </a:r>
          </a:p>
          <a:p>
            <a:pPr algn="ctr"/>
            <a:endParaRPr lang="ru-RU" sz="2000" dirty="0" smtClean="0"/>
          </a:p>
          <a:p>
            <a:pPr algn="ctr"/>
            <a:r>
              <a:rPr lang="ru-RU" sz="2000" dirty="0" smtClean="0"/>
              <a:t>Предоставление </a:t>
            </a:r>
            <a:r>
              <a:rPr lang="ru-RU" sz="2000" dirty="0" smtClean="0"/>
              <a:t>ежегодного дополнительного оплачиваемого отпуска </a:t>
            </a:r>
            <a:r>
              <a:rPr lang="ru-RU" sz="2000" dirty="0" smtClean="0"/>
              <a:t>работникам</a:t>
            </a:r>
          </a:p>
          <a:p>
            <a:pPr algn="ctr"/>
            <a:endParaRPr lang="ru-RU" sz="2000" dirty="0" smtClean="0"/>
          </a:p>
          <a:p>
            <a:pPr algn="ctr"/>
            <a:r>
              <a:rPr lang="ru-RU" sz="2000" dirty="0" smtClean="0"/>
              <a:t>Работники с ненормированным рабочим днем</a:t>
            </a:r>
          </a:p>
          <a:p>
            <a:pPr algn="ctr"/>
            <a:endParaRPr lang="ru-RU" sz="2000" dirty="0" smtClean="0"/>
          </a:p>
          <a:p>
            <a:pPr algn="ctr"/>
            <a:r>
              <a:rPr lang="ru-RU" sz="2000" dirty="0" smtClean="0"/>
              <a:t>Длительный </a:t>
            </a:r>
            <a:r>
              <a:rPr lang="ru-RU" sz="2000" dirty="0"/>
              <a:t>отпуск сроком до одного </a:t>
            </a:r>
            <a:r>
              <a:rPr lang="ru-RU" sz="2000" dirty="0" smtClean="0"/>
              <a:t>года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412776"/>
            <a:ext cx="792163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868735"/>
            <a:ext cx="792163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722363"/>
            <a:ext cx="792163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526" y="3516744"/>
            <a:ext cx="792163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4391256"/>
            <a:ext cx="792163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1" y="5085184"/>
            <a:ext cx="792163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60531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355</TotalTime>
  <Words>916</Words>
  <Application>Microsoft Office PowerPoint</Application>
  <PresentationFormat>Экран (4:3)</PresentationFormat>
  <Paragraphs>97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Солнцестояние</vt:lpstr>
      <vt:lpstr>Администрация города Нижневартовска Департамент экономики Отдел труда</vt:lpstr>
      <vt:lpstr>ОБЩИЕ РЕКОМЕНДАЦИИ</vt:lpstr>
      <vt:lpstr>ОБЩИЕ РЕКОМЕНДАЦИИ</vt:lpstr>
      <vt:lpstr>ОБЩИЕ РЕКОМЕНДАЦИИ</vt:lpstr>
      <vt:lpstr>Раздел 1 «Общие положения»</vt:lpstr>
      <vt:lpstr>Раздел 2 «Трудовой договор»</vt:lpstr>
      <vt:lpstr>Раздел 3 «Подготовка и дополнительное профессиональное образование работников» </vt:lpstr>
      <vt:lpstr>Раздел 4 «Высвобождение работников и содействие их трудоустройству» </vt:lpstr>
      <vt:lpstr>Раздел 5 «Рабочее время и время отдыха»</vt:lpstr>
      <vt:lpstr>Раздел 6 «Оплата и нормирование труда»</vt:lpstr>
      <vt:lpstr>Раздел 7 «Гарантии и компенсации»</vt:lpstr>
      <vt:lpstr>Раздел 9 «Гарантии профсоюзной деятельности»</vt:lpstr>
      <vt:lpstr>Приложения. Правила внутреннего трудового распорядка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Верин Сергей Александрович</dc:creator>
  <cp:lastModifiedBy>Доморацкая Юлия Витальевна</cp:lastModifiedBy>
  <cp:revision>27</cp:revision>
  <dcterms:created xsi:type="dcterms:W3CDTF">2015-11-17T09:48:36Z</dcterms:created>
  <dcterms:modified xsi:type="dcterms:W3CDTF">2015-11-19T08:46:11Z</dcterms:modified>
</cp:coreProperties>
</file>