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6858000" cy="9144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DBE9C72-DD82-4226-B250-831CCEBB99E3}">
          <p14:sldIdLst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93416" autoAdjust="0"/>
  </p:normalViewPr>
  <p:slideViewPr>
    <p:cSldViewPr>
      <p:cViewPr>
        <p:scale>
          <a:sx n="150" d="100"/>
          <a:sy n="150" d="100"/>
        </p:scale>
        <p:origin x="1554" y="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481A177D-293F-4EB8-B93C-FF65A7266DA3}" type="datetimeFigureOut">
              <a:rPr lang="ru-RU" smtClean="0"/>
              <a:t>06.06.2017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59BE0FA0-E69C-4CE6-A282-70D55D6992C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070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Рисунок 8 – Схема последовательности действий стадии «инициация».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E0FA0-E69C-4CE6-A282-70D55D6992CA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715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06.06.2017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0021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06.06.2017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08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06.06.2017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84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06.06.2017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9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06.06.2017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24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06.06.2017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90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06.06.2017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83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06.06.2017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77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06.06.2017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748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06.06.2017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9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06.06.2017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40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6C487-B88B-43FB-8F47-A728B5C4BADB}" type="datetimeFigureOut">
              <a:rPr lang="ru-RU" smtClean="0"/>
              <a:t>06.06.2017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20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rgi.gov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362410" y="686797"/>
            <a:ext cx="6120238" cy="3063744"/>
            <a:chOff x="225364" y="460526"/>
            <a:chExt cx="4869070" cy="3063744"/>
          </a:xfrm>
        </p:grpSpPr>
        <p:sp>
          <p:nvSpPr>
            <p:cNvPr id="3" name="Блок-схема: альтернативный процесс 2"/>
            <p:cNvSpPr/>
            <p:nvPr/>
          </p:nvSpPr>
          <p:spPr>
            <a:xfrm>
              <a:off x="2273776" y="523493"/>
              <a:ext cx="1246603" cy="427792"/>
            </a:xfrm>
            <a:prstGeom prst="flowChartAlternateProcess">
              <a:avLst/>
            </a:prstGeom>
            <a:ln>
              <a:solidFill>
                <a:schemeClr val="tx2"/>
              </a:solidFill>
              <a:tailEnd type="stealth" w="med" len="lg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cs typeface="Times New Roman" panose="02020603050405020304" pitchFamily="18" charset="0"/>
                </a:rPr>
                <a:t>Проведение предварительных переговоров</a:t>
              </a:r>
              <a:endParaRPr lang="ru-RU" sz="800" b="1" dirty="0">
                <a:cs typeface="Times New Roman" panose="02020603050405020304" pitchFamily="18" charset="0"/>
              </a:endParaRPr>
            </a:p>
          </p:txBody>
        </p:sp>
        <p:sp>
          <p:nvSpPr>
            <p:cNvPr id="5" name="Блок-схема: альтернативный процесс 4"/>
            <p:cNvSpPr/>
            <p:nvPr/>
          </p:nvSpPr>
          <p:spPr>
            <a:xfrm>
              <a:off x="2279237" y="1985311"/>
              <a:ext cx="1241143" cy="427792"/>
            </a:xfrm>
            <a:prstGeom prst="flowChartAlternateProcess">
              <a:avLst/>
            </a:prstGeom>
            <a:ln>
              <a:solidFill>
                <a:schemeClr val="tx2"/>
              </a:solidFill>
              <a:tailEnd type="stealth" w="med" len="lg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cs typeface="Times New Roman" panose="02020603050405020304" pitchFamily="18" charset="0"/>
                </a:rPr>
                <a:t>Рассмотрение предложения</a:t>
              </a:r>
              <a:endParaRPr lang="ru-RU" sz="800" b="1" dirty="0">
                <a:cs typeface="Times New Roman" panose="02020603050405020304" pitchFamily="18" charset="0"/>
              </a:endParaRPr>
            </a:p>
          </p:txBody>
        </p:sp>
        <p:cxnSp>
          <p:nvCxnSpPr>
            <p:cNvPr id="6" name="Скругленная соединительная линия 5"/>
            <p:cNvCxnSpPr/>
            <p:nvPr/>
          </p:nvCxnSpPr>
          <p:spPr>
            <a:xfrm rot="16200000" flipH="1">
              <a:off x="2789253" y="1091119"/>
              <a:ext cx="216024" cy="375"/>
            </a:xfrm>
            <a:prstGeom prst="curvedConnector3">
              <a:avLst>
                <a:gd name="adj1" fmla="val 50000"/>
              </a:avLst>
            </a:prstGeom>
            <a:ln w="19050" cap="rnd" cmpd="sng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924271" y="1981903"/>
              <a:ext cx="1170163" cy="41549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700" b="1" i="1" dirty="0" smtClean="0">
                  <a:solidFill>
                    <a:schemeClr val="tx2">
                      <a:lumMod val="50000"/>
                    </a:schemeClr>
                  </a:solidFill>
                </a:rPr>
                <a:t>Уполномоченный орган, структурные подразделения администрации города</a:t>
              </a:r>
              <a:endParaRPr lang="ru-RU" sz="700" b="1" i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70" name="Соединительная линия уступом 69"/>
            <p:cNvCxnSpPr/>
            <p:nvPr/>
          </p:nvCxnSpPr>
          <p:spPr>
            <a:xfrm rot="5400000">
              <a:off x="2143539" y="3118989"/>
              <a:ext cx="417153" cy="352624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2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3930756" y="579670"/>
              <a:ext cx="1157775" cy="30777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700" b="1" i="1" dirty="0" smtClean="0">
                  <a:solidFill>
                    <a:schemeClr val="tx2">
                      <a:lumMod val="50000"/>
                    </a:schemeClr>
                  </a:solidFill>
                </a:rPr>
                <a:t>Инициатор, уполномоченный орган, Департамент ЖКХ</a:t>
              </a:r>
              <a:endParaRPr lang="ru-RU" sz="700" b="1" i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134" name="Соединительная линия уступом 133"/>
            <p:cNvCxnSpPr/>
            <p:nvPr/>
          </p:nvCxnSpPr>
          <p:spPr>
            <a:xfrm rot="16200000" flipH="1">
              <a:off x="2976914" y="3173262"/>
              <a:ext cx="403701" cy="298315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2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Box 1"/>
            <p:cNvSpPr txBox="1"/>
            <p:nvPr/>
          </p:nvSpPr>
          <p:spPr>
            <a:xfrm>
              <a:off x="225364" y="460526"/>
              <a:ext cx="182248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b="1" dirty="0" smtClean="0">
                  <a:solidFill>
                    <a:schemeClr val="tx2"/>
                  </a:solidFill>
                </a:rPr>
                <a:t>1. </a:t>
              </a:r>
              <a:r>
                <a:rPr lang="ru-RU" sz="800" b="1" dirty="0" smtClean="0">
                  <a:solidFill>
                    <a:schemeClr val="accent1">
                      <a:lumMod val="75000"/>
                    </a:schemeClr>
                  </a:solidFill>
                </a:rPr>
                <a:t>Инициатор вправе проводить с уполномоченным органом переговоры, связанные с подготовкой проекта концессионного соглашения, запрашивать сведения в Департаменте ЖКХ, если предметом соглашения являются объекты ЖКХ.</a:t>
              </a:r>
              <a:endParaRPr lang="ru-RU" sz="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60" name="Блок-схема: альтернативный процесс 59"/>
          <p:cNvSpPr/>
          <p:nvPr/>
        </p:nvSpPr>
        <p:spPr>
          <a:xfrm>
            <a:off x="2937187" y="1420308"/>
            <a:ext cx="1566933" cy="589593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cs typeface="Times New Roman" panose="02020603050405020304" pitchFamily="18" charset="0"/>
              </a:rPr>
              <a:t>Направление предложения о заключении концессионного соглашения</a:t>
            </a:r>
            <a:endParaRPr lang="ru-RU" sz="800" b="1" dirty="0"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63902" y="1569191"/>
            <a:ext cx="1765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chemeClr val="tx2"/>
                </a:solidFill>
              </a:rPr>
              <a:t>2</a:t>
            </a:r>
            <a:r>
              <a:rPr lang="ru-RU" sz="800" b="1" dirty="0" smtClean="0">
                <a:solidFill>
                  <a:schemeClr val="tx2"/>
                </a:solidFill>
              </a:rPr>
              <a:t>. </a:t>
            </a: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>Предложение должно быть оформлено в соответствии с постановлением </a:t>
            </a:r>
            <a:r>
              <a:rPr lang="ru-RU" sz="800" b="1" dirty="0">
                <a:solidFill>
                  <a:schemeClr val="accent1">
                    <a:lumMod val="75000"/>
                  </a:schemeClr>
                </a:solidFill>
              </a:rPr>
              <a:t>Правительства Российской Федерации от 31.03.2015 №</a:t>
            </a: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>300.</a:t>
            </a:r>
            <a:endParaRPr lang="ru-RU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011796" y="1605552"/>
            <a:ext cx="1463431" cy="215444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b="1" i="1" dirty="0">
                <a:solidFill>
                  <a:schemeClr val="tx2">
                    <a:lumMod val="50000"/>
                  </a:schemeClr>
                </a:solidFill>
              </a:rPr>
              <a:t>Инициатор</a:t>
            </a:r>
          </a:p>
        </p:txBody>
      </p:sp>
      <p:cxnSp>
        <p:nvCxnSpPr>
          <p:cNvPr id="71" name="Скругленная соединительная линия 70"/>
          <p:cNvCxnSpPr/>
          <p:nvPr/>
        </p:nvCxnSpPr>
        <p:spPr>
          <a:xfrm rot="16200000" flipH="1">
            <a:off x="3612454" y="2124618"/>
            <a:ext cx="216024" cy="375"/>
          </a:xfrm>
          <a:prstGeom prst="curvedConnector3">
            <a:avLst>
              <a:gd name="adj1" fmla="val 133673"/>
            </a:avLst>
          </a:prstGeom>
          <a:ln w="19050" cap="rnd" cmpd="sng">
            <a:solidFill>
              <a:schemeClr val="tx2"/>
            </a:solidFill>
            <a:round/>
            <a:headEnd type="none" w="lg" len="lg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Блок-схема: альтернативный процесс 100"/>
          <p:cNvSpPr/>
          <p:nvPr/>
        </p:nvSpPr>
        <p:spPr>
          <a:xfrm>
            <a:off x="2948468" y="2916935"/>
            <a:ext cx="1555652" cy="432683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cs typeface="Times New Roman" panose="02020603050405020304" pitchFamily="18" charset="0"/>
              </a:rPr>
              <a:t>Принятие решения</a:t>
            </a:r>
            <a:endParaRPr lang="ru-RU" sz="800" b="1" dirty="0">
              <a:cs typeface="Times New Roman" panose="02020603050405020304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65177" y="2974395"/>
            <a:ext cx="1752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chemeClr val="tx2"/>
                </a:solidFill>
              </a:rPr>
              <a:t>4. По результатам рассмотрения предложения, уполномоченный орган принимает решение в форме приказа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381590" y="3617095"/>
            <a:ext cx="1736429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</a:rPr>
              <a:t>5. Уполномоченный орган размещает </a:t>
            </a:r>
            <a:r>
              <a:rPr lang="ru-RU" sz="750" b="1" dirty="0">
                <a:solidFill>
                  <a:schemeClr val="accent1">
                    <a:lumMod val="75000"/>
                  </a:schemeClr>
                </a:solidFill>
              </a:rPr>
              <a:t>предложение в целях принятия заявок о готовности к участию в конкурсе на заключение концессионного соглашения на условиях, определенных в </a:t>
            </a:r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</a:rPr>
              <a:t>предложении на </a:t>
            </a:r>
            <a:r>
              <a:rPr lang="ru-RU" sz="750" b="1" dirty="0">
                <a:solidFill>
                  <a:schemeClr val="accent1">
                    <a:lumMod val="75000"/>
                  </a:schemeClr>
                </a:solidFill>
              </a:rPr>
              <a:t>официальном сайте в информационно-телекоммуникационной сети "Интернет" </a:t>
            </a:r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www.torgi.gov.ru</a:t>
            </a:r>
            <a:endParaRPr lang="ru-RU" sz="75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</a:rPr>
              <a:t>Срок подачи заявок – 45 дней.</a:t>
            </a:r>
            <a:endParaRPr lang="ru-RU" sz="7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5020349" y="6204981"/>
            <a:ext cx="1454878" cy="338554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b="1" i="1" dirty="0" smtClean="0">
                <a:solidFill>
                  <a:schemeClr val="tx2">
                    <a:lumMod val="50000"/>
                  </a:schemeClr>
                </a:solidFill>
              </a:rPr>
              <a:t>Глава города Нижневартовска</a:t>
            </a:r>
            <a:endParaRPr lang="ru-RU" sz="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381149" y="5056060"/>
            <a:ext cx="1564418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b="1" dirty="0" smtClean="0">
                <a:solidFill>
                  <a:schemeClr val="tx2"/>
                </a:solidFill>
              </a:rPr>
              <a:t>6</a:t>
            </a:r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750" b="1" dirty="0">
                <a:solidFill>
                  <a:schemeClr val="accent1">
                    <a:lumMod val="75000"/>
                  </a:schemeClr>
                </a:solidFill>
              </a:rPr>
              <a:t>Если в течение 45 календарных </a:t>
            </a:r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</a:rPr>
              <a:t>дней, </a:t>
            </a:r>
            <a:r>
              <a:rPr lang="ru-RU" sz="750" b="1" dirty="0">
                <a:solidFill>
                  <a:schemeClr val="accent1">
                    <a:lumMod val="75000"/>
                  </a:schemeClr>
                </a:solidFill>
              </a:rPr>
              <a:t>с момента размещения на сайте </a:t>
            </a:r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</a:rPr>
              <a:t>торгов предложения, </a:t>
            </a:r>
            <a:r>
              <a:rPr lang="ru-RU" sz="750" b="1" dirty="0">
                <a:solidFill>
                  <a:schemeClr val="accent1">
                    <a:lumMod val="75000"/>
                  </a:schemeClr>
                </a:solidFill>
              </a:rPr>
              <a:t>от иных </a:t>
            </a:r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</a:rPr>
              <a:t>лиц  поступили </a:t>
            </a:r>
            <a:r>
              <a:rPr lang="ru-RU" sz="750" b="1" dirty="0">
                <a:solidFill>
                  <a:schemeClr val="accent1">
                    <a:lumMod val="75000"/>
                  </a:schemeClr>
                </a:solidFill>
              </a:rPr>
              <a:t>заявки о готовности к участию в конкурсе на заключение концессионного соглашения в отношении объекта концессионного соглашения, предусмотренного в предложении, </a:t>
            </a:r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</a:rPr>
              <a:t>заключение </a:t>
            </a:r>
            <a:r>
              <a:rPr lang="ru-RU" sz="750" b="1" dirty="0">
                <a:solidFill>
                  <a:schemeClr val="accent1">
                    <a:lumMod val="75000"/>
                  </a:schemeClr>
                </a:solidFill>
              </a:rPr>
              <a:t>концессионного соглашения осуществляется на конкурсной основе в порядке, </a:t>
            </a:r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</a:rPr>
              <a:t>установленном Федеральным Законом от 21.07.2005 № 115-ФЗ. Если заявки не поступили, в течение 30 дней принимается решение о заключении КС, после чего с </a:t>
            </a:r>
            <a:r>
              <a:rPr lang="ru-RU" sz="750" b="1" dirty="0">
                <a:solidFill>
                  <a:schemeClr val="accent1">
                    <a:lumMod val="75000"/>
                  </a:schemeClr>
                </a:solidFill>
              </a:rPr>
              <a:t>инициатором заключается концессионное соглашение </a:t>
            </a:r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</a:rPr>
              <a:t>без </a:t>
            </a:r>
            <a:r>
              <a:rPr lang="ru-RU" sz="750" b="1" dirty="0">
                <a:solidFill>
                  <a:schemeClr val="accent1">
                    <a:lumMod val="75000"/>
                  </a:schemeClr>
                </a:solidFill>
              </a:rPr>
              <a:t>проведения конкурса</a:t>
            </a:r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95" name="Прямая со стрелкой 194"/>
          <p:cNvCxnSpPr/>
          <p:nvPr/>
        </p:nvCxnSpPr>
        <p:spPr>
          <a:xfrm flipH="1">
            <a:off x="3453246" y="3343323"/>
            <a:ext cx="1095" cy="414162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381149" y="7761720"/>
            <a:ext cx="61441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800" b="1" dirty="0" smtClean="0">
                <a:solidFill>
                  <a:schemeClr val="tx2"/>
                </a:solidFill>
              </a:rPr>
              <a:t>Определения:</a:t>
            </a:r>
          </a:p>
          <a:p>
            <a:pPr>
              <a:spcAft>
                <a:spcPts val="600"/>
              </a:spcAft>
            </a:pP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>Инициатор – индивидуальный предприниматель, российское </a:t>
            </a:r>
            <a:r>
              <a:rPr lang="ru-RU" sz="800" b="1" dirty="0">
                <a:solidFill>
                  <a:schemeClr val="accent1">
                    <a:lumMod val="75000"/>
                  </a:schemeClr>
                </a:solidFill>
              </a:rPr>
              <a:t>или </a:t>
            </a: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>иностранное юридическое лицо, </a:t>
            </a:r>
            <a:r>
              <a:rPr lang="ru-RU" sz="800" b="1" dirty="0">
                <a:solidFill>
                  <a:schemeClr val="accent1">
                    <a:lumMod val="75000"/>
                  </a:schemeClr>
                </a:solidFill>
              </a:rPr>
              <a:t>либо </a:t>
            </a: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>действующие </a:t>
            </a:r>
            <a:r>
              <a:rPr lang="ru-RU" sz="800" b="1" dirty="0">
                <a:solidFill>
                  <a:schemeClr val="accent1">
                    <a:lumMod val="75000"/>
                  </a:schemeClr>
                </a:solidFill>
              </a:rPr>
              <a:t>без образования юридического лица по договору простого товарищества (договору о совместной деятельности) </a:t>
            </a: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>два </a:t>
            </a:r>
            <a:r>
              <a:rPr lang="ru-RU" sz="800" b="1" dirty="0">
                <a:solidFill>
                  <a:schemeClr val="accent1">
                    <a:lumMod val="75000"/>
                  </a:schemeClr>
                </a:solidFill>
              </a:rPr>
              <a:t>и более указанных юридических </a:t>
            </a: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>лица, </a:t>
            </a:r>
            <a:r>
              <a:rPr lang="ru-RU" sz="800" b="1" dirty="0">
                <a:solidFill>
                  <a:schemeClr val="accent1">
                    <a:lumMod val="75000"/>
                  </a:schemeClr>
                </a:solidFill>
              </a:rPr>
              <a:t>имеющих намерение заключить концессионное </a:t>
            </a: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>соглашение.</a:t>
            </a:r>
          </a:p>
          <a:p>
            <a:pPr>
              <a:spcAft>
                <a:spcPts val="600"/>
              </a:spcAft>
            </a:pP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>Уполномоченный орган – управление инвестиций администрации города Нижневартовска.</a:t>
            </a:r>
          </a:p>
          <a:p>
            <a:pPr>
              <a:spcAft>
                <a:spcPts val="600"/>
              </a:spcAft>
            </a:pP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>Концедент - </a:t>
            </a:r>
            <a:r>
              <a:rPr lang="ru-RU" sz="800" b="1" dirty="0">
                <a:solidFill>
                  <a:schemeClr val="accent1">
                    <a:lumMod val="75000"/>
                  </a:schemeClr>
                </a:solidFill>
              </a:rPr>
              <a:t>муниципальное образование – город Нижневартовск, от имени которого выступает администрация города в лице </a:t>
            </a: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>департамента </a:t>
            </a:r>
            <a:r>
              <a:rPr lang="ru-RU" sz="800" b="1" dirty="0">
                <a:solidFill>
                  <a:schemeClr val="accent1">
                    <a:lumMod val="75000"/>
                  </a:schemeClr>
                </a:solidFill>
              </a:rPr>
              <a:t>муниципальной собственности и земельных </a:t>
            </a: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>ресурсов.</a:t>
            </a:r>
          </a:p>
          <a:p>
            <a:endParaRPr lang="ru-RU" sz="800" b="1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10741" y="86523"/>
            <a:ext cx="5144634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Порядок принятия решений о заключении</a:t>
            </a:r>
          </a:p>
          <a:p>
            <a:r>
              <a:rPr lang="ru-RU" sz="1400" dirty="0" smtClean="0"/>
              <a:t>концессионных соглашений (КС) по инициативе концессионера </a:t>
            </a:r>
            <a:r>
              <a:rPr lang="ru-RU" sz="900" dirty="0" smtClean="0"/>
              <a:t>(по постановлению администрации города Нижневартовска от 31.05.2017 №811)</a:t>
            </a:r>
            <a:endParaRPr lang="ru-RU" sz="90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8739" y="2228198"/>
            <a:ext cx="1752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chemeClr val="tx2"/>
                </a:solidFill>
              </a:rPr>
              <a:t>3. Рассмотрение предложения осуществляется уполномоченным органом в течение 30 календарных дней.</a:t>
            </a:r>
            <a:endParaRPr lang="ru-RU" sz="8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184548" y="3772706"/>
            <a:ext cx="769734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О возможности заключения КС 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955748" y="3778727"/>
            <a:ext cx="833291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О невозможности заключения КС 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877342" y="3762508"/>
            <a:ext cx="769734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О возможности заключения КС на иных условиях 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015842" y="2974441"/>
            <a:ext cx="1459386" cy="215444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b="1" i="1" dirty="0" smtClean="0">
                <a:solidFill>
                  <a:schemeClr val="tx2">
                    <a:lumMod val="50000"/>
                  </a:schemeClr>
                </a:solidFill>
              </a:rPr>
              <a:t>Уполномоченный </a:t>
            </a:r>
            <a:r>
              <a:rPr lang="ru-RU" sz="800" b="1" i="1" dirty="0" smtClean="0">
                <a:solidFill>
                  <a:schemeClr val="tx2">
                    <a:lumMod val="50000"/>
                  </a:schemeClr>
                </a:solidFill>
              </a:rPr>
              <a:t>орган</a:t>
            </a:r>
            <a:endParaRPr lang="ru-RU" sz="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023214" y="3796758"/>
            <a:ext cx="769734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Проведение переговоров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80" name="Прямая со стрелкой 79"/>
          <p:cNvCxnSpPr>
            <a:stCxn id="77" idx="3"/>
            <a:endCxn id="79" idx="1"/>
          </p:cNvCxnSpPr>
          <p:nvPr/>
        </p:nvCxnSpPr>
        <p:spPr>
          <a:xfrm flipV="1">
            <a:off x="4647076" y="3935258"/>
            <a:ext cx="376138" cy="11916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319483" y="4135312"/>
            <a:ext cx="1088598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О согласовании проекта с внесенными изменениями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492333" y="4135311"/>
            <a:ext cx="833291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О невозможности заключения КС 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84" name="Прямая со стрелкой 83"/>
          <p:cNvCxnSpPr/>
          <p:nvPr/>
        </p:nvCxnSpPr>
        <p:spPr>
          <a:xfrm flipH="1">
            <a:off x="4969518" y="4035019"/>
            <a:ext cx="247529" cy="163925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5398617" y="4041770"/>
            <a:ext cx="231066" cy="157174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Блок-схема: альтернативный процесс 90"/>
          <p:cNvSpPr/>
          <p:nvPr/>
        </p:nvSpPr>
        <p:spPr>
          <a:xfrm>
            <a:off x="2184548" y="4481731"/>
            <a:ext cx="1736535" cy="484651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b="1" dirty="0" smtClean="0">
                <a:cs typeface="Times New Roman" panose="02020603050405020304" pitchFamily="18" charset="0"/>
              </a:rPr>
              <a:t>Размещение информации на сайте и сбор заявок претендентов о готовности участия в конкурсе </a:t>
            </a:r>
            <a:endParaRPr lang="ru-RU" sz="750" b="1" dirty="0">
              <a:cs typeface="Times New Roman" panose="02020603050405020304" pitchFamily="18" charset="0"/>
            </a:endParaRPr>
          </a:p>
        </p:txBody>
      </p:sp>
      <p:cxnSp>
        <p:nvCxnSpPr>
          <p:cNvPr id="92" name="Прямая со стрелкой 91"/>
          <p:cNvCxnSpPr/>
          <p:nvPr/>
        </p:nvCxnSpPr>
        <p:spPr>
          <a:xfrm flipH="1">
            <a:off x="4005335" y="4412310"/>
            <a:ext cx="489913" cy="342683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>
            <a:off x="2725711" y="4004575"/>
            <a:ext cx="8419" cy="397582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011797" y="4549860"/>
            <a:ext cx="1470851" cy="215444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b="1" i="1" dirty="0" smtClean="0">
                <a:solidFill>
                  <a:schemeClr val="tx2">
                    <a:lumMod val="50000"/>
                  </a:schemeClr>
                </a:solidFill>
              </a:rPr>
              <a:t>Уполномоченный орган</a:t>
            </a:r>
            <a:endParaRPr lang="ru-RU" sz="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186014" y="3772706"/>
            <a:ext cx="769734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О возможности заключения КС 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340844" y="5196190"/>
            <a:ext cx="911058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Наличие заявок о готовности участия в конкурсе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262604" y="5216251"/>
            <a:ext cx="769734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Отсутствие заявок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9" name="Блок-схема: альтернативный процесс 118"/>
          <p:cNvSpPr/>
          <p:nvPr/>
        </p:nvSpPr>
        <p:spPr>
          <a:xfrm>
            <a:off x="1989439" y="6144782"/>
            <a:ext cx="1163103" cy="484938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50" b="1" dirty="0" smtClean="0">
                <a:cs typeface="Times New Roman" panose="02020603050405020304" pitchFamily="18" charset="0"/>
              </a:rPr>
              <a:t>Подписание распоряжения о заключении КС на конкурсной основе</a:t>
            </a:r>
            <a:endParaRPr lang="ru-RU" sz="650" b="1" dirty="0">
              <a:cs typeface="Times New Roman" panose="02020603050405020304" pitchFamily="18" charset="0"/>
            </a:endParaRPr>
          </a:p>
        </p:txBody>
      </p:sp>
      <p:sp>
        <p:nvSpPr>
          <p:cNvPr id="121" name="Блок-схема: альтернативный процесс 120"/>
          <p:cNvSpPr/>
          <p:nvPr/>
        </p:nvSpPr>
        <p:spPr>
          <a:xfrm>
            <a:off x="3401822" y="6134791"/>
            <a:ext cx="1195188" cy="478935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50" b="1" dirty="0" smtClean="0">
                <a:cs typeface="Times New Roman" panose="02020603050405020304" pitchFamily="18" charset="0"/>
              </a:rPr>
              <a:t>Подписание </a:t>
            </a:r>
            <a:r>
              <a:rPr lang="ru-RU" sz="650" b="1" dirty="0">
                <a:cs typeface="Times New Roman" panose="02020603050405020304" pitchFamily="18" charset="0"/>
              </a:rPr>
              <a:t>распоряжения о </a:t>
            </a:r>
            <a:r>
              <a:rPr lang="ru-RU" sz="650" b="1" dirty="0" smtClean="0">
                <a:cs typeface="Times New Roman" panose="02020603050405020304" pitchFamily="18" charset="0"/>
              </a:rPr>
              <a:t>заключении КС без проведения конкурса с инициатором</a:t>
            </a:r>
            <a:endParaRPr lang="ru-RU" sz="650" b="1" dirty="0">
              <a:cs typeface="Times New Roman" panose="02020603050405020304" pitchFamily="18" charset="0"/>
            </a:endParaRPr>
          </a:p>
        </p:txBody>
      </p:sp>
      <p:sp>
        <p:nvSpPr>
          <p:cNvPr id="122" name="Блок-схема: альтернативный процесс 121"/>
          <p:cNvSpPr/>
          <p:nvPr/>
        </p:nvSpPr>
        <p:spPr>
          <a:xfrm>
            <a:off x="1999362" y="7162580"/>
            <a:ext cx="1163103" cy="315749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50" b="1" dirty="0" smtClean="0">
                <a:cs typeface="Times New Roman" panose="02020603050405020304" pitchFamily="18" charset="0"/>
              </a:rPr>
              <a:t>Проведение конкурсных процедур и заключение КС (блок-схема 2)</a:t>
            </a:r>
            <a:endParaRPr lang="ru-RU" sz="650" b="1" dirty="0">
              <a:cs typeface="Times New Roman" panose="02020603050405020304" pitchFamily="18" charset="0"/>
            </a:endParaRPr>
          </a:p>
        </p:txBody>
      </p:sp>
      <p:sp>
        <p:nvSpPr>
          <p:cNvPr id="123" name="Блок-схема: альтернативный процесс 122"/>
          <p:cNvSpPr/>
          <p:nvPr/>
        </p:nvSpPr>
        <p:spPr>
          <a:xfrm>
            <a:off x="3401822" y="5535139"/>
            <a:ext cx="1195188" cy="478935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50" b="1" dirty="0" smtClean="0">
                <a:cs typeface="Times New Roman" panose="02020603050405020304" pitchFamily="18" charset="0"/>
              </a:rPr>
              <a:t>Предоставление информации об источниках финансирования</a:t>
            </a:r>
            <a:endParaRPr lang="ru-RU" sz="650" b="1" dirty="0">
              <a:cs typeface="Times New Roman" panose="02020603050405020304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020235" y="5666884"/>
            <a:ext cx="1454992" cy="215444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b="1" i="1" dirty="0">
                <a:solidFill>
                  <a:schemeClr val="tx2">
                    <a:lumMod val="50000"/>
                  </a:schemeClr>
                </a:solidFill>
              </a:rPr>
              <a:t>Инициатор</a:t>
            </a:r>
          </a:p>
        </p:txBody>
      </p:sp>
      <p:sp>
        <p:nvSpPr>
          <p:cNvPr id="125" name="Блок-схема: альтернативный процесс 124"/>
          <p:cNvSpPr/>
          <p:nvPr/>
        </p:nvSpPr>
        <p:spPr>
          <a:xfrm>
            <a:off x="3395898" y="6835842"/>
            <a:ext cx="1163103" cy="315749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cs typeface="Times New Roman" panose="02020603050405020304" pitchFamily="18" charset="0"/>
              </a:rPr>
              <a:t>З</a:t>
            </a:r>
            <a:r>
              <a:rPr lang="ru-RU" sz="800" b="1" dirty="0" smtClean="0">
                <a:cs typeface="Times New Roman" panose="02020603050405020304" pitchFamily="18" charset="0"/>
              </a:rPr>
              <a:t>аключение КС</a:t>
            </a:r>
            <a:endParaRPr lang="ru-RU" sz="800" b="1" dirty="0">
              <a:cs typeface="Times New Roman" panose="02020603050405020304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020348" y="6824026"/>
            <a:ext cx="1454879" cy="215444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b="1" i="1" dirty="0" smtClean="0">
                <a:solidFill>
                  <a:schemeClr val="tx2">
                    <a:lumMod val="50000"/>
                  </a:schemeClr>
                </a:solidFill>
              </a:rPr>
              <a:t>Концедент, инициатор </a:t>
            </a:r>
            <a:endParaRPr lang="ru-RU" sz="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28" name="Прямая со стрелкой 127"/>
          <p:cNvCxnSpPr/>
          <p:nvPr/>
        </p:nvCxnSpPr>
        <p:spPr>
          <a:xfrm flipH="1">
            <a:off x="2885960" y="5027540"/>
            <a:ext cx="247529" cy="163925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/>
          <p:nvPr/>
        </p:nvCxnSpPr>
        <p:spPr>
          <a:xfrm>
            <a:off x="3395898" y="5027540"/>
            <a:ext cx="231066" cy="163925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 стрелкой 129"/>
          <p:cNvCxnSpPr/>
          <p:nvPr/>
        </p:nvCxnSpPr>
        <p:spPr>
          <a:xfrm>
            <a:off x="3861916" y="5367757"/>
            <a:ext cx="231066" cy="157174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 стрелкой 131"/>
          <p:cNvCxnSpPr/>
          <p:nvPr/>
        </p:nvCxnSpPr>
        <p:spPr>
          <a:xfrm>
            <a:off x="3999416" y="6034619"/>
            <a:ext cx="1" cy="101398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 стрелкой 135"/>
          <p:cNvCxnSpPr/>
          <p:nvPr/>
        </p:nvCxnSpPr>
        <p:spPr>
          <a:xfrm flipH="1">
            <a:off x="3999416" y="6611711"/>
            <a:ext cx="1984" cy="207071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 стрелкой 137"/>
          <p:cNvCxnSpPr/>
          <p:nvPr/>
        </p:nvCxnSpPr>
        <p:spPr>
          <a:xfrm flipH="1">
            <a:off x="2757980" y="5524814"/>
            <a:ext cx="9463" cy="609977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/>
          <p:nvPr/>
        </p:nvCxnSpPr>
        <p:spPr>
          <a:xfrm flipH="1">
            <a:off x="2753247" y="6650700"/>
            <a:ext cx="9465" cy="511880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2185606" y="3772706"/>
            <a:ext cx="769734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О возможности заключения КС 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5949280" y="74686"/>
            <a:ext cx="843098" cy="21544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b="1" i="1" dirty="0" smtClean="0">
                <a:solidFill>
                  <a:schemeClr val="tx2">
                    <a:lumMod val="50000"/>
                  </a:schemeClr>
                </a:solidFill>
              </a:rPr>
              <a:t>БЛОК-СХЕМА 1</a:t>
            </a:r>
            <a:endParaRPr lang="ru-RU" sz="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59" name="Скругленная соединительная линия 158"/>
          <p:cNvCxnSpPr>
            <a:endCxn id="101" idx="0"/>
          </p:cNvCxnSpPr>
          <p:nvPr/>
        </p:nvCxnSpPr>
        <p:spPr>
          <a:xfrm rot="16200000" flipH="1">
            <a:off x="3587573" y="2778213"/>
            <a:ext cx="273723" cy="3719"/>
          </a:xfrm>
          <a:prstGeom prst="curvedConnector3">
            <a:avLst>
              <a:gd name="adj1" fmla="val 50000"/>
            </a:avLst>
          </a:prstGeom>
          <a:ln w="19050" cap="rnd" cmpd="sng">
            <a:solidFill>
              <a:schemeClr val="tx2"/>
            </a:solidFill>
            <a:round/>
            <a:headEnd type="none" w="lg" len="lg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01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2711</TotalTime>
  <Words>447</Words>
  <Application>Microsoft Office PowerPoint</Application>
  <PresentationFormat>Экран (4:3)</PresentationFormat>
  <Paragraphs>44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 Zaitsev</dc:creator>
  <cp:lastModifiedBy>Бондаренко Татьяна Анатольевна</cp:lastModifiedBy>
  <cp:revision>202</cp:revision>
  <cp:lastPrinted>2017-06-06T09:32:15Z</cp:lastPrinted>
  <dcterms:created xsi:type="dcterms:W3CDTF">2016-04-10T08:02:52Z</dcterms:created>
  <dcterms:modified xsi:type="dcterms:W3CDTF">2017-06-06T09:42:35Z</dcterms:modified>
</cp:coreProperties>
</file>