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FCE-B6DF-4FAB-A1E0-A258ACC55B86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069EC-697D-4DE0-90B2-AD27B582CA9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FCE-B6DF-4FAB-A1E0-A258ACC55B86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069EC-697D-4DE0-90B2-AD27B582C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FCE-B6DF-4FAB-A1E0-A258ACC55B86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069EC-697D-4DE0-90B2-AD27B582C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FCE-B6DF-4FAB-A1E0-A258ACC55B86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069EC-697D-4DE0-90B2-AD27B582CA9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FCE-B6DF-4FAB-A1E0-A258ACC55B86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069EC-697D-4DE0-90B2-AD27B582C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FCE-B6DF-4FAB-A1E0-A258ACC55B86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069EC-697D-4DE0-90B2-AD27B582CA9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FCE-B6DF-4FAB-A1E0-A258ACC55B86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069EC-697D-4DE0-90B2-AD27B582CA9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FCE-B6DF-4FAB-A1E0-A258ACC55B86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069EC-697D-4DE0-90B2-AD27B582C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FCE-B6DF-4FAB-A1E0-A258ACC55B86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069EC-697D-4DE0-90B2-AD27B582C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FCE-B6DF-4FAB-A1E0-A258ACC55B86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069EC-697D-4DE0-90B2-AD27B582C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FCE-B6DF-4FAB-A1E0-A258ACC55B86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069EC-697D-4DE0-90B2-AD27B582CA9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0918FCE-B6DF-4FAB-A1E0-A258ACC55B86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68069EC-697D-4DE0-90B2-AD27B582CA9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683567" y="5048077"/>
            <a:ext cx="3168353" cy="1162223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r>
              <a:rPr lang="ru-RU" sz="2000" dirty="0" smtClean="0">
                <a:solidFill>
                  <a:srgbClr val="5B9BD5">
                    <a:lumMod val="50000"/>
                  </a:srgbClr>
                </a:solidFill>
              </a:rPr>
              <a:t>Федеральная служба по надзору в сфере связи, информационных технологий и массовых коммуникаций (</a:t>
            </a:r>
            <a:r>
              <a:rPr lang="ru-RU" sz="2000" dirty="0" err="1" smtClean="0">
                <a:solidFill>
                  <a:srgbClr val="5B9BD5">
                    <a:lumMod val="50000"/>
                  </a:srgbClr>
                </a:solidFill>
              </a:rPr>
              <a:t>Роскомнадзор</a:t>
            </a:r>
            <a:r>
              <a:rPr lang="ru-RU" sz="2000" dirty="0" smtClean="0">
                <a:solidFill>
                  <a:srgbClr val="5B9BD5">
                    <a:lumMod val="50000"/>
                  </a:srgbClr>
                </a:solidFill>
              </a:rPr>
              <a:t>)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4333875" y="3831917"/>
            <a:ext cx="4249511" cy="810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lnSpc>
                <a:spcPct val="90000"/>
              </a:lnSpc>
              <a:defRPr/>
            </a:pPr>
            <a:r>
              <a:rPr lang="ru-RU" dirty="0">
                <a:solidFill>
                  <a:srgbClr val="5B9BD5">
                    <a:lumMod val="50000"/>
                  </a:srgbClr>
                </a:solidFill>
              </a:rPr>
              <a:t>Уполномоченный орган государственной власти по защите прав субъектов персональных данных</a:t>
            </a:r>
          </a:p>
        </p:txBody>
      </p:sp>
      <p:sp>
        <p:nvSpPr>
          <p:cNvPr id="6" name="Стрелка вправо с вырезом 5"/>
          <p:cNvSpPr/>
          <p:nvPr/>
        </p:nvSpPr>
        <p:spPr>
          <a:xfrm>
            <a:off x="3062912" y="3912660"/>
            <a:ext cx="936625" cy="64928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7" name="Picture 4" descr="http://www.itsec.ru/archive/p5/images/ib-1-2011-22-23-fr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1377374"/>
            <a:ext cx="2880444" cy="1970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Содержимое 2"/>
          <p:cNvSpPr txBox="1">
            <a:spLocks/>
          </p:cNvSpPr>
          <p:nvPr/>
        </p:nvSpPr>
        <p:spPr bwMode="auto">
          <a:xfrm>
            <a:off x="5264301" y="2038939"/>
            <a:ext cx="316865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spcBef>
                <a:spcPct val="20000"/>
              </a:spcBef>
              <a:defRPr/>
            </a:pPr>
            <a:r>
              <a:rPr lang="ru-RU" sz="2000" dirty="0">
                <a:solidFill>
                  <a:srgbClr val="5B9BD5">
                    <a:lumMod val="50000"/>
                  </a:srgbClr>
                </a:solidFill>
              </a:rPr>
              <a:t>Субъекты персональных данных – все Граждане РФ</a:t>
            </a:r>
          </a:p>
        </p:txBody>
      </p:sp>
      <p:sp>
        <p:nvSpPr>
          <p:cNvPr id="9" name="Стрелка вправо с вырезом 8"/>
          <p:cNvSpPr/>
          <p:nvPr/>
        </p:nvSpPr>
        <p:spPr>
          <a:xfrm>
            <a:off x="3950685" y="2038939"/>
            <a:ext cx="935037" cy="6477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035" y="3560648"/>
            <a:ext cx="1524000" cy="1353312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4333875" y="5173661"/>
            <a:ext cx="4626276" cy="67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eaLnBrk="0" hangingPunct="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rgbClr val="5B9BD5">
                    <a:lumMod val="50000"/>
                  </a:srgbClr>
                </a:solidFill>
              </a:rPr>
              <a:t>Ведение реестра</a:t>
            </a:r>
          </a:p>
          <a:p>
            <a:pPr marL="285750" indent="-285750" algn="just" eaLnBrk="0" hangingPunct="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rgbClr val="5B9BD5">
                    <a:lumMod val="50000"/>
                  </a:srgbClr>
                </a:solidFill>
              </a:rPr>
              <a:t>Осуществление государственного контроля (надзора)</a:t>
            </a:r>
          </a:p>
          <a:p>
            <a:pPr marL="285750" indent="-285750" algn="just" eaLnBrk="0" hangingPunct="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rgbClr val="5B9BD5">
                    <a:lumMod val="50000"/>
                  </a:srgbClr>
                </a:solidFill>
              </a:rPr>
              <a:t>Рассмотрение обращений граждан</a:t>
            </a:r>
          </a:p>
        </p:txBody>
      </p:sp>
      <p:sp>
        <p:nvSpPr>
          <p:cNvPr id="12" name="Стрелка вниз 11"/>
          <p:cNvSpPr/>
          <p:nvPr/>
        </p:nvSpPr>
        <p:spPr>
          <a:xfrm>
            <a:off x="6337472" y="4648474"/>
            <a:ext cx="242316" cy="5309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632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трелка вправо 7"/>
          <p:cNvSpPr/>
          <p:nvPr/>
        </p:nvSpPr>
        <p:spPr>
          <a:xfrm>
            <a:off x="1608491" y="2429772"/>
            <a:ext cx="628472" cy="1800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4153944" y="2429773"/>
            <a:ext cx="589505" cy="1800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1946656" y="2055691"/>
            <a:ext cx="580614" cy="1516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Прямоугольник 7"/>
          <p:cNvSpPr>
            <a:spLocks noChangeArrowheads="1"/>
          </p:cNvSpPr>
          <p:nvPr/>
        </p:nvSpPr>
        <p:spPr bwMode="auto">
          <a:xfrm>
            <a:off x="317500" y="1213133"/>
            <a:ext cx="637822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895350">
              <a:defRPr/>
            </a:pPr>
            <a:r>
              <a:rPr lang="ru-RU" dirty="0">
                <a:solidFill>
                  <a:srgbClr val="17375E"/>
                </a:solidFill>
              </a:rPr>
              <a:t>ВЕДЕНИЕ РЕЕСТРА ОПЕРАТОРОВ, ОСУЩЕСТВЛЯЮЩИХ ОБРАБОТКУ ПЕРСОНАЛЬНЫХ ДАННЫХ</a:t>
            </a:r>
            <a:endParaRPr lang="ru-RU" b="1" dirty="0">
              <a:solidFill>
                <a:srgbClr val="17375E"/>
              </a:solidFill>
              <a:cs typeface="Arial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209185" y="1954864"/>
            <a:ext cx="8512175" cy="98836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u-RU" sz="1800" dirty="0" smtClean="0">
                <a:solidFill>
                  <a:srgbClr val="04528A"/>
                </a:solidFill>
              </a:rPr>
              <a:t>Уведомление                        до начала обработки</a:t>
            </a: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ru-RU" sz="1100" dirty="0" smtClean="0">
              <a:solidFill>
                <a:prstClr val="black"/>
              </a:solidFill>
            </a:endParaRP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u-RU" sz="1800" dirty="0" smtClean="0">
                <a:solidFill>
                  <a:srgbClr val="04528A"/>
                </a:solidFill>
              </a:rPr>
              <a:t>Изменения             </a:t>
            </a:r>
            <a:r>
              <a:rPr lang="ru-RU" sz="1800" dirty="0" smtClean="0">
                <a:solidFill>
                  <a:srgbClr val="04528A"/>
                </a:solidFill>
              </a:rPr>
              <a:t>10 </a:t>
            </a:r>
            <a:r>
              <a:rPr lang="ru-RU" sz="1800" dirty="0" smtClean="0">
                <a:solidFill>
                  <a:srgbClr val="04528A"/>
                </a:solidFill>
              </a:rPr>
              <a:t>рабочих дней                Информационное письмо</a:t>
            </a: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ru-RU" sz="1600" dirty="0" smtClean="0">
              <a:solidFill>
                <a:prstClr val="black"/>
              </a:solidFill>
            </a:endParaRP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ru-RU" sz="1600" dirty="0" smtClean="0">
              <a:solidFill>
                <a:prstClr val="black"/>
              </a:solidFill>
            </a:endParaRPr>
          </a:p>
          <a:p>
            <a:pPr marL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ru-RU" sz="1600" dirty="0" smtClean="0">
              <a:solidFill>
                <a:prstClr val="black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17500" y="3356992"/>
            <a:ext cx="84038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dirty="0">
                <a:solidFill>
                  <a:srgbClr val="5B9BD5">
                    <a:lumMod val="50000"/>
                  </a:srgbClr>
                </a:solidFill>
              </a:rPr>
              <a:t>Уведомление и информационное письмо можно заполнить на сайте</a:t>
            </a:r>
          </a:p>
          <a:p>
            <a:pPr algn="ctr">
              <a:defRPr/>
            </a:pPr>
            <a:r>
              <a:rPr lang="ru-RU" sz="1400" dirty="0">
                <a:solidFill>
                  <a:srgbClr val="5B9BD5">
                    <a:lumMod val="50000"/>
                  </a:srgbClr>
                </a:solidFill>
              </a:rPr>
              <a:t> «Портал персональных данных»  </a:t>
            </a:r>
            <a:r>
              <a:rPr lang="en-US" sz="1400" u="sng" dirty="0">
                <a:solidFill>
                  <a:srgbClr val="5B9BD5">
                    <a:lumMod val="75000"/>
                  </a:srgbClr>
                </a:solidFill>
              </a:rPr>
              <a:t>http</a:t>
            </a:r>
            <a:r>
              <a:rPr lang="ru-RU" sz="1400" u="sng" dirty="0">
                <a:solidFill>
                  <a:srgbClr val="5B9BD5">
                    <a:lumMod val="75000"/>
                  </a:srgbClr>
                </a:solidFill>
              </a:rPr>
              <a:t>://</a:t>
            </a:r>
            <a:r>
              <a:rPr lang="ru-RU" sz="1400" u="sng" dirty="0" err="1">
                <a:solidFill>
                  <a:srgbClr val="5B9BD5">
                    <a:lumMod val="75000"/>
                  </a:srgbClr>
                </a:solidFill>
              </a:rPr>
              <a:t>pd.r</a:t>
            </a:r>
            <a:r>
              <a:rPr lang="en-US" sz="1400" u="sng" dirty="0" err="1">
                <a:solidFill>
                  <a:srgbClr val="5B9BD5">
                    <a:lumMod val="75000"/>
                  </a:srgbClr>
                </a:solidFill>
              </a:rPr>
              <a:t>kn</a:t>
            </a:r>
            <a:r>
              <a:rPr lang="ru-RU" sz="1400" u="sng" dirty="0">
                <a:solidFill>
                  <a:srgbClr val="5B9BD5">
                    <a:lumMod val="75000"/>
                  </a:srgbClr>
                </a:solidFill>
              </a:rPr>
              <a:t>.</a:t>
            </a:r>
            <a:r>
              <a:rPr lang="en-US" sz="1400" u="sng" dirty="0" err="1">
                <a:solidFill>
                  <a:srgbClr val="5B9BD5">
                    <a:lumMod val="75000"/>
                  </a:srgbClr>
                </a:solidFill>
              </a:rPr>
              <a:t>gov</a:t>
            </a:r>
            <a:r>
              <a:rPr lang="ru-RU" sz="1400" u="sng" dirty="0">
                <a:solidFill>
                  <a:srgbClr val="5B9BD5">
                    <a:lumMod val="75000"/>
                  </a:srgbClr>
                </a:solidFill>
              </a:rPr>
              <a:t>.</a:t>
            </a:r>
            <a:r>
              <a:rPr lang="ru-RU" sz="1400" u="sng" dirty="0" err="1">
                <a:solidFill>
                  <a:srgbClr val="5B9BD5">
                    <a:lumMod val="75000"/>
                  </a:srgbClr>
                </a:solidFill>
              </a:rPr>
              <a:t>ru</a:t>
            </a:r>
            <a:r>
              <a:rPr lang="ru-RU" sz="1400" dirty="0">
                <a:solidFill>
                  <a:srgbClr val="5B9BD5">
                    <a:lumMod val="50000"/>
                  </a:srgbClr>
                </a:solidFill>
              </a:rPr>
              <a:t> или «Портал  </a:t>
            </a:r>
            <a:r>
              <a:rPr lang="ru-RU" sz="1400" dirty="0" err="1">
                <a:solidFill>
                  <a:srgbClr val="5B9BD5">
                    <a:lumMod val="50000"/>
                  </a:srgbClr>
                </a:solidFill>
              </a:rPr>
              <a:t>госуслуг</a:t>
            </a:r>
            <a:r>
              <a:rPr lang="ru-RU" sz="1400" dirty="0">
                <a:solidFill>
                  <a:srgbClr val="5B9BD5">
                    <a:lumMod val="50000"/>
                  </a:srgbClr>
                </a:solidFill>
              </a:rPr>
              <a:t>» </a:t>
            </a:r>
            <a:r>
              <a:rPr lang="en-US" sz="1400" u="sng" dirty="0">
                <a:solidFill>
                  <a:srgbClr val="5B9BD5">
                    <a:lumMod val="75000"/>
                  </a:srgbClr>
                </a:solidFill>
              </a:rPr>
              <a:t>http</a:t>
            </a:r>
            <a:r>
              <a:rPr lang="ru-RU" sz="1400" u="sng" dirty="0">
                <a:solidFill>
                  <a:srgbClr val="5B9BD5">
                    <a:lumMod val="75000"/>
                  </a:srgbClr>
                </a:solidFill>
              </a:rPr>
              <a:t>://</a:t>
            </a:r>
            <a:r>
              <a:rPr lang="en-US" sz="1400" u="sng" dirty="0" err="1">
                <a:solidFill>
                  <a:srgbClr val="5B9BD5">
                    <a:lumMod val="75000"/>
                  </a:srgbClr>
                </a:solidFill>
              </a:rPr>
              <a:t>gosuslugi</a:t>
            </a:r>
            <a:r>
              <a:rPr lang="ru-RU" sz="1400" u="sng" dirty="0">
                <a:solidFill>
                  <a:srgbClr val="5B9BD5">
                    <a:lumMod val="75000"/>
                  </a:srgbClr>
                </a:solidFill>
              </a:rPr>
              <a:t>.</a:t>
            </a:r>
            <a:r>
              <a:rPr lang="ru-RU" sz="1400" u="sng" dirty="0" err="1">
                <a:solidFill>
                  <a:srgbClr val="5B9BD5">
                    <a:lumMod val="75000"/>
                  </a:srgbClr>
                </a:solidFill>
              </a:rPr>
              <a:t>ru</a:t>
            </a:r>
            <a:endParaRPr lang="ru-RU" sz="1400" dirty="0">
              <a:solidFill>
                <a:srgbClr val="5B9BD5">
                  <a:lumMod val="75000"/>
                </a:srgb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66970" y="4581128"/>
            <a:ext cx="43737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00" dirty="0">
                <a:solidFill>
                  <a:srgbClr val="5B9BD5">
                    <a:lumMod val="50000"/>
                  </a:srgbClr>
                </a:solidFill>
              </a:rPr>
              <a:t>За консультацией можно обратиться по телефонам: (3452) 56-86-65, 56-86-64, 56-86-63</a:t>
            </a:r>
          </a:p>
        </p:txBody>
      </p:sp>
    </p:spTree>
    <p:extLst>
      <p:ext uri="{BB962C8B-B14F-4D97-AF65-F5344CB8AC3E}">
        <p14:creationId xmlns:p14="http://schemas.microsoft.com/office/powerpoint/2010/main" val="2548122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665498" y="1201758"/>
            <a:ext cx="7019925" cy="58477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/>
          <a:p>
            <a:pPr algn="ctr" defTabSz="895350">
              <a:defRPr/>
            </a:pPr>
            <a:r>
              <a:rPr lang="ru-RU" sz="2000" b="1" dirty="0">
                <a:solidFill>
                  <a:srgbClr val="CC99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В ХОДЕ ПРОВЕДЕНИЯ ПРОВЕРОК, УПРАВЛЕНИЕ ПРОВЕРЯЕТ ПРИНЯТИЕ ОПЕРАТОРОМ СООТВЕТСТВУЮЩИХ МЕР И ДОКУМЕНТОВ</a:t>
            </a:r>
            <a:endParaRPr lang="ru-RU" b="1" dirty="0">
              <a:solidFill>
                <a:srgbClr val="FF0000"/>
              </a:solidFill>
              <a:latin typeface="Calibri Light"/>
              <a:cs typeface="Arial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3933144" y="2132856"/>
            <a:ext cx="484632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Прямоугольник 7"/>
          <p:cNvSpPr>
            <a:spLocks noChangeArrowheads="1"/>
          </p:cNvSpPr>
          <p:nvPr/>
        </p:nvSpPr>
        <p:spPr bwMode="auto">
          <a:xfrm>
            <a:off x="254732" y="2440822"/>
            <a:ext cx="8502972" cy="400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ru-RU" sz="1200" b="1" dirty="0">
              <a:solidFill>
                <a:prstClr val="black"/>
              </a:solidFill>
            </a:endParaRPr>
          </a:p>
          <a:p>
            <a:pPr algn="just"/>
            <a:r>
              <a:rPr lang="ru-RU" sz="1600" dirty="0">
                <a:solidFill>
                  <a:srgbClr val="5B9BD5">
                    <a:lumMod val="50000"/>
                  </a:srgbClr>
                </a:solidFill>
              </a:rPr>
              <a:t>а) назначение ответственного за организацию обработки персональных данных</a:t>
            </a:r>
          </a:p>
          <a:p>
            <a:pPr algn="just"/>
            <a:endParaRPr lang="ru-RU" sz="1600" dirty="0">
              <a:solidFill>
                <a:srgbClr val="5B9BD5">
                  <a:lumMod val="50000"/>
                </a:srgbClr>
              </a:solidFill>
            </a:endParaRPr>
          </a:p>
          <a:p>
            <a:r>
              <a:rPr lang="ru-RU" sz="1600" dirty="0">
                <a:solidFill>
                  <a:srgbClr val="5B9BD5">
                    <a:lumMod val="50000"/>
                  </a:srgbClr>
                </a:solidFill>
              </a:rPr>
              <a:t>б) утверждение документа о защите персональных данных работников</a:t>
            </a:r>
          </a:p>
          <a:p>
            <a:endParaRPr lang="ru-RU" sz="1600" dirty="0">
              <a:solidFill>
                <a:srgbClr val="5B9BD5">
                  <a:lumMod val="50000"/>
                </a:srgbClr>
              </a:solidFill>
            </a:endParaRPr>
          </a:p>
          <a:p>
            <a:r>
              <a:rPr lang="ru-RU" sz="1600" dirty="0">
                <a:solidFill>
                  <a:srgbClr val="5B9BD5">
                    <a:lumMod val="50000"/>
                  </a:srgbClr>
                </a:solidFill>
              </a:rPr>
              <a:t>в) документы, подтверждающие факт информирования лиц, осуществляющих обработку персональных данных без использования средств автоматизации</a:t>
            </a:r>
          </a:p>
          <a:p>
            <a:endParaRPr lang="ru-RU" sz="1600" dirty="0">
              <a:solidFill>
                <a:srgbClr val="5B9BD5">
                  <a:lumMod val="50000"/>
                </a:srgbClr>
              </a:solidFill>
            </a:endParaRPr>
          </a:p>
          <a:p>
            <a:r>
              <a:rPr lang="ru-RU" sz="1600" dirty="0">
                <a:solidFill>
                  <a:srgbClr val="5B9BD5">
                    <a:lumMod val="50000"/>
                  </a:srgbClr>
                </a:solidFill>
              </a:rPr>
              <a:t>г) политика по обработке персональных данных</a:t>
            </a:r>
          </a:p>
          <a:p>
            <a:endParaRPr lang="ru-RU" sz="1600" dirty="0">
              <a:solidFill>
                <a:srgbClr val="5B9BD5">
                  <a:lumMod val="50000"/>
                </a:srgbClr>
              </a:solidFill>
            </a:endParaRPr>
          </a:p>
          <a:p>
            <a:r>
              <a:rPr lang="ru-RU" sz="1600" dirty="0">
                <a:solidFill>
                  <a:srgbClr val="5B9BD5">
                    <a:lumMod val="50000"/>
                  </a:srgbClr>
                </a:solidFill>
              </a:rPr>
              <a:t>д) договор на обработку персональных данных третьим лицом (страховые компании и т.п.) должен содержать пункт об обеспечении конфиденциальности и безопасности персональных данных при их обработке</a:t>
            </a:r>
          </a:p>
          <a:p>
            <a:endParaRPr lang="ru-RU" sz="1600" dirty="0">
              <a:solidFill>
                <a:srgbClr val="5B9BD5">
                  <a:lumMod val="50000"/>
                </a:srgbClr>
              </a:solidFill>
            </a:endParaRPr>
          </a:p>
          <a:p>
            <a:r>
              <a:rPr lang="ru-RU" sz="1600" dirty="0">
                <a:solidFill>
                  <a:srgbClr val="5B9BD5">
                    <a:lumMod val="50000"/>
                  </a:srgbClr>
                </a:solidFill>
              </a:rPr>
              <a:t>е) согласие на обработку персональных данных (подписывается при необходимости)</a:t>
            </a:r>
          </a:p>
          <a:p>
            <a:pPr algn="just">
              <a:defRPr/>
            </a:pPr>
            <a:endParaRPr lang="ru-RU" b="1" dirty="0">
              <a:solidFill>
                <a:prstClr val="black"/>
              </a:solidFill>
              <a:latin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200401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09106" y="188640"/>
            <a:ext cx="33327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95350">
              <a:defRPr/>
            </a:pPr>
            <a:r>
              <a:rPr lang="ru-RU" b="1" dirty="0">
                <a:solidFill>
                  <a:srgbClr val="5B9BD5">
                    <a:lumMod val="75000"/>
                  </a:srgbClr>
                </a:solidFill>
              </a:rPr>
              <a:t>ТИПОВЫЕ НАРУШЕНИЯ </a:t>
            </a:r>
            <a:endParaRPr lang="ru-RU" b="1" dirty="0">
              <a:solidFill>
                <a:srgbClr val="5B9BD5">
                  <a:lumMod val="75000"/>
                </a:srgbClr>
              </a:solidFill>
              <a:cs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92696"/>
            <a:ext cx="8915399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sz="1600" dirty="0">
                <a:solidFill>
                  <a:srgbClr val="5B9BD5">
                    <a:lumMod val="50000"/>
                  </a:srgbClr>
                </a:solidFill>
                <a:cs typeface="Times New Roman" panose="02020603050405020304" pitchFamily="18" charset="0"/>
              </a:rPr>
              <a:t>Передача персональных данных третьим лицам без согласия - ч. 1 ст. 6 Федерального закона от 27.07.2006 г. № 152-ФЗ «О персональных данных» - обработка персональных данных в случаях, непредусмотренных Федеральным законом «О персональных данных»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endParaRPr lang="ru-RU" altLang="ru-RU" sz="1600" dirty="0">
              <a:solidFill>
                <a:srgbClr val="5B9BD5">
                  <a:lumMod val="50000"/>
                </a:srgbClr>
              </a:solidFill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sz="1600" dirty="0">
                <a:solidFill>
                  <a:srgbClr val="5B9BD5">
                    <a:lumMod val="50000"/>
                  </a:srgbClr>
                </a:solidFill>
                <a:cs typeface="Times New Roman" panose="02020603050405020304" pitchFamily="18" charset="0"/>
              </a:rPr>
              <a:t>Сведения, содержащиеся в уведомлении не соответствуют фактической деятельности оператора - ч. 3 ст. 22 Федерального закона от 27.07.2006 г. № 152-ФЗ «О персональных данных»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endParaRPr lang="ru-RU" sz="1600" dirty="0">
              <a:solidFill>
                <a:srgbClr val="5B9BD5">
                  <a:lumMod val="50000"/>
                </a:srgbClr>
              </a:solidFill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altLang="ru-RU" sz="1600" dirty="0">
                <a:solidFill>
                  <a:srgbClr val="5B9BD5">
                    <a:lumMod val="50000"/>
                  </a:srgbClr>
                </a:solidFill>
                <a:cs typeface="Times New Roman" panose="02020603050405020304" pitchFamily="18" charset="0"/>
              </a:rPr>
              <a:t>В разработанных самостоятельно формах документов отсутствует пункты предусмотренные  п. 7 постановления Правительства Российской Федерации от 15.09.2008 г. № 687 «Об утверждении Положения об особенностях обработки персональных данных, осуществляемой без использования средств автоматизации»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endParaRPr lang="ru-RU" sz="1600" dirty="0">
              <a:solidFill>
                <a:srgbClr val="5B9BD5">
                  <a:lumMod val="50000"/>
                </a:srgbClr>
              </a:solidFill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altLang="ru-RU" sz="1600" dirty="0">
                <a:solidFill>
                  <a:srgbClr val="5B9BD5">
                    <a:lumMod val="50000"/>
                  </a:srgbClr>
                </a:solidFill>
                <a:cs typeface="Times New Roman" panose="02020603050405020304" pitchFamily="18" charset="0"/>
              </a:rPr>
              <a:t>Не назначено лицо ответственное за организацию обработки персональных данных из числа служащих данного органа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sz="1600" dirty="0">
              <a:solidFill>
                <a:srgbClr val="5B9BD5">
                  <a:lumMod val="50000"/>
                </a:srgbClr>
              </a:solidFill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rgbClr val="5B9BD5">
                    <a:lumMod val="50000"/>
                  </a:srgbClr>
                </a:solidFill>
                <a:cs typeface="Times New Roman" panose="02020603050405020304" pitchFamily="18" charset="0"/>
              </a:rPr>
              <a:t>Отсутствие в поручении лицу, которому оператором поручается обработка персональных данных, обязанности соблюдения конфиденциальности персональных данных и обеспечения их безопасности, а так же требований к защите обрабатываемых персональных данных - ч. 3 ст. 6 Федерального закона от 27.07.2006 г. № 152-ФЗ «О персональных данных»</a:t>
            </a:r>
          </a:p>
        </p:txBody>
      </p:sp>
    </p:spTree>
    <p:extLst>
      <p:ext uri="{BB962C8B-B14F-4D97-AF65-F5344CB8AC3E}">
        <p14:creationId xmlns:p14="http://schemas.microsoft.com/office/powerpoint/2010/main" val="3795754695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</TotalTime>
  <Words>299</Words>
  <Application>Microsoft Office PowerPoint</Application>
  <PresentationFormat>Экран 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Джумасов Руслан С.</dc:creator>
  <cp:lastModifiedBy>Джумасов Руслан С.</cp:lastModifiedBy>
  <cp:revision>1</cp:revision>
  <dcterms:created xsi:type="dcterms:W3CDTF">2018-03-05T10:37:02Z</dcterms:created>
  <dcterms:modified xsi:type="dcterms:W3CDTF">2018-03-05T10:41:31Z</dcterms:modified>
</cp:coreProperties>
</file>