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8.xml" ContentType="application/vnd.openxmlformats-officedocument.presentationml.slideLayout+xml"/>
  <Override PartName="/ppt/charts/chart14.xml" ContentType="application/vnd.openxmlformats-officedocument.drawingml.chart+xml"/>
  <Override PartName="/ppt/charts/style6.xml" ContentType="application/vnd.ms-office.chartstyle+xml"/>
  <Override PartName="/ppt/charts/style7.xml" ContentType="application/vnd.ms-office.chartstyle+xml"/>
  <Override PartName="/ppt/charts/colors6.xml" ContentType="application/vnd.ms-office.chartcolorstyle+xml"/>
  <Override PartName="/ppt/slideLayouts/slideLayout9.xml" ContentType="application/vnd.openxmlformats-officedocument.presentationml.slideLayout+xml"/>
  <Override PartName="/ppt/charts/chart13.xml" ContentType="application/vnd.openxmlformats-officedocument.drawingml.chart+xml"/>
  <Override PartName="/ppt/slideLayouts/slideLayout4.xml" ContentType="application/vnd.openxmlformats-officedocument.presentationml.slideLayout+xml"/>
  <Override PartName="/ppt/charts/style5.xml" ContentType="application/vnd.ms-office.chartstyle+xml"/>
  <Override PartName="/ppt/charts/colors5.xml" ContentType="application/vnd.ms-office.chartcolorstyle+xml"/>
  <Override PartName="/ppt/slideLayouts/slideLayout19.xml" ContentType="application/vnd.openxmlformats-officedocument.presentationml.slideLayout+xml"/>
  <Override PartName="/ppt/charts/colors7.xml" ContentType="application/vnd.ms-office.chartcolorstyle+xml"/>
  <Override PartName="/ppt/slideLayouts/slideLayout20.xml" ContentType="application/vnd.openxmlformats-officedocument.presentationml.slideLayout+xml"/>
  <Override PartName="/ppt/charts/style4.xml" ContentType="application/vnd.ms-office.chartstyle+xml"/>
  <Override PartName="/ppt/charts/chart11.xml" ContentType="application/vnd.openxmlformats-officedocument.drawingml.chart+xml"/>
  <Override PartName="/ppt/slideLayouts/slideLayout3.xml" ContentType="application/vnd.openxmlformats-officedocument.presentationml.slideLayout+xml"/>
  <Override PartName="/ppt/charts/style3.xml" ContentType="application/vnd.ms-office.chartstyle+xml"/>
  <Override PartName="/ppt/charts/colors3.xml" ContentType="application/vnd.ms-office.chartcolorstyle+xml"/>
  <Override PartName="/ppt/slides/slide22.xml" ContentType="application/vnd.openxmlformats-officedocument.presentationml.slide+xml"/>
  <Override PartName="/ppt/charts/chart12.xml" ContentType="application/vnd.openxmlformats-officedocument.drawingml.chart+xml"/>
  <Override PartName="/ppt/charts/chart10.xml" ContentType="application/vnd.openxmlformats-officedocument.drawingml.chart+xml"/>
  <Override PartName="/ppt/charts/colors1.xml" ContentType="application/vnd.ms-office.chartcolorstyle+xml"/>
  <Override PartName="/ppt/slides/slide9.xml" ContentType="application/vnd.openxmlformats-officedocument.presentationml.slide+xml"/>
  <Override PartName="/ppt/charts/chart8.xml" ContentType="application/vnd.openxmlformats-officedocument.drawingml.chart+xml"/>
  <Override PartName="/ppt/charts/colors4.xml" ContentType="application/vnd.ms-office.chartcolorstyle+xml"/>
  <Override PartName="/ppt/slides/slide1.xml" ContentType="application/vnd.openxmlformats-officedocument.presentationml.slide+xml"/>
  <Override PartName="/ppt/charts/chart6.xml" ContentType="application/vnd.openxmlformats-officedocument.drawingml.chart+xml"/>
  <Override PartName="/ppt/slideLayouts/slideLayout14.xml" ContentType="application/vnd.openxmlformats-officedocument.presentationml.slideLayout+xml"/>
  <Override PartName="/ppt/slides/slide23.xml" ContentType="application/vnd.openxmlformats-officedocument.presentationml.slide+xml"/>
  <Override PartName="/ppt/charts/chart5.xml" ContentType="application/vnd.openxmlformats-officedocument.drawingml.chart+xml"/>
  <Override PartName="/ppt/slides/slide11.xml" ContentType="application/vnd.openxmlformats-officedocument.presentationml.slide+xml"/>
  <Override PartName="/ppt/charts/colors2.xml" ContentType="application/vnd.ms-office.chartcolorstyle+xml"/>
  <Override PartName="/ppt/slideLayouts/slideLayout13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charts/chart4.xml" ContentType="application/vnd.openxmlformats-officedocument.drawingml.chart+xml"/>
  <Override PartName="/ppt/charts/style1.xml" ContentType="application/vnd.ms-office.chartstyle+xml"/>
  <Override PartName="/ppt/charts/chart3.xml" ContentType="application/vnd.openxmlformats-officedocument.drawingml.chart+xml"/>
  <Override PartName="/ppt/slides/slide13.xml" ContentType="application/vnd.openxmlformats-officedocument.presentationml.slide+xml"/>
  <Override PartName="/ppt/charts/chart9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slideLayouts/slideLayout2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0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9" d="100"/>
          <a:sy n="109" d="100"/>
        </p:scale>
        <p:origin x="864" y="198"/>
      </p:cViewPr>
      <p:guideLst>
        <p:guide pos="2095" orient="horz"/>
        <p:guide pos="2853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presProps" Target="presProps.xml" /><Relationship Id="rId31" Type="http://schemas.openxmlformats.org/officeDocument/2006/relationships/tableStyles" Target="tableStyles.xml" /><Relationship Id="rId3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10.xml.rels><?xml version="1.0" encoding="UTF-8" standalone="yes"?><Relationships xmlns="http://schemas.openxmlformats.org/package/2006/relationships"><Relationship Id="rId1" Type="http://schemas.microsoft.com/office/2011/relationships/chartStyle" Target="style3.xml" /><Relationship Id="rId2" Type="http://schemas.microsoft.com/office/2011/relationships/chartColorStyle" Target="colors3.xml" /><Relationship Id="rId3" Type="http://schemas.openxmlformats.org/officeDocument/2006/relationships/package" Target="../embeddings/Microsoft_Excel_Worksheet10.xlsx" /></Relationships>
</file>

<file path=ppt/charts/_rels/chart11.xml.rels><?xml version="1.0" encoding="UTF-8" standalone="yes"?><Relationships xmlns="http://schemas.openxmlformats.org/package/2006/relationships"><Relationship Id="rId1" Type="http://schemas.microsoft.com/office/2011/relationships/chartStyle" Target="style4.xml" /><Relationship Id="rId2" Type="http://schemas.microsoft.com/office/2011/relationships/chartColorStyle" Target="colors4.xml" /><Relationship Id="rId3" Type="http://schemas.openxmlformats.org/officeDocument/2006/relationships/package" Target="../embeddings/Microsoft_Excel_Worksheet11.xlsx" /></Relationships>
</file>

<file path=ppt/charts/_rels/chart12.xml.rels><?xml version="1.0" encoding="UTF-8" standalone="yes"?><Relationships xmlns="http://schemas.openxmlformats.org/package/2006/relationships"><Relationship Id="rId1" Type="http://schemas.microsoft.com/office/2011/relationships/chartStyle" Target="style5.xml" /><Relationship Id="rId2" Type="http://schemas.microsoft.com/office/2011/relationships/chartColorStyle" Target="colors5.xml" /><Relationship Id="rId3" Type="http://schemas.openxmlformats.org/officeDocument/2006/relationships/package" Target="../embeddings/Microsoft_Excel_Worksheet12.xlsx" /></Relationships>
</file>

<file path=ppt/charts/_rels/chart13.xml.rels><?xml version="1.0" encoding="UTF-8" standalone="yes"?><Relationships xmlns="http://schemas.openxmlformats.org/package/2006/relationships"><Relationship Id="rId1" Type="http://schemas.microsoft.com/office/2011/relationships/chartStyle" Target="style6.xml" /><Relationship Id="rId2" Type="http://schemas.microsoft.com/office/2011/relationships/chartColorStyle" Target="colors6.xml" /><Relationship Id="rId3" Type="http://schemas.openxmlformats.org/officeDocument/2006/relationships/package" Target="../embeddings/Microsoft_Excel_Worksheet13.xlsx" /></Relationships>
</file>

<file path=ppt/charts/_rels/chart14.xml.rels><?xml version="1.0" encoding="UTF-8" standalone="yes"?><Relationships xmlns="http://schemas.openxmlformats.org/package/2006/relationships"><Relationship Id="rId1" Type="http://schemas.microsoft.com/office/2011/relationships/chartStyle" Target="style7.xml" /><Relationship Id="rId2" Type="http://schemas.microsoft.com/office/2011/relationships/chartColorStyle" Target="colors7.xml" /><Relationship Id="rId3" Type="http://schemas.openxmlformats.org/officeDocument/2006/relationships/package" Target="../embeddings/Microsoft_Excel_Worksheet14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8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8.xlsx" /></Relationships>
</file>

<file path=ppt/charts/_rels/chart9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9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10"/>
      <c:rotY val="11"/>
      <c:rAngAx val="0"/>
      <c:perspective val="0"/>
    </c:view3D>
    <c:floor>
      <c:thickness val="0"/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  <a:miter/>
        </a:ln>
        <a:effectLst/>
      </c:spPr>
    </c:backWall>
    <c:plotArea>
      <c:layout>
        <c:manualLayout>
          <c:layoutTarget val="inner"/>
          <c:xMode val="edge"/>
          <c:yMode val="edge"/>
          <c:x val="0.00381"/>
          <c:y val="0.0083400000000000002"/>
          <c:w val="0.99934000000000001"/>
          <c:h val="0.883839999999999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Ряд 1</c:v>
                </c:pt>
              </c:strCache>
            </c:strRef>
          </c:tx>
          <c:spPr bwMode="auto"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0061599999999999997"/>
                  <c:y val="-0.2533000000000000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066"/>
                  <c:y val="-0.1784999999999999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0.0073200000000000001"/>
                  <c:y val="-0.12218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058700000000000002"/>
                  <c:y val="-0.077789999999999998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0.012970000000000001"/>
                  <c:y val="-0.04854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miter/>
              </a:ln>
              <a:effectLst/>
            </c:spPr>
            <c:txPr>
              <a:bodyPr rot="0" spcFirstLastPara="1" vertOverflow="ellipsis" vert="horz" wrap="square" lIns="38098" tIns="19048" rIns="38098" bIns="19048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467</c:v>
                </c:pt>
                <c:pt idx="1">
                  <c:v>442</c:v>
                </c:pt>
                <c:pt idx="2">
                  <c:v>418</c:v>
                </c:pt>
                <c:pt idx="3">
                  <c:v>405</c:v>
                </c:pt>
                <c:pt idx="4">
                  <c:v>400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39"/>
        <c:gapDepth val="24"/>
        <c:shape val="cylinder"/>
        <c:axId val="43895040"/>
        <c:axId val="43911040"/>
      </c:bar3DChart>
      <c:catAx>
        <c:axId val="438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43911040"/>
        <c:crosses val="autoZero"/>
        <c:auto val="1"/>
        <c:lblAlgn val="ctr"/>
        <c:lblOffset val="100"/>
        <c:noMultiLvlLbl val="0"/>
      </c:catAx>
      <c:valAx>
        <c:axId val="4391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95040"/>
        <c:crosses val="autoZero"/>
        <c:crossBetween val="between"/>
      </c:valAx>
    </c:plotArea>
    <c:plotVisOnly val="1"/>
    <c:dispBlanksAs val="gap"/>
    <c:showDLblsOverMax val="0"/>
  </c:chart>
  <c:spPr bwMode="auto">
    <a:xfrm>
      <a:off x="457200" y="1600200"/>
      <a:ext cx="8229596" cy="4525959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Опийные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219"/>
        <c:overlap val="-25"/>
        <c:axId val="1993959621"/>
        <c:axId val="1993959622"/>
      </c:barChart>
      <c:catAx>
        <c:axId val="199395962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22"/>
        <c:crosses val="autoZero"/>
        <c:auto val="1"/>
        <c:lblAlgn val="ctr"/>
        <c:lblOffset val="100"/>
        <c:noMultiLvlLbl val="0"/>
      </c:catAx>
      <c:valAx>
        <c:axId val="199395962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2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304798" y="304798"/>
      <a:ext cx="0" cy="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4990000000000002"/>
          <c:y val="0.10627"/>
          <c:w val="0.92922000000000005"/>
          <c:h val="0.712520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Синтетические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Прочие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3"/>
                <c:pt idx="0">
                  <c:v>1.3</c:v>
                </c:pt>
                <c:pt idx="1">
                  <c:v>4</c:v>
                </c:pt>
                <c:pt idx="2">
                  <c:v>1.6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0"/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0"/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219"/>
        <c:overlap val="-26"/>
        <c:axId val="1993959653"/>
        <c:axId val="1993959654"/>
      </c:barChart>
      <c:catAx>
        <c:axId val="199395965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1993959654"/>
        <c:crosses val="autoZero"/>
        <c:auto val="1"/>
        <c:lblAlgn val="ctr"/>
        <c:lblOffset val="100"/>
        <c:noMultiLvlLbl val="0"/>
      </c:catAx>
      <c:valAx>
        <c:axId val="1993959654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1993959653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  <c:txPr>
          <a:bodyPr rot="0" spcFirstLastPara="1" vertOverflow="ellipsis" vert="horz" wrap="square" anchor="ctr" anchorCtr="1"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452"/>
          <c:y val="0.92318999999999996"/>
          <c:w val="0.76139000000000001"/>
          <c:h val="0.061879999999999998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650318" y="1464391"/>
      <a:ext cx="7975595" cy="484808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51999999999997"/>
          <c:y val="0.033739999999999999"/>
          <c:w val="0.65569"/>
          <c:h val="0.93250999999999995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Sheet1!$B$154:$B$158</c:f>
              <c:strCache>
                <c:ptCount val="5"/>
                <c:pt idx="0">
                  <c:v xml:space="preserve">Широко распространена</c:v>
                </c:pt>
                <c:pt idx="1">
                  <c:v xml:space="preserve">Распространена, но не больше, чем везде</c:v>
                </c:pt>
                <c:pt idx="2">
                  <c:v xml:space="preserve">Распространена, но меньше чем везде</c:v>
                </c:pt>
                <c:pt idx="3">
                  <c:v xml:space="preserve">Совсем не распространена</c:v>
                </c:pt>
                <c:pt idx="4">
                  <c:v xml:space="preserve">Затрудняюсь ответить</c:v>
                </c:pt>
              </c:strCache>
            </c:strRef>
          </c:cat>
          <c:val>
            <c:numRef>
              <c:f>Sheet1!$E$154:$E$158</c:f>
              <c:numCache>
                <c:formatCode>###0.0</c:formatCode>
                <c:ptCount val="5"/>
                <c:pt idx="0">
                  <c:v>18.058823529411764</c:v>
                </c:pt>
                <c:pt idx="1">
                  <c:v>33.82352941176471</c:v>
                </c:pt>
                <c:pt idx="2">
                  <c:v>22.35294117647059</c:v>
                </c:pt>
                <c:pt idx="3">
                  <c:v>3</c:v>
                </c:pt>
                <c:pt idx="4">
                  <c:v>22.764705882352942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100"/>
        <c:axId val="1993959665"/>
        <c:axId val="1993959666"/>
      </c:barChart>
      <c:catAx>
        <c:axId val="199395966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Liberation Sans"/>
                <a:cs typeface="Calibri"/>
              </a:defRPr>
            </a:pPr>
            <a:endParaRPr lang="ru-RU"/>
          </a:p>
        </c:txPr>
        <c:crossAx val="1993959666"/>
        <c:crosses val="autoZero"/>
        <c:auto val="1"/>
        <c:lblAlgn val="ctr"/>
        <c:lblOffset val="100"/>
        <c:noMultiLvlLbl val="0"/>
      </c:catAx>
      <c:valAx>
        <c:axId val="1993959666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1993959665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 flipH="0" flipV="0">
      <a:off x="641658" y="1661010"/>
      <a:ext cx="8208817" cy="4798671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06000000000002"/>
          <c:y val="0.15573000000000001"/>
          <c:w val="0.73792999999999997"/>
          <c:h val="0.91232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'Лист1'!$B$78</c:f>
              <c:strCache>
                <c:ptCount val="1"/>
                <c:pt idx="0">
                  <c:v xml:space="preserve">2025 г.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'Лист1'!$A$79:$A$83</c:f>
              <c:strCache>
                <c:ptCount val="5"/>
                <c:pt idx="0">
                  <c:v xml:space="preserve">В целом, трудно</c:v>
                </c:pt>
                <c:pt idx="1">
                  <c:v xml:space="preserve">В целом, легко</c:v>
                </c:pt>
                <c:pt idx="2">
                  <c:v xml:space="preserve">Не знаю</c:v>
                </c:pt>
              </c:strCache>
            </c:strRef>
          </c:cat>
          <c:val>
            <c:numRef>
              <c:f>'Лист1'!$B$79:$B$83</c:f>
              <c:numCache>
                <c:formatCode>###0.0</c:formatCode>
                <c:ptCount val="5"/>
                <c:pt idx="0">
                  <c:v>17.7</c:v>
                </c:pt>
                <c:pt idx="1">
                  <c:v>34.1</c:v>
                </c:pt>
                <c:pt idx="2">
                  <c:v>48.23529411764706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  <c:txPr>
            <a:bodyPr/>
            <a:p>
              <a:pPr>
                <a:defRPr sz="1800" b="1"/>
              </a:pPr>
              <a:endParaRPr/>
            </a:p>
          </c:txPr>
        </c:dLbls>
        <c:gapWidth val="182"/>
        <c:axId val="1993959667"/>
        <c:axId val="1993959668"/>
      </c:barChart>
      <c:catAx>
        <c:axId val="19939596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Liberation Sans"/>
                <a:cs typeface="Calibri"/>
              </a:defRPr>
            </a:pPr>
            <a:endParaRPr lang="ru-RU"/>
          </a:p>
        </c:txPr>
        <c:crossAx val="1993959668"/>
        <c:crosses val="autoZero"/>
        <c:auto val="1"/>
        <c:lblAlgn val="ctr"/>
        <c:lblOffset val="100"/>
        <c:noMultiLvlLbl val="0"/>
      </c:catAx>
      <c:valAx>
        <c:axId val="1993959668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txPr>
          <a:bodyPr/>
          <a:p>
            <a:pPr>
              <a:defRPr sz="1800" b="1"/>
            </a:pPr>
            <a:endParaRPr/>
          </a:p>
        </c:txPr>
        <c:crossAx val="1993959667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 flipH="0" flipV="0">
      <a:off x="787545" y="2147825"/>
      <a:ext cx="8123542" cy="4835094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ysClr val="windowText" lastClr="000000"/>
          </a:solidFill>
          <a:latin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5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4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Sheet1!$B$257:$B$260</c:f>
              <c:strCache>
                <c:ptCount val="4"/>
                <c:pt idx="0">
                  <c:v xml:space="preserve">Да, очень хорошо известна</c:v>
                </c:pt>
                <c:pt idx="1">
                  <c:v xml:space="preserve">Да, известна в общих чертах</c:v>
                </c:pt>
                <c:pt idx="2">
                  <c:v xml:space="preserve">Мало известна</c:v>
                </c:pt>
                <c:pt idx="3">
                  <c:v xml:space="preserve">Совсем не известна</c:v>
                </c:pt>
              </c:strCache>
            </c:strRef>
          </c:cat>
          <c:val>
            <c:numRef>
              <c:f>Sheet1!$E$257:$E$260</c:f>
              <c:numCache>
                <c:formatCode>###0.0</c:formatCode>
                <c:ptCount val="4"/>
                <c:pt idx="0">
                  <c:v>45.111896348645466</c:v>
                </c:pt>
                <c:pt idx="1">
                  <c:v>36.69022379269729</c:v>
                </c:pt>
                <c:pt idx="2">
                  <c:v>12.956419316843345</c:v>
                </c:pt>
                <c:pt idx="3">
                  <c:v>5.241460541813899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  <c:txPr>
            <a:bodyPr/>
            <a:p>
              <a:pPr>
                <a:defRPr sz="1600" b="1"/>
              </a:pPr>
              <a:endParaRPr/>
            </a:p>
          </c:txPr>
        </c:dLbls>
        <c:gapWidth val="100"/>
        <c:axId val="1993959669"/>
        <c:axId val="1993959670"/>
      </c:barChart>
      <c:catAx>
        <c:axId val="199395966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Liberation Sans"/>
                <a:cs typeface="Calibri"/>
              </a:defRPr>
            </a:pPr>
            <a:endParaRPr lang="ru-RU"/>
          </a:p>
        </c:txPr>
        <c:crossAx val="1993959670"/>
        <c:crosses val="autoZero"/>
        <c:auto val="1"/>
        <c:lblAlgn val="ctr"/>
        <c:lblOffset val="100"/>
        <c:noMultiLvlLbl val="0"/>
      </c:catAx>
      <c:valAx>
        <c:axId val="1993959670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txPr>
          <a:bodyPr/>
          <a:p>
            <a:pPr>
              <a:defRPr sz="1600" b="1"/>
            </a:pPr>
            <a:endParaRPr/>
          </a:p>
        </c:txPr>
        <c:crossAx val="1993959669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 flipH="0" flipV="0">
      <a:off x="988022" y="2070720"/>
      <a:ext cx="7471909" cy="44322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0.00064999999999999997"/>
          <c:y val="0.025309999999999999"/>
          <c:w val="0.99934000000000001"/>
          <c:h val="0.883839999999999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 xml:space="preserve">Ряд 1</c:v>
                </c:pt>
              </c:strCache>
            </c:strRef>
          </c:tx>
          <c:spPr bwMode="auto"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623"/>
                  <c:y val="-0.041160000000000002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25590000000000002"/>
                  <c:y val="-0.05296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0.019310000000000001"/>
                  <c:y val="-0.047300000000000002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17520000000000001"/>
                  <c:y val="0.01761000000000000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0.02596"/>
                  <c:y val="-0.2735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5"/>
              <c:layout>
                <c:manualLayout>
                  <c:x val="0.01388"/>
                  <c:y val="-0.1047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098" tIns="19048" rIns="38098" bIns="19048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numRef>
              <c:f>'Лист1'!$A$2:$A$6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39"/>
        <c:gapDepth val="24"/>
        <c:shape val="cylinder"/>
        <c:axId val="43895040"/>
        <c:axId val="43911040"/>
      </c:bar3DChart>
      <c:catAx>
        <c:axId val="438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43911040"/>
        <c:crosses val="autoZero"/>
        <c:auto val="1"/>
        <c:lblAlgn val="ctr"/>
        <c:lblOffset val="100"/>
        <c:noMultiLvlLbl val="0"/>
      </c:catAx>
      <c:valAx>
        <c:axId val="4391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95040"/>
        <c:crosses val="autoZero"/>
        <c:crossBetween val="between"/>
      </c:valAx>
    </c:plotArea>
    <c:plotVisOnly val="1"/>
    <c:dispBlanksAs val="gap"/>
    <c:showDLblsOverMax val="0"/>
  </c:chart>
  <c:spPr bwMode="auto">
    <a:xfrm>
      <a:off x="457200" y="2060847"/>
      <a:ext cx="8229596" cy="4525959"/>
    </a:xfrm>
    <a:prstGeom prst="rect">
      <a:avLst/>
    </a:prstGeom>
    <a:noFill/>
    <a:ln>
      <a:noFill/>
      <a:miter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60"/>
      <c:rotY val="150"/>
      <c:rAngAx val="0"/>
      <c:perspective val="0"/>
    </c:view3D>
    <c:floor>
      <c:thickness val="0"/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  <a:beve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01494"/>
          <c:w val="1"/>
          <c:h val="0.87568999999999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explosion val="2"/>
          <c:dPt>
            <c:idx val="0"/>
            <c:bubble3D val="0"/>
            <c:spPr bwMode="auto"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4"/>
            <c:bubble3D val="0"/>
            <c:spPr bwMode="auto"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0.14063000000000001"/>
                  <c:y val="0.10647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dLblPos val="bestFit"/>
              <c:layout>
                <c:manualLayout>
                  <c:x val="-0.10151"/>
                  <c:y val="0.1499999999999999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  <a:miter/>
                </a:ln>
              </c:spPr>
              <c:txPr>
                <a:bodyPr rot="0" spcFirstLastPara="1" vertOverflow="ellipsis" vert="horz" wrap="square" lIns="38098" tIns="19048" rIns="38098" bIns="19048" anchor="ctr" anchorCtr="1">
                  <a:spAutoFit/>
                </a:bodyPr>
                <a:lstStyle/>
                <a:p>
                  <a:pPr>
                    <a:defRPr sz="24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-0.085559999999999997"/>
                  <c:y val="-0.098460000000000006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-0.034709999999999998"/>
                  <c:y val="-0.09188999999999999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-0.00762"/>
                  <c:y val="-0.1655000000000000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8" tIns="19048" rIns="38098" bIns="19048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Лист1!$A$2:$A$7</c:f>
              <c:strCache>
                <c:ptCount val="6"/>
                <c:pt idx="0">
                  <c:v xml:space="preserve">г. Сургут </c:v>
                </c:pt>
                <c:pt idx="1">
                  <c:v xml:space="preserve">г. Нижевартовск</c:v>
                </c:pt>
                <c:pt idx="2">
                  <c:v xml:space="preserve">г. Мегион</c:v>
                </c:pt>
                <c:pt idx="3">
                  <c:v xml:space="preserve">г. Пыть- Ях</c:v>
                </c:pt>
                <c:pt idx="4">
                  <c:v xml:space="preserve">Другие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</c:v>
                </c:pt>
                <c:pt idx="1">
                  <c:v>12</c:v>
                </c:pt>
                <c:pt idx="2">
                  <c:v>5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</c:pie3DChart>
    </c:plotArea>
    <c:legend>
      <c:legendPos val="tr"/>
      <c:layout>
        <c:manualLayout>
          <c:x val="-0.02462"/>
          <c:y val="0.026200000000000001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0" y="1905436"/>
      <a:ext cx="9143991" cy="4398381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10"/>
    </c:view3D>
    <c:floor>
      <c:thickness val="0"/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2145"/>
          <c:y val="0.00992"/>
          <c:w val="0.96655000000000002"/>
          <c:h val="0.875059999999999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 bwMode="auto"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13799999999999999"/>
                  <c:y val="0.01355999999999999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027699999999999999"/>
                  <c:y val="0.01355999999999999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-0.0027699999999999999"/>
                  <c:y val="0.01627999999999999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8" tIns="19048" rIns="38098" bIns="19048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613</c:v>
                </c:pt>
                <c:pt idx="1">
                  <c:v>616</c:v>
                </c:pt>
                <c:pt idx="2">
                  <c:v>591</c:v>
                </c:pt>
                <c:pt idx="3">
                  <c:v>758</c:v>
                </c:pt>
                <c:pt idx="4">
                  <c:v>663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07"/>
        <c:gapDepth val="8"/>
        <c:shape val="box"/>
        <c:axId val="50438912"/>
        <c:axId val="50441600"/>
      </c:bar3DChart>
      <c:catAx>
        <c:axId val="504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50441600"/>
        <c:crosses val="autoZero"/>
        <c:auto val="1"/>
        <c:lblAlgn val="ctr"/>
        <c:lblOffset val="100"/>
        <c:noMultiLvlLbl val="0"/>
      </c:catAx>
      <c:valAx>
        <c:axId val="5044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438912"/>
        <c:crosses val="autoZero"/>
        <c:crossBetween val="between"/>
      </c:valAx>
    </c:plotArea>
    <c:plotVisOnly val="1"/>
    <c:dispBlanksAs val="gap"/>
    <c:showDLblsOverMax val="0"/>
  </c:chart>
  <c:spPr bwMode="auto">
    <a:xfrm>
      <a:off x="0" y="1916830"/>
      <a:ext cx="9143996" cy="4608509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6"/>
      <c:rotY val="20"/>
      <c:rAngAx val="0"/>
      <c:perspective val="10"/>
    </c:view3D>
    <c:floor>
      <c:thickness val="0"/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0.00093999999999999997"/>
          <c:y val="0.01907"/>
          <c:w val="1"/>
          <c:h val="0.836369999999999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 bwMode="auto"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>
              <a:noFill/>
              <a:bevel/>
            </a:ln>
            <a:effectLst/>
          </c:spPr>
          <c:invertIfNegative val="0"/>
          <c:dLbls>
            <c:dLbl>
              <c:idx val="0"/>
              <c:layout>
                <c:manualLayout>
                  <c:x val="0.00877"/>
                  <c:y val="-0.1443000000000000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16660000000000001"/>
                  <c:y val="-0.08691000000000000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0.012489999999999999"/>
                  <c:y val="-0.060830000000000002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12500000000000001"/>
                  <c:y val="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0.01111"/>
                  <c:y val="-0.04055000000000000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8" tIns="19048" rIns="38098" bIns="19048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190</c:v>
                </c:pt>
                <c:pt idx="1">
                  <c:v>159</c:v>
                </c:pt>
                <c:pt idx="2">
                  <c:v>227</c:v>
                </c:pt>
                <c:pt idx="3">
                  <c:v>216</c:v>
                </c:pt>
                <c:pt idx="4">
                  <c:v>140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13"/>
        <c:gapDepth val="20"/>
        <c:shape val="cylinder"/>
        <c:axId val="50805376"/>
        <c:axId val="50861568"/>
      </c:bar3DChart>
      <c:catAx>
        <c:axId val="508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50861568"/>
        <c:crosses val="autoZero"/>
        <c:auto val="1"/>
        <c:lblAlgn val="ctr"/>
        <c:lblOffset val="100"/>
        <c:noMultiLvlLbl val="0"/>
      </c:catAx>
      <c:valAx>
        <c:axId val="5086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805376"/>
        <c:crosses val="autoZero"/>
        <c:crossBetween val="between"/>
      </c:valAx>
    </c:plotArea>
    <c:plotVisOnly val="1"/>
    <c:dispBlanksAs val="gap"/>
    <c:showDLblsOverMax val="0"/>
  </c:chart>
  <c:spPr bwMode="auto">
    <a:xfrm>
      <a:off x="107502" y="2060847"/>
      <a:ext cx="9143996" cy="4540525"/>
    </a:xfrm>
    <a:prstGeom prst="rect">
      <a:avLst/>
    </a:prstGeom>
    <a:noFill/>
    <a:ln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6"/>
      <c:rotY val="21"/>
      <c:rAngAx val="0"/>
      <c:perspective val="10"/>
    </c:view3D>
    <c:floor>
      <c:thickness val="0"/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038649999999999997"/>
          <c:w val="1"/>
          <c:h val="0.821479999999999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город</c:v>
                </c:pt>
              </c:strCache>
            </c:strRef>
          </c:tx>
          <c:spPr bwMode="auto"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>
              <a:noFill/>
              <a:bevel/>
            </a:ln>
            <a:effectLst/>
          </c:spPr>
          <c:invertIfNegative val="0"/>
          <c:dLbls>
            <c:dLbl>
              <c:idx val="0"/>
              <c:layout>
                <c:manualLayout>
                  <c:x val="0.01908"/>
                  <c:y val="0.006080000000000000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16660000000000001"/>
                  <c:y val="-0.08691000000000000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0.01661"/>
                  <c:y val="-0.27137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12500000000000001"/>
                  <c:y val="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0.01111"/>
                  <c:y val="-0.04055000000000000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8" tIns="19048" rIns="38098" bIns="19048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numRef>
              <c:f>'Лист1'!$A$2:$A$6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'Лист1'!$B$2:$B$6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13"/>
        <c:gapDepth val="20"/>
        <c:shape val="cylinder"/>
        <c:axId val="1993959627"/>
        <c:axId val="1993959628"/>
      </c:bar3DChart>
      <c:catAx>
        <c:axId val="19939596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28"/>
        <c:crosses val="autoZero"/>
        <c:auto val="1"/>
        <c:lblAlgn val="ctr"/>
        <c:lblOffset val="100"/>
        <c:noMultiLvlLbl val="0"/>
      </c:catAx>
      <c:valAx>
        <c:axId val="19939596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93959627"/>
        <c:crosses val="autoZero"/>
        <c:crossBetween val="between"/>
      </c:valAx>
    </c:plotArea>
    <c:plotVisOnly val="1"/>
    <c:dispBlanksAs val="gap"/>
    <c:showDLblsOverMax val="0"/>
  </c:chart>
  <c:spPr bwMode="auto">
    <a:xfrm>
      <a:off x="159457" y="2382606"/>
      <a:ext cx="4196950" cy="3454674"/>
    </a:xfrm>
    <a:prstGeom prst="rect">
      <a:avLst/>
    </a:prstGeom>
    <a:noFill/>
    <a:ln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5"/>
      <c:rotY val="21"/>
      <c:rAngAx val="0"/>
      <c:perspective val="10"/>
    </c:view3D>
    <c:floor>
      <c:thickness val="0"/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1.08317"/>
          <c:y val="0.036139999999999999"/>
          <c:w val="1"/>
          <c:h val="0.821479999999999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город</c:v>
                </c:pt>
              </c:strCache>
            </c:strRef>
          </c:tx>
          <c:spPr bwMode="auto"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>
              <a:noFill/>
              <a:bevel/>
            </a:ln>
            <a:effectLst/>
          </c:spPr>
          <c:invertIfNegative val="0"/>
          <c:dLbls>
            <c:dLbl>
              <c:idx val="0"/>
              <c:layout>
                <c:manualLayout>
                  <c:x val="0.01908"/>
                  <c:y val="0.006080000000000000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16660000000000001"/>
                  <c:y val="-0.08691000000000000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0.01661"/>
                  <c:y val="-0.27137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12500000000000001"/>
                  <c:y val="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0.01111"/>
                  <c:y val="-0.04055000000000000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8" tIns="19048" rIns="38098" bIns="19048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numRef>
              <c:f>'Лист1'!$A$2:$A$6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'Лист1'!$B$2:$B$6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13"/>
        <c:gapDepth val="20"/>
        <c:shape val="cylinder"/>
        <c:axId val="1993959647"/>
        <c:axId val="1993959648"/>
      </c:bar3DChart>
      <c:catAx>
        <c:axId val="199395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48"/>
        <c:crosses val="autoZero"/>
        <c:auto val="1"/>
        <c:lblAlgn val="ctr"/>
        <c:lblOffset val="100"/>
        <c:noMultiLvlLbl val="0"/>
      </c:catAx>
      <c:valAx>
        <c:axId val="1993959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93959647"/>
        <c:crosses val="autoZero"/>
        <c:crossBetween val="between"/>
      </c:valAx>
    </c:plotArea>
    <c:plotVisOnly val="1"/>
    <c:dispBlanksAs val="gap"/>
    <c:showDLblsOverMax val="0"/>
  </c:chart>
  <c:spPr bwMode="auto">
    <a:xfrm>
      <a:off x="4829706" y="2439756"/>
      <a:ext cx="4196950" cy="3454673"/>
    </a:xfrm>
    <a:prstGeom prst="rect">
      <a:avLst/>
    </a:prstGeom>
    <a:noFill/>
    <a:ln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  <a:beve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Опийные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219"/>
        <c:overlap val="-25"/>
        <c:axId val="1993959617"/>
        <c:axId val="1993959618"/>
      </c:barChart>
      <c:catAx>
        <c:axId val="199395961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18"/>
        <c:crosses val="autoZero"/>
        <c:auto val="1"/>
        <c:lblAlgn val="ctr"/>
        <c:lblOffset val="100"/>
        <c:noMultiLvlLbl val="0"/>
      </c:catAx>
      <c:valAx>
        <c:axId val="199395961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17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0" y="0"/>
      <a:ext cx="0" cy="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Опийные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 xml:space="preserve">2021 г.</c:v>
                </c:pt>
                <c:pt idx="1">
                  <c:v xml:space="preserve">2023 г.</c:v>
                </c:pt>
                <c:pt idx="2">
                  <c:v xml:space="preserve">2024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219"/>
        <c:overlap val="-25"/>
        <c:axId val="1993959619"/>
        <c:axId val="1993959620"/>
      </c:barChart>
      <c:catAx>
        <c:axId val="19939596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20"/>
        <c:crosses val="autoZero"/>
        <c:auto val="1"/>
        <c:lblAlgn val="ctr"/>
        <c:lblOffset val="100"/>
        <c:noMultiLvlLbl val="0"/>
      </c:catAx>
      <c:valAx>
        <c:axId val="199395962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93959619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152398" y="152398"/>
      <a:ext cx="0" cy="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/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/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/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/>
  </cs:axisTitle>
  <cs:category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 bwMode="auto">
      <a:prstGeom prst="rect">
        <a:avLst/>
      </a:prstGeom>
      <a:ln w="12700">
        <a:solidFill>
          <a:schemeClr val="lt2"/>
        </a:solidFill>
        <a:round/>
      </a:ln>
    </cs:spPr>
  </cs:dataPointMarker>
  <cs:dataPointWirefram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 bwMode="auto">
      <a:prstGeom prst="rect">
        <a:avLst/>
      </a:prstGeom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  <cs:dataPointMarkerLayout symbol="circle" size="6"/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/>
  </cs:axisTitle>
  <cs:category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 bwMode="auto">
      <a:prstGeom prst="rect">
        <a:avLst/>
      </a:prstGeom>
      <a:ln w="12700">
        <a:solidFill>
          <a:schemeClr val="lt2"/>
        </a:solidFill>
        <a:round/>
      </a:ln>
    </cs:spPr>
  </cs:dataPointMarker>
  <cs:dataPointWirefram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 bwMode="auto">
      <a:prstGeom prst="rect">
        <a:avLst/>
      </a:prstGeom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  <cs:dataPointMarkerLayout symbol="circle" size="6"/>
</cs:chartStyl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1" y="2130427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1" y="274639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1" y="274639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1" y="2130427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4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29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4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29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4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29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1" y="274639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1" y="274639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4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29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4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29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4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29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3" rIns="91428" bIns="45713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3" rIns="91428" bIns="45713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1313" indent="-341313" algn="l" defTabSz="912813">
        <a:spcBef>
          <a:spcPts val="0"/>
        </a:spcBef>
        <a:spcAft>
          <a:spcPts val="0"/>
        </a:spcAft>
        <a:buFont typeface="Arial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829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3" rIns="91428" bIns="45713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3" rIns="91428" bIns="45713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02F8E8-A56C-4318-9B9C-4D00A9FDE0B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814B40-B835-40BE-8B9F-75DD89B5A25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 defTabSz="912813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1313" indent="-341313" algn="l" defTabSz="912813">
        <a:spcBef>
          <a:spcPts val="0"/>
        </a:spcBef>
        <a:spcAft>
          <a:spcPts val="0"/>
        </a:spcAft>
        <a:buFont typeface="Arial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829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chart" Target="../charts/chart3.xml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10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chart" Target="../charts/chart4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chart" Target="../charts/chart5.xml" 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11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.xml" /><Relationship Id="rId3" Type="http://schemas.openxmlformats.org/officeDocument/2006/relationships/chart" Target="../charts/chart7.xml" 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chart" Target="../charts/chart8.xml" /><Relationship Id="rId4" Type="http://schemas.openxmlformats.org/officeDocument/2006/relationships/chart" Target="../charts/chart9.xml" /><Relationship Id="rId5" Type="http://schemas.openxmlformats.org/officeDocument/2006/relationships/chart" Target="../charts/chart10.xml" /><Relationship Id="rId6" Type="http://schemas.openxmlformats.org/officeDocument/2006/relationships/chart" Target="../charts/chart11.xml" 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chart" Target="../charts/chart12.xml" 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chart" Target="../charts/chart13.xml" 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chart" Target="../charts/chart14.xml" 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14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chart" Target="../charts/chart1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chart" Target="../charts/chart2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123724" y="692691"/>
            <a:ext cx="6554884" cy="420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>
                <a:solidFill>
                  <a:schemeClr val="tx2"/>
                </a:solidFill>
                <a:cs typeface="Times New Roman"/>
              </a:rPr>
              <a:t>Публичное обсуждение результатов мониторинга наркоситуации </a:t>
            </a:r>
            <a:br>
              <a:rPr lang="ru-RU" sz="3000" b="1">
                <a:solidFill>
                  <a:schemeClr val="tx2"/>
                </a:solidFill>
                <a:cs typeface="Times New Roman"/>
              </a:rPr>
            </a:br>
            <a:r>
              <a:rPr lang="ru-RU" sz="3000" b="1">
                <a:solidFill>
                  <a:schemeClr val="tx2"/>
                </a:solidFill>
                <a:cs typeface="Times New Roman"/>
              </a:rPr>
              <a:t>в ХМАО – Югре за 2025 год </a:t>
            </a:r>
            <a:br>
              <a:rPr lang="ru-RU" sz="3000" b="1">
                <a:solidFill>
                  <a:schemeClr val="tx2"/>
                </a:solidFill>
                <a:cs typeface="Times New Roman"/>
              </a:rPr>
            </a:br>
            <a:r>
              <a:rPr lang="ru-RU" sz="3000" b="1">
                <a:solidFill>
                  <a:schemeClr val="tx2"/>
                </a:solidFill>
                <a:cs typeface="Times New Roman"/>
              </a:rPr>
              <a:t>и эффективности реализации мер, направленных на улучшение ситуации, связанной с наркотизацией населения</a:t>
            </a:r>
            <a:endParaRPr/>
          </a:p>
          <a:p>
            <a:pPr algn="ctr">
              <a:defRPr/>
            </a:pPr>
            <a:endParaRPr lang="ru-RU" sz="3000" b="1">
              <a:solidFill>
                <a:schemeClr val="tx2"/>
              </a:solidFill>
              <a:cs typeface="Times New Roman"/>
            </a:endParaRPr>
          </a:p>
          <a:p>
            <a:pPr algn="ctr">
              <a:defRPr/>
            </a:pPr>
            <a:r>
              <a:rPr lang="ru-RU" sz="3000" b="1">
                <a:solidFill>
                  <a:schemeClr val="tx2"/>
                </a:solidFill>
                <a:cs typeface="Times New Roman"/>
              </a:rPr>
              <a:t>2026 год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13" y="5210614"/>
            <a:ext cx="3788397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/>
              <a:t>Лещук Максим Анатольевич</a:t>
            </a:r>
            <a:r>
              <a:rPr lang="ru-RU" sz="1400"/>
              <a:t>, </a:t>
            </a:r>
            <a:endParaRPr/>
          </a:p>
          <a:p>
            <a:pPr algn="r">
              <a:defRPr/>
            </a:pPr>
            <a:r>
              <a:rPr lang="ru-RU" sz="1200"/>
              <a:t>заместитель начальника управления по вопросам законности, правопорядка и безопасности 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27477113" name=""/>
          <p:cNvGraphicFramePr>
            <a:graphicFrameLocks xmlns:a="http://schemas.openxmlformats.org/drawingml/2006/main"/>
          </p:cNvGraphicFramePr>
          <p:nvPr/>
        </p:nvGraphicFramePr>
        <p:xfrm>
          <a:off x="0" y="1905436"/>
          <a:ext cx="9143991" cy="439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0" y="120894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СМЕРТЕЛЬНЫЕ ОТРАВЛЕНИЯ ОТ НАРКОТИЧЕСКИХ СРЕДСТВ </a:t>
            </a:r>
            <a:endParaRPr lang="ru-RU" sz="20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183685" y="44623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10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76582" y="-10221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11</a:t>
            </a:r>
            <a:endParaRPr/>
          </a:p>
        </p:txBody>
      </p:sp>
      <p:pic>
        <p:nvPicPr>
          <p:cNvPr id="160514205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27378" y="675408"/>
            <a:ext cx="9113031" cy="56717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72398" y="-15535"/>
            <a:ext cx="887859" cy="914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12</a:t>
            </a:r>
            <a:endParaRPr/>
          </a:p>
        </p:txBody>
      </p:sp>
      <p:pic>
        <p:nvPicPr>
          <p:cNvPr id="102166841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1139" y="1143000"/>
            <a:ext cx="9014898" cy="52560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39779" y="1137516"/>
            <a:ext cx="8931510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ДИНАМИКА КОЛИЧЕСТВА ЗАРЕГИСТРИРОВАННЫХ ПРЕСТУПЛЕНИЙ, СВЯЗАННЫХ С НЕЗАКОННЫМ ОБОРОТОМ НАРКОТИКОВ В ГОРОДЕ  (2021 – 2025 г.г.)</a:t>
            </a:r>
            <a:endParaRPr/>
          </a:p>
        </p:txBody>
      </p:sp>
      <p:graphicFrame>
        <p:nvGraphicFramePr>
          <p:cNvPr id="92045121" name=""/>
          <p:cNvGraphicFramePr>
            <a:graphicFrameLocks xmlns:a="http://schemas.openxmlformats.org/drawingml/2006/main"/>
          </p:cNvGraphicFramePr>
          <p:nvPr/>
        </p:nvGraphicFramePr>
        <p:xfrm>
          <a:off x="0" y="1916830"/>
          <a:ext cx="9143996" cy="460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151565" y="81204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13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39779" y="1137516"/>
            <a:ext cx="8931510" cy="91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ЧИСЛО ЛИЦ, ПРИВЛЕЧЕННЫХ К УГОЛОВНОЙ ОТВЕТСТВЕННОСТИ ЗА СОВЕРШЕНИЕ ПРЕСТУПЛЕНИЙ В СФЕРЕ НЕЗАКОННОГО ОБОРОТА НАРКОТИКОВ В ГОРОДЕ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 (2021-2025 г.г.)</a:t>
            </a:r>
            <a:endParaRPr/>
          </a:p>
        </p:txBody>
      </p:sp>
      <p:graphicFrame>
        <p:nvGraphicFramePr>
          <p:cNvPr id="1677025519" name=""/>
          <p:cNvGraphicFramePr>
            <a:graphicFrameLocks xmlns:a="http://schemas.openxmlformats.org/drawingml/2006/main"/>
          </p:cNvGraphicFramePr>
          <p:nvPr/>
        </p:nvGraphicFramePr>
        <p:xfrm>
          <a:off x="107502" y="2060847"/>
          <a:ext cx="9143996" cy="454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14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15</a:t>
            </a:r>
            <a:endParaRPr/>
          </a:p>
        </p:txBody>
      </p:sp>
      <p:pic>
        <p:nvPicPr>
          <p:cNvPr id="200999692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2644" y="1082386"/>
            <a:ext cx="9027221" cy="503687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1902613" name="Прямоугольник 1"/>
          <p:cNvSpPr/>
          <p:nvPr/>
        </p:nvSpPr>
        <p:spPr bwMode="auto">
          <a:xfrm flipH="0" flipV="0">
            <a:off x="353656" y="644885"/>
            <a:ext cx="3809273" cy="146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ЧИСЛО НЕСОВЕРШЕННОЛЕТНИХ, СОВЕРШИВШИХ ПРЕСТУПЛЕНИЙ В СФЕРЕ НЕЗАКОННОГО </a:t>
            </a: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ОБОРОТА НАРКОТИКОВ </a:t>
            </a:r>
            <a:r>
              <a:rPr lang="ru-RU" b="1">
                <a:solidFill>
                  <a:schemeClr val="tx2"/>
                </a:solidFill>
              </a:rPr>
              <a:t> </a:t>
            </a: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(2023-2025 г.г.)</a:t>
            </a:r>
            <a:endParaRPr/>
          </a:p>
        </p:txBody>
      </p:sp>
      <p:graphicFrame>
        <p:nvGraphicFramePr>
          <p:cNvPr id="1854183171" name=""/>
          <p:cNvGraphicFramePr>
            <a:graphicFrameLocks xmlns:a="http://schemas.openxmlformats.org/drawingml/2006/main"/>
          </p:cNvGraphicFramePr>
          <p:nvPr/>
        </p:nvGraphicFramePr>
        <p:xfrm>
          <a:off x="159457" y="2382606"/>
          <a:ext cx="4196950" cy="345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37033018" name="Прямоугольник 4"/>
          <p:cNvSpPr/>
          <p:nvPr/>
        </p:nvSpPr>
        <p:spPr bwMode="auto">
          <a:xfrm>
            <a:off x="8186531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16</a:t>
            </a:r>
            <a:endParaRPr/>
          </a:p>
        </p:txBody>
      </p:sp>
      <p:sp>
        <p:nvSpPr>
          <p:cNvPr id="1798465728" name="Прямоугольник 1"/>
          <p:cNvSpPr/>
          <p:nvPr/>
        </p:nvSpPr>
        <p:spPr bwMode="auto">
          <a:xfrm flipH="0" flipV="0">
            <a:off x="5161029" y="755734"/>
            <a:ext cx="3534303" cy="118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ЧИСЛО НЕСОВЕРШЕННОЛЕТНИХ, ПРИВЛЕЧЕННЫХ </a:t>
            </a: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ЗА УПОТРЕБЛЕНИЕ НАРКОТИКОВ </a:t>
            </a:r>
            <a:endParaRPr/>
          </a:p>
          <a:p>
            <a:pPr algn="ctr">
              <a:defRPr/>
            </a:pPr>
            <a:r>
              <a:rPr/>
              <a:t> </a:t>
            </a:r>
            <a:r>
              <a:rPr lang="ru-RU" b="1">
                <a:solidFill>
                  <a:schemeClr val="tx2"/>
                </a:solidFill>
              </a:rPr>
              <a:t> (2023-2025 г.г.)</a:t>
            </a:r>
            <a:endParaRPr/>
          </a:p>
        </p:txBody>
      </p:sp>
      <p:graphicFrame>
        <p:nvGraphicFramePr>
          <p:cNvPr id="442037299" name=""/>
          <p:cNvGraphicFramePr>
            <a:graphicFrameLocks xmlns:a="http://schemas.openxmlformats.org/drawingml/2006/main"/>
          </p:cNvGraphicFramePr>
          <p:nvPr/>
        </p:nvGraphicFramePr>
        <p:xfrm>
          <a:off x="4829706" y="2439756"/>
          <a:ext cx="4196950" cy="345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512350" name="Прямоугольник 5"/>
          <p:cNvSpPr/>
          <p:nvPr/>
        </p:nvSpPr>
        <p:spPr bwMode="auto">
          <a:xfrm>
            <a:off x="32492" y="711038"/>
            <a:ext cx="9176036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СТРУКТУРА НАРКОТИЧЕСКИХ ВЕЩЕСТВ, ПОСТУПАЮЩИХ В НЕЗАКОННЫЙ  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ОБОРОТ НА ТЕРРИТОРИИ ГОРОДА (в кг.)</a:t>
            </a:r>
            <a:endParaRPr lang="ru-RU" sz="2000"/>
          </a:p>
        </p:txBody>
      </p:sp>
      <p:sp>
        <p:nvSpPr>
          <p:cNvPr id="1066921992" name="Прямоугольник 3"/>
          <p:cNvSpPr/>
          <p:nvPr/>
        </p:nvSpPr>
        <p:spPr bwMode="auto">
          <a:xfrm>
            <a:off x="8186530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17</a:t>
            </a:r>
            <a:endParaRPr/>
          </a:p>
        </p:txBody>
      </p:sp>
      <p:graphicFrame>
        <p:nvGraphicFramePr>
          <p:cNvPr id="331132527" name="Диаграмма 331132526"/>
          <p:cNvGraphicFramePr>
            <a:graphicFrameLocks xmlns:a="http://schemas.openxmlformats.org/drawingml/2006/main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73927684" name="Диаграмма 773927683"/>
          <p:cNvGraphicFramePr>
            <a:graphicFrameLocks xmlns:a="http://schemas.openxmlformats.org/drawingml/2006/main"/>
          </p:cNvGraphicFramePr>
          <p:nvPr/>
        </p:nvGraphicFramePr>
        <p:xfrm>
          <a:off x="152398" y="1523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78694835" name="Диаграмма 1678694834"/>
          <p:cNvGraphicFramePr>
            <a:graphicFrameLocks xmlns:a="http://schemas.openxmlformats.org/drawingml/2006/main"/>
          </p:cNvGraphicFramePr>
          <p:nvPr/>
        </p:nvGraphicFramePr>
        <p:xfrm>
          <a:off x="304798" y="3047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6495061" name=""/>
          <p:cNvGraphicFramePr>
            <a:graphicFrameLocks xmlns:a="http://schemas.openxmlformats.org/drawingml/2006/main"/>
          </p:cNvGraphicFramePr>
          <p:nvPr/>
        </p:nvGraphicFramePr>
        <p:xfrm>
          <a:off x="650318" y="1464391"/>
          <a:ext cx="7975595" cy="484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62420559" name=""/>
          <p:cNvSpPr txBox="1"/>
          <p:nvPr/>
        </p:nvSpPr>
        <p:spPr bwMode="auto">
          <a:xfrm flipH="0" flipV="0">
            <a:off x="1420977" y="4182340"/>
            <a:ext cx="49356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605223411" name=""/>
          <p:cNvSpPr txBox="1"/>
          <p:nvPr/>
        </p:nvSpPr>
        <p:spPr bwMode="auto">
          <a:xfrm flipH="0" flipV="0">
            <a:off x="1366424" y="4181121"/>
            <a:ext cx="709774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20 кг.</a:t>
            </a:r>
            <a:endParaRPr/>
          </a:p>
        </p:txBody>
      </p:sp>
      <p:sp>
        <p:nvSpPr>
          <p:cNvPr id="775976819" name=""/>
          <p:cNvSpPr txBox="1"/>
          <p:nvPr/>
        </p:nvSpPr>
        <p:spPr bwMode="auto">
          <a:xfrm flipH="0" flipV="0">
            <a:off x="4428278" y="4879043"/>
            <a:ext cx="71085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4 кг.</a:t>
            </a:r>
            <a:endParaRPr/>
          </a:p>
        </p:txBody>
      </p:sp>
      <p:sp>
        <p:nvSpPr>
          <p:cNvPr id="181032206" name=""/>
          <p:cNvSpPr txBox="1"/>
          <p:nvPr/>
        </p:nvSpPr>
        <p:spPr bwMode="auto">
          <a:xfrm flipH="0" flipV="0">
            <a:off x="1965632" y="5004441"/>
            <a:ext cx="766811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1,3 кг.</a:t>
            </a:r>
            <a:endParaRPr/>
          </a:p>
        </p:txBody>
      </p:sp>
      <p:sp>
        <p:nvSpPr>
          <p:cNvPr id="1886885597" name=""/>
          <p:cNvSpPr txBox="1"/>
          <p:nvPr/>
        </p:nvSpPr>
        <p:spPr bwMode="auto">
          <a:xfrm flipH="0" flipV="0">
            <a:off x="6923828" y="4941389"/>
            <a:ext cx="766811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1,6 кг.</a:t>
            </a:r>
            <a:endParaRPr/>
          </a:p>
        </p:txBody>
      </p:sp>
      <p:sp>
        <p:nvSpPr>
          <p:cNvPr id="1125898054" name=""/>
          <p:cNvSpPr txBox="1"/>
          <p:nvPr/>
        </p:nvSpPr>
        <p:spPr bwMode="auto">
          <a:xfrm flipH="0" flipV="0">
            <a:off x="3819362" y="3705372"/>
            <a:ext cx="709774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30 кг.</a:t>
            </a:r>
            <a:endParaRPr/>
          </a:p>
        </p:txBody>
      </p:sp>
      <p:sp>
        <p:nvSpPr>
          <p:cNvPr id="898383145" name=""/>
          <p:cNvSpPr txBox="1"/>
          <p:nvPr/>
        </p:nvSpPr>
        <p:spPr bwMode="auto">
          <a:xfrm flipH="0" flipV="0">
            <a:off x="6284787" y="2033666"/>
            <a:ext cx="709774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70 кг.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18</a:t>
            </a:r>
            <a:endParaRPr/>
          </a:p>
        </p:txBody>
      </p:sp>
      <p:pic>
        <p:nvPicPr>
          <p:cNvPr id="180784961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45863" y="1047749"/>
            <a:ext cx="9241751" cy="52041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8635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19</a:t>
            </a:r>
            <a:endParaRPr/>
          </a:p>
        </p:txBody>
      </p:sp>
      <p:pic>
        <p:nvPicPr>
          <p:cNvPr id="12900456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6749" y="1108363"/>
            <a:ext cx="8908376" cy="50671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1208944"/>
            <a:ext cx="9145798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УРОВЕНЬ БОЛЕЗНЕННОСТИ НАРКОМАНИЕЙ В 2024 И 2025 ГОДАХ В ОКРУГЕ 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(НА 100 ТЫСЯЧ НАСЕЛЕНИЯ)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</a:t>
            </a:r>
            <a:endParaRPr/>
          </a:p>
        </p:txBody>
      </p:sp>
      <p:pic>
        <p:nvPicPr>
          <p:cNvPr id="1879248561" name="Pictur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481953" y="2008908"/>
            <a:ext cx="8094367" cy="446809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120894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ОЦЕНКА РАСПРОСТРАНЕННОСТИ ПРОБЛЕМЫ НАРКОМАНИИ</a:t>
            </a:r>
            <a:endParaRPr lang="ru-RU" sz="200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20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63888" y="87176"/>
            <a:ext cx="288032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3000" b="0" cap="none" spc="0">
              <a:ln w="0"/>
              <a:solidFill>
                <a:srgbClr val="FF0000"/>
              </a:solidFill>
            </a:endParaRPr>
          </a:p>
        </p:txBody>
      </p:sp>
      <p:graphicFrame>
        <p:nvGraphicFramePr>
          <p:cNvPr id="320964115" name=""/>
          <p:cNvGraphicFramePr>
            <a:graphicFrameLocks xmlns:a="http://schemas.openxmlformats.org/drawingml/2006/main"/>
          </p:cNvGraphicFramePr>
          <p:nvPr/>
        </p:nvGraphicFramePr>
        <p:xfrm rot="0" flipH="0" flipV="0">
          <a:off x="641658" y="1661010"/>
          <a:ext cx="8208817" cy="479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69272" y="754975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>
                <a:solidFill>
                  <a:schemeClr val="tx2"/>
                </a:solidFill>
              </a:rPr>
              <a:t>ОЦЕНКА ДОСТУПНОСТИ НАРКОТИКОВ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</a:rPr>
              <a:t>(трудно ли достать сегодня наркотики?)</a:t>
            </a:r>
            <a:endParaRPr lang="ru-RU" sz="280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21</a:t>
            </a:r>
            <a:endParaRPr/>
          </a:p>
        </p:txBody>
      </p:sp>
      <p:graphicFrame>
        <p:nvGraphicFramePr>
          <p:cNvPr id="1534128229" name=""/>
          <p:cNvGraphicFramePr>
            <a:graphicFrameLocks xmlns:a="http://schemas.openxmlformats.org/drawingml/2006/main"/>
          </p:cNvGraphicFramePr>
          <p:nvPr/>
        </p:nvGraphicFramePr>
        <p:xfrm rot="0" flipH="0" flipV="0">
          <a:off x="787545" y="2147825"/>
          <a:ext cx="8123542" cy="483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120894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>
                <a:solidFill>
                  <a:schemeClr val="tx2">
                    <a:lumMod val="75000"/>
                  </a:schemeClr>
                </a:solidFill>
              </a:rPr>
              <a:t>Информированность о законодательной ответственности за употребление, хранение и сбыт наркотических веществ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22</a:t>
            </a:r>
            <a:endParaRPr/>
          </a:p>
        </p:txBody>
      </p:sp>
      <p:graphicFrame>
        <p:nvGraphicFramePr>
          <p:cNvPr id="1062222701" name=""/>
          <p:cNvGraphicFramePr>
            <a:graphicFrameLocks xmlns:a="http://schemas.openxmlformats.org/drawingml/2006/main"/>
          </p:cNvGraphicFramePr>
          <p:nvPr/>
        </p:nvGraphicFramePr>
        <p:xfrm rot="0" flipH="0" flipV="0">
          <a:off x="988022" y="2070720"/>
          <a:ext cx="7471909" cy="443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23</a:t>
            </a:r>
            <a:endParaRPr/>
          </a:p>
        </p:txBody>
      </p:sp>
      <p:pic>
        <p:nvPicPr>
          <p:cNvPr id="21323003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7477" y="1054553"/>
            <a:ext cx="9034060" cy="534451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260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/>
              <a:t>Краткосрочное (1 год) прогнозирование развития наркоситуации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9668" y="1484784"/>
            <a:ext cx="8273423" cy="478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ru-RU" sz="2200" b="1"/>
              <a:t>рост незаконного оборота синтетических наркотиков;</a:t>
            </a:r>
            <a:endParaRPr/>
          </a:p>
          <a:p>
            <a:pPr algn="just">
              <a:defRPr/>
            </a:pPr>
            <a:endParaRPr lang="ru-RU" sz="2200" b="1"/>
          </a:p>
          <a:p>
            <a:pPr marL="342900" indent="-342900" algn="just">
              <a:buFontTx/>
              <a:buChar char="-"/>
              <a:defRPr/>
            </a:pPr>
            <a:r>
              <a:rPr lang="ru-RU" sz="2200" b="1"/>
              <a:t>продолжится активная вербовка и вовлечение в незаконный сбыт наркотиков иностранных граждан, преимущественно выходцев из стран СНГ, а также жителей других регионов;</a:t>
            </a:r>
            <a:endParaRPr/>
          </a:p>
          <a:p>
            <a:pPr marL="342900" indent="-342900" algn="just">
              <a:buFontTx/>
              <a:buChar char="-"/>
              <a:defRPr/>
            </a:pPr>
            <a:endParaRPr lang="ru-RU" sz="2200" b="1"/>
          </a:p>
          <a:p>
            <a:pPr marL="342900" indent="-342900" algn="just">
              <a:buFontTx/>
              <a:buChar char="-"/>
              <a:defRPr/>
            </a:pPr>
            <a:r>
              <a:rPr lang="ru-RU" sz="2200" b="1"/>
              <a:t>рост вовлечения несовершеннолетних в потребление лекарственных препаратов, обладающих психоактивным действием;</a:t>
            </a:r>
            <a:endParaRPr/>
          </a:p>
          <a:p>
            <a:pPr algn="just">
              <a:defRPr/>
            </a:pPr>
            <a:endParaRPr lang="ru-RU" sz="2200" b="1"/>
          </a:p>
          <a:p>
            <a:pPr marL="342900" indent="-342900" algn="just">
              <a:buFontTx/>
              <a:buChar char="-"/>
              <a:defRPr/>
            </a:pPr>
            <a:r>
              <a:rPr lang="ru-RU" sz="2200" b="1"/>
              <a:t>рост вовлечения подростков в преступную деятельность, связанную с распространением наркотиков.</a:t>
            </a:r>
            <a:endParaRPr/>
          </a:p>
          <a:p>
            <a:pPr algn="just">
              <a:defRPr/>
            </a:pPr>
            <a:endParaRPr lang="ru-RU" sz="2200" b="1"/>
          </a:p>
          <a:p>
            <a:pPr algn="just">
              <a:defRPr/>
            </a:pPr>
            <a:endParaRPr lang="ru-RU" sz="2200" b="1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223980" y="260647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24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8901" y="188640"/>
            <a:ext cx="9144720" cy="85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/>
              <a:t>В целях улучшения наркоситуации в предстоящем </a:t>
            </a:r>
            <a:endParaRPr/>
          </a:p>
          <a:p>
            <a:pPr algn="ctr">
              <a:defRPr/>
            </a:pPr>
            <a:r>
              <a:rPr lang="ru-RU" sz="2500" b="1"/>
              <a:t>периоде 2026 года планируется</a:t>
            </a:r>
            <a:r>
              <a:rPr lang="ru-RU" sz="2500"/>
              <a:t>:</a:t>
            </a:r>
            <a:endParaRPr lang="ru-RU" sz="2500" b="1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7502" y="1412775"/>
            <a:ext cx="8857702" cy="536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 организовать массовую информационно-разъяснительную работу среди всех слоев населения об ответственности (в том числе несовершеннолетних) за совершение преступлений в сфере незаконного оборота наркотических и психотропных веществ;</a:t>
            </a:r>
            <a:endParaRPr sz="1650" b="1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 совместно с учреждениями здравоохранения, общественными объединениями, правоохранительными органами организовать информационно-разъяснительную работу с наркозависимыми, направленную на снижение потребления наркотиков и мотивацию на прохождение лечения от наркозависимости, курса   реабилитации и ресоциализации;</a:t>
            </a:r>
            <a:endParaRPr sz="1650" b="1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реализовать комплекс мер среди несовершеннолетних, направленный </a:t>
            </a:r>
            <a:b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 антинаркотическую пропаганду;</a:t>
            </a:r>
            <a:endParaRPr sz="1650" b="1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- провести профилактические мероприятия среди иностранных граждан, пребывающих на территории города в целях предупреждения преступлений, связанных с незаконным оборотом наркотиков и вовлечения граждан в преступную деятельность </a:t>
            </a:r>
            <a:endParaRPr sz="1650" b="1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- провести конкурс антинаркотических проектов (программ) с привлечением </a:t>
            </a:r>
            <a:b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 участию социально-ориентированных организаций в области реабилитации </a:t>
            </a:r>
            <a:b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 ресоциализации наркозависимых. </a:t>
            </a:r>
            <a:endParaRPr sz="1650" b="1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4999"/>
              </a:lnSpc>
              <a:spcAft>
                <a:spcPts val="1000"/>
              </a:spcAft>
              <a:defRPr/>
            </a:pPr>
            <a:endParaRPr lang="ru-RU" sz="1700" b="1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186172" y="4446"/>
            <a:ext cx="878775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25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ДИНАМИКА КОЛИЧЕСТВА ЛИЦ БОЛЬНЫХ НАРКОМАНИЕЙ 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В ГОРОДЕ НИЖНЕВАРТОВСКЕ</a:t>
            </a:r>
            <a:endParaRPr/>
          </a:p>
        </p:txBody>
      </p:sp>
      <p:graphicFrame>
        <p:nvGraphicFramePr>
          <p:cNvPr id="1618546455" name=""/>
          <p:cNvGraphicFramePr>
            <a:graphicFrameLocks xmlns:a="http://schemas.openxmlformats.org/drawingml/2006/main"/>
          </p:cNvGraphicFramePr>
          <p:nvPr/>
        </p:nvGraphicFramePr>
        <p:xfrm>
          <a:off x="457200" y="1600200"/>
          <a:ext cx="8229596" cy="4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3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07502" y="692693"/>
            <a:ext cx="9146158" cy="97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УРОВЕНЬ ПЕРВИЧНОЙ ЗАБОЛЕВАЕМОСТИ НАРКОМАНИЕЙ В 2024 И 2025 ГОДАХ 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В ОКРУГЕ (НА 100 ТЫСЯЧ НАСЕЛЕНИЯ)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 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4</a:t>
            </a:r>
            <a:endParaRPr/>
          </a:p>
        </p:txBody>
      </p:sp>
      <p:pic>
        <p:nvPicPr>
          <p:cNvPr id="1212705364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619647" y="1668413"/>
            <a:ext cx="7956659" cy="450665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388424" y="-993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5</a:t>
            </a:r>
            <a:endParaRPr/>
          </a:p>
        </p:txBody>
      </p:sp>
      <p:pic>
        <p:nvPicPr>
          <p:cNvPr id="126853229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8860" y="1073727"/>
            <a:ext cx="9075996" cy="50591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1208945"/>
            <a:ext cx="9144360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chemeClr val="tx2"/>
                </a:solidFill>
              </a:rPr>
              <a:t>ЗАРЕГИСТРИРОВАНО НЕСОВЕРШЕННОЛЕТНИХ С ДИАГНОЗОМ «УПОТРЕБЛЕНИЕ НАРКОТИКОВ С ВРЕДНЫМИ ПОСЛЕДСТВИЯМИ» (НА 100 ТЫСЯЧ НЕСОВЕРШЕННОЛЕТНИХ)</a:t>
            </a:r>
            <a:endParaRPr sz="180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6</a:t>
            </a:r>
            <a:endParaRPr/>
          </a:p>
        </p:txBody>
      </p:sp>
      <p:pic>
        <p:nvPicPr>
          <p:cNvPr id="219367075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98573" y="1697181"/>
            <a:ext cx="8861128" cy="4242954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</a:rPr>
              <a:t>ЗАРЕГИСТРИРОВАНО НЕСОВЕРШЕННОЛЕТНИХ С ДИАГНОЗОМ «УПОТРЕБЛЕНИЕ НАРКОТИКОВ С ВРЕДНЫМИ ПОСЛЕДСТВИЯМИ» В НИЖНЕВАРТОВСКЕ</a:t>
            </a:r>
            <a:endParaRPr/>
          </a:p>
        </p:txBody>
      </p:sp>
      <p:graphicFrame>
        <p:nvGraphicFramePr>
          <p:cNvPr id="1429738102" name=""/>
          <p:cNvGraphicFramePr>
            <a:graphicFrameLocks xmlns:a="http://schemas.openxmlformats.org/drawingml/2006/main"/>
          </p:cNvGraphicFramePr>
          <p:nvPr/>
        </p:nvGraphicFramePr>
        <p:xfrm>
          <a:off x="457200" y="2060847"/>
          <a:ext cx="8229596" cy="4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7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8</a:t>
            </a:r>
            <a:endParaRPr/>
          </a:p>
        </p:txBody>
      </p:sp>
      <p:pic>
        <p:nvPicPr>
          <p:cNvPr id="212277377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818" y="1048471"/>
            <a:ext cx="8976637" cy="53080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2528304" name="Прямоугольник 3"/>
          <p:cNvSpPr/>
          <p:nvPr/>
        </p:nvSpPr>
        <p:spPr bwMode="auto">
          <a:xfrm>
            <a:off x="8357298" y="44623"/>
            <a:ext cx="531187" cy="914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0" cap="none" spc="0">
                <a:ln w="0"/>
                <a:solidFill>
                  <a:schemeClr val="accent1"/>
                </a:solidFill>
              </a:rPr>
              <a:t>9</a:t>
            </a:r>
            <a:endParaRPr/>
          </a:p>
        </p:txBody>
      </p:sp>
      <p:pic>
        <p:nvPicPr>
          <p:cNvPr id="57354350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67992" y="873245"/>
            <a:ext cx="8871769" cy="55691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Экран (4:3)</PresentationFormat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>Hewlett-Packard Company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Публичное обсуждение результатов мониторинга наркоситуации в ХМАО – Югре за 2016 год и эффективности реализации мер, направленных на улучшение ситуации, связанной с наркотизацией населения в городе Нижневартовске.</dc:title>
  <dc:subject/>
  <dc:creator>Куватов Эдуард Фанилевич</dc:creator>
  <cp:keywords/>
  <dc:description/>
  <dc:identifier/>
  <dc:language/>
  <cp:lastModifiedBy/>
  <cp:revision>382</cp:revision>
  <dcterms:created xsi:type="dcterms:W3CDTF">2017-04-12T05:22:40Z</dcterms:created>
  <dcterms:modified xsi:type="dcterms:W3CDTF">2026-04-01T09:24:43Z</dcterms:modified>
  <cp:category/>
  <cp:contentStatus/>
  <cp:version/>
</cp:coreProperties>
</file>