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sldIdLst>
    <p:sldId id="333" r:id="rId2"/>
  </p:sldIdLst>
  <p:sldSz cx="9144000" cy="5715000" type="screen16x1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9979" autoAdjust="0"/>
  </p:normalViewPr>
  <p:slideViewPr>
    <p:cSldViewPr>
      <p:cViewPr varScale="1">
        <p:scale>
          <a:sx n="124" d="100"/>
          <a:sy n="124" d="100"/>
        </p:scale>
        <p:origin x="972" y="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1CF29-CFDC-450C-B636-D1002C9BF2C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8522B5-F6FB-4C55-B928-A0DFA279135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0" y="288031"/>
          <a:ext cx="7272807" cy="458552"/>
        </a:xfrm>
        <a:prstGeom prst="rect">
          <a:avLst/>
        </a:prstGeom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Центр игровой поддержки «Ясли с мамой»</a:t>
          </a:r>
          <a:endParaRPr lang="ru-RU" sz="1800" b="1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D11CD3F-8130-414F-82A8-22A192949CD8}" type="parTrans" cxnId="{D64FBA53-CAD8-44C6-A0A7-F5EB0C7653F3}">
      <dgm:prSet/>
      <dgm:spPr/>
      <dgm:t>
        <a:bodyPr/>
        <a:lstStyle/>
        <a:p>
          <a:endParaRPr lang="ru-RU"/>
        </a:p>
      </dgm:t>
    </dgm:pt>
    <dgm:pt modelId="{770CBCD3-9569-4CDE-9A1A-67F6076DE157}" type="sibTrans" cxnId="{D64FBA53-CAD8-44C6-A0A7-F5EB0C7653F3}">
      <dgm:prSet/>
      <dgm:spPr/>
      <dgm:t>
        <a:bodyPr/>
        <a:lstStyle/>
        <a:p>
          <a:endParaRPr lang="ru-RU"/>
        </a:p>
      </dgm:t>
    </dgm:pt>
    <dgm:pt modelId="{F924AEEA-8600-4AB6-AE1D-52175A1B793A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3551" y="746508"/>
          <a:ext cx="2421901" cy="1769236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8064A2"/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endParaRPr lang="en-US" sz="1400" b="1" i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100000"/>
            </a:lnSpc>
          </a:pPr>
          <a:r>
            <a:rPr lang="ru-RU" sz="1200" b="1" u="sng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Реализация индивидуальных программ психолого-педагогической помощи</a:t>
          </a:r>
        </a:p>
        <a:p>
          <a:pPr>
            <a:lnSpc>
              <a:spcPct val="100000"/>
            </a:lnSpc>
          </a:pPr>
          <a:r>
            <a:rPr lang="ru-RU" sz="1100" b="1" i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составление индивидуального маршрута ребенка    </a:t>
          </a:r>
          <a:endParaRPr lang="en-US" sz="1100" b="1" i="1" dirty="0" smtClean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8115B66-D024-4231-BA71-5B40DA806B84}" type="parTrans" cxnId="{124615E1-B0E9-4759-B047-212923145E99}">
      <dgm:prSet/>
      <dgm:spPr/>
      <dgm:t>
        <a:bodyPr/>
        <a:lstStyle/>
        <a:p>
          <a:endParaRPr lang="ru-RU"/>
        </a:p>
      </dgm:t>
    </dgm:pt>
    <dgm:pt modelId="{434A8BCD-0774-4B98-92C5-7EA28D0EF57F}" type="sibTrans" cxnId="{124615E1-B0E9-4759-B047-212923145E99}">
      <dgm:prSet/>
      <dgm:spPr/>
      <dgm:t>
        <a:bodyPr/>
        <a:lstStyle/>
        <a:p>
          <a:endParaRPr lang="ru-RU"/>
        </a:p>
      </dgm:t>
    </dgm:pt>
    <dgm:pt modelId="{1B7B7979-8C8F-4617-8A68-2A35938FDA24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2425453" y="746508"/>
          <a:ext cx="2421901" cy="1769236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8064A2"/>
          </a:solidFill>
          <a:prstDash val="solid"/>
        </a:ln>
        <a:effectLst/>
      </dgm:spPr>
      <dgm:t>
        <a:bodyPr/>
        <a:lstStyle/>
        <a:p>
          <a:r>
            <a:rPr lang="ru-RU" sz="1200" b="1" u="sng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Оздоровительные процедуры</a:t>
          </a:r>
        </a:p>
        <a:p>
          <a:r>
            <a:rPr lang="ru-RU" sz="1200" b="1" i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- оздоровительный массаж;</a:t>
          </a:r>
        </a:p>
        <a:p>
          <a:r>
            <a:rPr lang="ru-RU" sz="1400" b="1" u="none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- </a:t>
          </a:r>
          <a:r>
            <a:rPr lang="ru-RU" sz="1200" b="1" i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кислородный коктейль</a:t>
          </a:r>
          <a:endParaRPr lang="ru-RU" sz="1200" b="1" i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C4409D7-A882-49BE-9001-5FB1D8DFE435}" type="parTrans" cxnId="{562364FD-476F-49B5-BB4B-22C8D1EF2B3A}">
      <dgm:prSet/>
      <dgm:spPr/>
      <dgm:t>
        <a:bodyPr/>
        <a:lstStyle/>
        <a:p>
          <a:endParaRPr lang="ru-RU"/>
        </a:p>
      </dgm:t>
    </dgm:pt>
    <dgm:pt modelId="{2D6E31E1-EBCE-4048-8D31-6A03F4C85DEE}" type="sibTrans" cxnId="{562364FD-476F-49B5-BB4B-22C8D1EF2B3A}">
      <dgm:prSet/>
      <dgm:spPr/>
      <dgm:t>
        <a:bodyPr/>
        <a:lstStyle/>
        <a:p>
          <a:endParaRPr lang="ru-RU"/>
        </a:p>
      </dgm:t>
    </dgm:pt>
    <dgm:pt modelId="{B7DEB1D3-9F31-4833-8144-C3058E9E8DEF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4847354" y="746508"/>
          <a:ext cx="2421901" cy="1769236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8064A2"/>
          </a:solidFill>
          <a:prstDash val="solid"/>
        </a:ln>
        <a:effectLst/>
      </dgm:spPr>
      <dgm:t>
        <a:bodyPr/>
        <a:lstStyle/>
        <a:p>
          <a:r>
            <a:rPr lang="ru-RU" sz="1200" b="1" u="sng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«Школа ответственного </a:t>
          </a:r>
          <a:r>
            <a:rPr lang="ru-RU" sz="1200" b="1" u="sng" dirty="0" err="1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родительства</a:t>
          </a:r>
          <a:r>
            <a:rPr lang="ru-RU" sz="1200" b="1" u="sng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» </a:t>
          </a:r>
        </a:p>
        <a:p>
          <a:endParaRPr lang="ru-RU" sz="1200" b="1" u="sng" dirty="0" smtClean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r>
            <a:rPr lang="ru-RU" sz="1200" b="1" i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индивидуальные и групповые консультации для родителей</a:t>
          </a:r>
          <a:endParaRPr lang="ru-RU" sz="1200" b="1" i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62755A3-841C-4027-B6B3-F8AAF48D9645}" type="parTrans" cxnId="{45707966-6A20-4B36-984B-D277A821B5C2}">
      <dgm:prSet/>
      <dgm:spPr/>
      <dgm:t>
        <a:bodyPr/>
        <a:lstStyle/>
        <a:p>
          <a:endParaRPr lang="ru-RU"/>
        </a:p>
      </dgm:t>
    </dgm:pt>
    <dgm:pt modelId="{4569E08C-4E35-49B5-B7A0-0F133EB4171C}" type="sibTrans" cxnId="{45707966-6A20-4B36-984B-D277A821B5C2}">
      <dgm:prSet/>
      <dgm:spPr/>
      <dgm:t>
        <a:bodyPr/>
        <a:lstStyle/>
        <a:p>
          <a:endParaRPr lang="ru-RU"/>
        </a:p>
      </dgm:t>
    </dgm:pt>
    <dgm:pt modelId="{25DEBE71-7B08-4D64-B0E4-1452F605512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3551" y="746508"/>
          <a:ext cx="2421901" cy="1769236"/>
        </a:xfrm>
        <a:solidFill>
          <a:sysClr val="window" lastClr="FFFFFF"/>
        </a:solidFill>
        <a:ln w="25400" cap="flat" cmpd="sng" algn="ctr">
          <a:solidFill>
            <a:srgbClr val="8064A2"/>
          </a:solidFill>
          <a:prstDash val="solid"/>
        </a:ln>
        <a:effectLst/>
      </dgm:spPr>
      <dgm:t>
        <a:bodyPr/>
        <a:lstStyle/>
        <a:p>
          <a:endParaRPr lang="en-US" sz="800" b="1" i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800" b="1" i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200" b="1" u="sng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Коррекционно-развивающие занятия</a:t>
          </a:r>
          <a:endParaRPr lang="en-US" sz="1200" b="1" u="sng" dirty="0" smtClean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r>
            <a:rPr lang="ru-RU" sz="1100" b="1" i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программа психолого-педагогического сопровождения детей </a:t>
          </a:r>
        </a:p>
        <a:p>
          <a:r>
            <a:rPr lang="ru-RU" sz="1100" b="1" i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«Малыш-эмоция-родитель» </a:t>
          </a:r>
        </a:p>
        <a:p>
          <a:endParaRPr lang="ru-RU" sz="1100" b="1" i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1BFEDD9-03B7-4D78-9A68-073630D3B287}" type="parTrans" cxnId="{49F2670F-C41C-48B0-8FCA-F66BABB257AB}">
      <dgm:prSet/>
      <dgm:spPr/>
      <dgm:t>
        <a:bodyPr/>
        <a:lstStyle/>
        <a:p>
          <a:endParaRPr lang="ru-RU"/>
        </a:p>
      </dgm:t>
    </dgm:pt>
    <dgm:pt modelId="{7BAC263E-CC9E-4400-8191-671E66E4A02A}" type="sibTrans" cxnId="{49F2670F-C41C-48B0-8FCA-F66BABB257AB}">
      <dgm:prSet/>
      <dgm:spPr/>
      <dgm:t>
        <a:bodyPr/>
        <a:lstStyle/>
        <a:p>
          <a:endParaRPr lang="ru-RU"/>
        </a:p>
      </dgm:t>
    </dgm:pt>
    <dgm:pt modelId="{CA1CFB3B-8B16-48A0-B924-47DD3CD30306}" type="pres">
      <dgm:prSet presAssocID="{2651CF29-CFDC-450C-B636-D1002C9BF2C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82FDBA-0030-4F12-97A7-10234B98A2B6}" type="pres">
      <dgm:prSet presAssocID="{B38522B5-F6FB-4C55-B928-A0DFA2791356}" presName="roof" presStyleLbl="dkBgShp" presStyleIdx="0" presStyleCnt="2" custScaleY="54428" custLinFactNeighborX="-1980" custLinFactNeighborY="-15295"/>
      <dgm:spPr/>
      <dgm:t>
        <a:bodyPr/>
        <a:lstStyle/>
        <a:p>
          <a:endParaRPr lang="ru-RU"/>
        </a:p>
      </dgm:t>
    </dgm:pt>
    <dgm:pt modelId="{CE0E4BF6-F8E0-475B-8B83-12AAF914AB59}" type="pres">
      <dgm:prSet presAssocID="{B38522B5-F6FB-4C55-B928-A0DFA2791356}" presName="pillars" presStyleCnt="0"/>
      <dgm:spPr/>
    </dgm:pt>
    <dgm:pt modelId="{32C0A35F-4CC9-42CB-B416-343787BEF99E}" type="pres">
      <dgm:prSet presAssocID="{B38522B5-F6FB-4C55-B928-A0DFA279135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EB734-F9CB-436A-85AC-D6598705FA54}" type="pres">
      <dgm:prSet presAssocID="{25DEBE71-7B08-4D64-B0E4-1452F6055125}" presName="pillarX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938CC61-1A68-4016-919F-406961DD833F}" type="pres">
      <dgm:prSet presAssocID="{1B7B7979-8C8F-4617-8A68-2A35938FDA24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9C141-FB17-483F-9836-E54E282EAB06}" type="pres">
      <dgm:prSet presAssocID="{B7DEB1D3-9F31-4833-8144-C3058E9E8DEF}" presName="pillarX" presStyleLbl="node1" presStyleIdx="3" presStyleCnt="4" custLinFactNeighborX="1490" custLinFactNeighborY="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904F8-3475-410E-B0DD-106B4A530934}" type="pres">
      <dgm:prSet presAssocID="{B38522B5-F6FB-4C55-B928-A0DFA2791356}" presName="base" presStyleLbl="dkBgShp" presStyleIdx="1" presStyleCnt="2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xfrm>
          <a:off x="0" y="2515744"/>
          <a:ext cx="7272807" cy="196581"/>
        </a:xfrm>
        <a:prstGeom prst="rect">
          <a:avLst/>
        </a:prstGeom>
        <a:solidFill>
          <a:srgbClr val="8064A2"/>
        </a:solidFill>
        <a:ln w="25400" cap="flat" cmpd="sng" algn="ctr">
          <a:solidFill>
            <a:srgbClr val="8064A2">
              <a:shade val="5000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92BBAD93-0416-4DEF-ADAA-67B4BA7D37D8}" type="presOf" srcId="{B7DEB1D3-9F31-4833-8144-C3058E9E8DEF}" destId="{3F49C141-FB17-483F-9836-E54E282EAB06}" srcOrd="0" destOrd="0" presId="urn:microsoft.com/office/officeart/2005/8/layout/hList3"/>
    <dgm:cxn modelId="{59867DA9-BA4E-45CB-9491-3B7DFEE797BE}" type="presOf" srcId="{F924AEEA-8600-4AB6-AE1D-52175A1B793A}" destId="{32C0A35F-4CC9-42CB-B416-343787BEF99E}" srcOrd="0" destOrd="0" presId="urn:microsoft.com/office/officeart/2005/8/layout/hList3"/>
    <dgm:cxn modelId="{119B97AB-17F0-49B5-9C07-EB4AFD757B73}" type="presOf" srcId="{2651CF29-CFDC-450C-B636-D1002C9BF2C3}" destId="{CA1CFB3B-8B16-48A0-B924-47DD3CD30306}" srcOrd="0" destOrd="0" presId="urn:microsoft.com/office/officeart/2005/8/layout/hList3"/>
    <dgm:cxn modelId="{D64FBA53-CAD8-44C6-A0A7-F5EB0C7653F3}" srcId="{2651CF29-CFDC-450C-B636-D1002C9BF2C3}" destId="{B38522B5-F6FB-4C55-B928-A0DFA2791356}" srcOrd="0" destOrd="0" parTransId="{AD11CD3F-8130-414F-82A8-22A192949CD8}" sibTransId="{770CBCD3-9569-4CDE-9A1A-67F6076DE157}"/>
    <dgm:cxn modelId="{9321A86E-0639-466B-9E77-348813CD2D5E}" type="presOf" srcId="{B38522B5-F6FB-4C55-B928-A0DFA2791356}" destId="{E082FDBA-0030-4F12-97A7-10234B98A2B6}" srcOrd="0" destOrd="0" presId="urn:microsoft.com/office/officeart/2005/8/layout/hList3"/>
    <dgm:cxn modelId="{DBD39581-61E2-4A35-B7CD-B3F1C6604BCD}" type="presOf" srcId="{25DEBE71-7B08-4D64-B0E4-1452F6055125}" destId="{D19EB734-F9CB-436A-85AC-D6598705FA54}" srcOrd="0" destOrd="0" presId="urn:microsoft.com/office/officeart/2005/8/layout/hList3"/>
    <dgm:cxn modelId="{49F2670F-C41C-48B0-8FCA-F66BABB257AB}" srcId="{B38522B5-F6FB-4C55-B928-A0DFA2791356}" destId="{25DEBE71-7B08-4D64-B0E4-1452F6055125}" srcOrd="1" destOrd="0" parTransId="{61BFEDD9-03B7-4D78-9A68-073630D3B287}" sibTransId="{7BAC263E-CC9E-4400-8191-671E66E4A02A}"/>
    <dgm:cxn modelId="{45707966-6A20-4B36-984B-D277A821B5C2}" srcId="{B38522B5-F6FB-4C55-B928-A0DFA2791356}" destId="{B7DEB1D3-9F31-4833-8144-C3058E9E8DEF}" srcOrd="3" destOrd="0" parTransId="{762755A3-841C-4027-B6B3-F8AAF48D9645}" sibTransId="{4569E08C-4E35-49B5-B7A0-0F133EB4171C}"/>
    <dgm:cxn modelId="{124615E1-B0E9-4759-B047-212923145E99}" srcId="{B38522B5-F6FB-4C55-B928-A0DFA2791356}" destId="{F924AEEA-8600-4AB6-AE1D-52175A1B793A}" srcOrd="0" destOrd="0" parTransId="{08115B66-D024-4231-BA71-5B40DA806B84}" sibTransId="{434A8BCD-0774-4B98-92C5-7EA28D0EF57F}"/>
    <dgm:cxn modelId="{FBC6EB87-61BE-4202-96E1-25A433B18261}" type="presOf" srcId="{1B7B7979-8C8F-4617-8A68-2A35938FDA24}" destId="{1938CC61-1A68-4016-919F-406961DD833F}" srcOrd="0" destOrd="0" presId="urn:microsoft.com/office/officeart/2005/8/layout/hList3"/>
    <dgm:cxn modelId="{562364FD-476F-49B5-BB4B-22C8D1EF2B3A}" srcId="{B38522B5-F6FB-4C55-B928-A0DFA2791356}" destId="{1B7B7979-8C8F-4617-8A68-2A35938FDA24}" srcOrd="2" destOrd="0" parTransId="{9C4409D7-A882-49BE-9001-5FB1D8DFE435}" sibTransId="{2D6E31E1-EBCE-4048-8D31-6A03F4C85DEE}"/>
    <dgm:cxn modelId="{BC164ECE-ADEA-4757-B614-150E1F899377}" type="presParOf" srcId="{CA1CFB3B-8B16-48A0-B924-47DD3CD30306}" destId="{E082FDBA-0030-4F12-97A7-10234B98A2B6}" srcOrd="0" destOrd="0" presId="urn:microsoft.com/office/officeart/2005/8/layout/hList3"/>
    <dgm:cxn modelId="{526B672B-F837-4C7D-912D-5CDF9FB78146}" type="presParOf" srcId="{CA1CFB3B-8B16-48A0-B924-47DD3CD30306}" destId="{CE0E4BF6-F8E0-475B-8B83-12AAF914AB59}" srcOrd="1" destOrd="0" presId="urn:microsoft.com/office/officeart/2005/8/layout/hList3"/>
    <dgm:cxn modelId="{6BB77E1B-C8E9-43EF-A355-93745FC48E72}" type="presParOf" srcId="{CE0E4BF6-F8E0-475B-8B83-12AAF914AB59}" destId="{32C0A35F-4CC9-42CB-B416-343787BEF99E}" srcOrd="0" destOrd="0" presId="urn:microsoft.com/office/officeart/2005/8/layout/hList3"/>
    <dgm:cxn modelId="{6B575DFC-99A2-4905-9A99-5C1F2589A237}" type="presParOf" srcId="{CE0E4BF6-F8E0-475B-8B83-12AAF914AB59}" destId="{D19EB734-F9CB-436A-85AC-D6598705FA54}" srcOrd="1" destOrd="0" presId="urn:microsoft.com/office/officeart/2005/8/layout/hList3"/>
    <dgm:cxn modelId="{B799284B-F9D6-4D7A-9233-03D8184B1B44}" type="presParOf" srcId="{CE0E4BF6-F8E0-475B-8B83-12AAF914AB59}" destId="{1938CC61-1A68-4016-919F-406961DD833F}" srcOrd="2" destOrd="0" presId="urn:microsoft.com/office/officeart/2005/8/layout/hList3"/>
    <dgm:cxn modelId="{8ED4C835-5729-4DA0-B63D-BF700774ED06}" type="presParOf" srcId="{CE0E4BF6-F8E0-475B-8B83-12AAF914AB59}" destId="{3F49C141-FB17-483F-9836-E54E282EAB06}" srcOrd="3" destOrd="0" presId="urn:microsoft.com/office/officeart/2005/8/layout/hList3"/>
    <dgm:cxn modelId="{84EC61DC-E8EE-40BB-99AC-C296C04B77F9}" type="presParOf" srcId="{CA1CFB3B-8B16-48A0-B924-47DD3CD30306}" destId="{926904F8-3475-410E-B0DD-106B4A53093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2FDBA-0030-4F12-97A7-10234B98A2B6}">
      <dsp:nvSpPr>
        <dsp:cNvPr id="0" name=""/>
        <dsp:cNvSpPr/>
      </dsp:nvSpPr>
      <dsp:spPr>
        <a:xfrm>
          <a:off x="0" y="0"/>
          <a:ext cx="7272950" cy="420184"/>
        </a:xfrm>
        <a:prstGeom prst="rect">
          <a:avLst/>
        </a:prstGeom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Центр игровой поддержки «Ясли с мамой»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0" y="0"/>
        <a:ext cx="7272950" cy="420184"/>
      </dsp:txXfrm>
    </dsp:sp>
    <dsp:sp modelId="{32C0A35F-4CC9-42CB-B416-343787BEF99E}">
      <dsp:nvSpPr>
        <dsp:cNvPr id="0" name=""/>
        <dsp:cNvSpPr/>
      </dsp:nvSpPr>
      <dsp:spPr>
        <a:xfrm>
          <a:off x="0" y="684047"/>
          <a:ext cx="1818237" cy="1621202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8064A2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400" b="1" i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Реализация индивидуальных программ психолого-педагогической помощи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составление индивидуального маршрута ребенка    </a:t>
          </a:r>
          <a:endParaRPr lang="en-US" sz="1100" b="1" i="1" kern="1200" dirty="0" smtClean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0" y="684047"/>
        <a:ext cx="1818237" cy="1621202"/>
      </dsp:txXfrm>
    </dsp:sp>
    <dsp:sp modelId="{D19EB734-F9CB-436A-85AC-D6598705FA54}">
      <dsp:nvSpPr>
        <dsp:cNvPr id="0" name=""/>
        <dsp:cNvSpPr/>
      </dsp:nvSpPr>
      <dsp:spPr>
        <a:xfrm>
          <a:off x="1818237" y="684047"/>
          <a:ext cx="1818237" cy="1621202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8064A2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i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i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Коррекционно-развивающие занятия</a:t>
          </a:r>
          <a:endParaRPr lang="en-US" sz="1200" b="1" u="sng" kern="1200" dirty="0" smtClean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программа психолого-педагогического сопровождения детей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«Малыш-эмоция-родитель»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818237" y="684047"/>
        <a:ext cx="1818237" cy="1621202"/>
      </dsp:txXfrm>
    </dsp:sp>
    <dsp:sp modelId="{1938CC61-1A68-4016-919F-406961DD833F}">
      <dsp:nvSpPr>
        <dsp:cNvPr id="0" name=""/>
        <dsp:cNvSpPr/>
      </dsp:nvSpPr>
      <dsp:spPr>
        <a:xfrm>
          <a:off x="3636475" y="684047"/>
          <a:ext cx="1818237" cy="1621202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8064A2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Оздоровительные процедуры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- оздоровительный массаж;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- </a:t>
          </a:r>
          <a:r>
            <a:rPr lang="ru-RU" sz="1200" b="1" i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кислородный коктейль</a:t>
          </a:r>
          <a:endParaRPr lang="ru-RU" sz="1200" b="1" i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636475" y="684047"/>
        <a:ext cx="1818237" cy="1621202"/>
      </dsp:txXfrm>
    </dsp:sp>
    <dsp:sp modelId="{3F49C141-FB17-483F-9836-E54E282EAB06}">
      <dsp:nvSpPr>
        <dsp:cNvPr id="0" name=""/>
        <dsp:cNvSpPr/>
      </dsp:nvSpPr>
      <dsp:spPr>
        <a:xfrm>
          <a:off x="5454712" y="686851"/>
          <a:ext cx="1818237" cy="1621202"/>
        </a:xfrm>
        <a:prstGeom prst="rect">
          <a:avLst/>
        </a:prstGeom>
        <a:solidFill>
          <a:sysClr val="window" lastClr="FFFFFF"/>
        </a:solidFill>
        <a:ln w="25400" cap="flat" cmpd="sng" algn="ctr">
          <a:solidFill>
            <a:srgbClr val="8064A2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«Школа ответственного </a:t>
          </a:r>
          <a:r>
            <a:rPr lang="ru-RU" sz="1200" b="1" u="sng" kern="1200" dirty="0" err="1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родительства</a:t>
          </a:r>
          <a:r>
            <a:rPr lang="ru-RU" sz="1200" b="1" u="sng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u="sng" kern="1200" dirty="0" smtClean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индивидуальные и групповые консультации для родителей</a:t>
          </a:r>
          <a:endParaRPr lang="ru-RU" sz="1200" b="1" i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454712" y="686851"/>
        <a:ext cx="1818237" cy="1621202"/>
      </dsp:txXfrm>
    </dsp:sp>
    <dsp:sp modelId="{926904F8-3475-410E-B0DD-106B4A530934}">
      <dsp:nvSpPr>
        <dsp:cNvPr id="0" name=""/>
        <dsp:cNvSpPr/>
      </dsp:nvSpPr>
      <dsp:spPr>
        <a:xfrm>
          <a:off x="0" y="2305249"/>
          <a:ext cx="7272950" cy="180133"/>
        </a:xfrm>
        <a:prstGeom prst="rect">
          <a:avLst/>
        </a:prstGeom>
        <a:solidFill>
          <a:srgbClr val="8064A2"/>
        </a:solidFill>
        <a:ln w="25400" cap="flat" cmpd="sng" algn="ctr">
          <a:solidFill>
            <a:srgbClr val="8064A2">
              <a:shade val="50000"/>
            </a:srgb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9B801-D563-4F9D-B055-12B251DA8C03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14675" y="841375"/>
            <a:ext cx="3638550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F17CD-1410-4A78-99FC-3709B481A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0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17CD-1410-4A78-99FC-3709B481AB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0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59D90-53CB-4749-8C96-F7891FAE40AD}" type="datetime1">
              <a:rPr lang="ru-RU" smtClean="0">
                <a:solidFill>
                  <a:srgbClr val="000000"/>
                </a:solidFill>
                <a:latin typeface="Arial" charset="0"/>
              </a:rPr>
              <a:t>13.10.2022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96084D-98F2-4318-8D5E-E1F532C69890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7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4C9C5A-3071-4395-8328-FCDB39678247}" type="datetime1">
              <a:rPr lang="ru-RU" smtClean="0">
                <a:solidFill>
                  <a:srgbClr val="000000"/>
                </a:solidFill>
                <a:latin typeface="Arial" charset="0"/>
              </a:rPr>
              <a:t>13.10.2022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FAD79-0951-4CC3-9CE8-C8CE901EB571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FCB95D-4142-4984-BE4A-0473B2F9DF9A}" type="datetime1">
              <a:rPr lang="ru-RU" smtClean="0">
                <a:solidFill>
                  <a:srgbClr val="000000"/>
                </a:solidFill>
                <a:latin typeface="Arial" charset="0"/>
              </a:rPr>
              <a:t>13.10.2022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E7025-BA3C-44D7-ACFA-6F425F1FF98A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1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B00178-8D9A-4DCE-B57B-1FE4DF89C45F}" type="datetime1">
              <a:rPr lang="ru-RU" smtClean="0">
                <a:solidFill>
                  <a:srgbClr val="000000"/>
                </a:solidFill>
                <a:latin typeface="Arial" charset="0"/>
              </a:rPr>
              <a:t>13.10.2022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909A0-00CE-4069-B79B-10114AD584B0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1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7DFA2-D162-4361-BAB6-9FC8C58EB994}" type="datetime1">
              <a:rPr lang="ru-RU" smtClean="0">
                <a:solidFill>
                  <a:srgbClr val="000000"/>
                </a:solidFill>
                <a:latin typeface="Arial" charset="0"/>
              </a:rPr>
              <a:t>13.10.2022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16CE3-E611-4CBB-B618-8C94C040EDAD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2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E5DA7-2E86-4DF0-8A51-FD1B65BE9B83}" type="datetime1">
              <a:rPr lang="ru-RU" smtClean="0">
                <a:solidFill>
                  <a:srgbClr val="000000"/>
                </a:solidFill>
                <a:latin typeface="Arial" charset="0"/>
              </a:rPr>
              <a:t>13.10.2022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FBE2DB-3AAB-4243-A49D-63B73B5DA58B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4E7AC-98F8-408B-96DC-B4965F05082A}" type="datetime1">
              <a:rPr lang="ru-RU" smtClean="0">
                <a:solidFill>
                  <a:srgbClr val="000000"/>
                </a:solidFill>
                <a:latin typeface="Arial" charset="0"/>
              </a:rPr>
              <a:t>13.10.2022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C79EC3-684E-4011-80E0-EC812E94704B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1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CE9821-412D-4DEF-AD15-2005354F0A33}" type="datetime1">
              <a:rPr lang="ru-RU" smtClean="0">
                <a:solidFill>
                  <a:srgbClr val="000000"/>
                </a:solidFill>
                <a:latin typeface="Arial" charset="0"/>
              </a:rPr>
              <a:t>13.10.2022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F4158F-092A-4AF6-B197-EDD45363BC90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8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FAFE9-CD74-4A9C-9FD4-CF2B37DAAD5B}" type="datetime1">
              <a:rPr lang="ru-RU" smtClean="0">
                <a:solidFill>
                  <a:srgbClr val="000000"/>
                </a:solidFill>
                <a:latin typeface="Arial" charset="0"/>
              </a:rPr>
              <a:t>13.10.2022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2B509-0389-49F4-8054-B741F8E827D8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2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C89CBA-D47C-4291-B1A2-15FFE740CBC3}" type="datetime1">
              <a:rPr lang="ru-RU" smtClean="0">
                <a:solidFill>
                  <a:srgbClr val="000000"/>
                </a:solidFill>
                <a:latin typeface="Arial" charset="0"/>
              </a:rPr>
              <a:t>13.10.2022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95D4D8-78F3-4843-BB35-BAA3C4E5E759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1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495F9-CAE1-4675-84FB-9D461330B115}" type="datetime1">
              <a:rPr lang="ru-RU" smtClean="0">
                <a:solidFill>
                  <a:srgbClr val="000000"/>
                </a:solidFill>
                <a:latin typeface="Arial" charset="0"/>
              </a:rPr>
              <a:t>13.10.2022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59BBC9-CC59-427A-98E5-A038B9CA0119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4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9306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5237"/>
            <a:ext cx="2133600" cy="39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E0AA04-BA0C-4AC3-B9AE-44BB1746A711}" type="datetime1">
              <a:rPr lang="ru-RU" smtClean="0">
                <a:solidFill>
                  <a:srgbClr val="000000"/>
                </a:solidFill>
                <a:latin typeface="Arial" charset="0"/>
              </a:rPr>
              <a:t>13.10.2022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5237"/>
            <a:ext cx="2895600" cy="39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5237"/>
            <a:ext cx="2133600" cy="39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27CAE-6EF2-451C-9565-1C49E7F4CBBA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1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jpe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microsoft.com/office/2007/relationships/diagramDrawing" Target="../diagrams/drawing1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2B509-0389-49F4-8054-B741F8E827D8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986" name="Picture 2" descr="http://d1qsm8gx115ipa.cloudfront.net/_111/1501/_90007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765"/>
            <a:ext cx="9144000" cy="5715000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8001" r="27950" b="24800"/>
          <a:stretch>
            <a:fillRect/>
          </a:stretch>
        </p:blipFill>
        <p:spPr bwMode="auto">
          <a:xfrm>
            <a:off x="232539" y="56384"/>
            <a:ext cx="961021" cy="9814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1506455" y="183353"/>
            <a:ext cx="4996928" cy="8399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Оказание помощи </a:t>
            </a:r>
            <a:r>
              <a:rPr lang="ru-RU" sz="1200" b="1" dirty="0"/>
              <a:t>семьям с детьми, имеющими особенности в развитии, нуждающимися в организации ранней помощи (дети-инвалиды, дети с ОВЗ, дети, находящиеся в социально-опасном положении) 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55548004"/>
              </p:ext>
            </p:extLst>
          </p:nvPr>
        </p:nvGraphicFramePr>
        <p:xfrm>
          <a:off x="1620668" y="1278078"/>
          <a:ext cx="7272950" cy="257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1748" name="AutoShape 4" descr="http://glassbead.ru/photos/pazly-dlya-detey-10-13-let-onlayn-besplatno-91666-large.jpg"/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0" name="AutoShape 6" descr="http://glassbead.ru/photos/pazly-dlya-detey-10-13-let-onlayn-besplatno-91666-large.jpg"/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2" name="AutoShape 8" descr="http://glassbead.ru/photos/pazly-dlya-detey-10-13-let-onlayn-besplatno-91666-large.jpg"/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539" y="4528582"/>
            <a:ext cx="1539060" cy="11521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3103" y="3795626"/>
            <a:ext cx="1653393" cy="1015134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5681865" y="4869297"/>
            <a:ext cx="3004935" cy="7465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Ждем Вас по адресу: </a:t>
            </a:r>
            <a:r>
              <a:rPr lang="ru-RU" sz="1100" b="1" dirty="0" err="1" smtClean="0">
                <a:solidFill>
                  <a:schemeClr val="tx1"/>
                </a:solidFill>
              </a:rPr>
              <a:t>ул.Менделеева</a:t>
            </a:r>
            <a:r>
              <a:rPr lang="ru-RU" sz="1100" b="1" dirty="0" smtClean="0">
                <a:solidFill>
                  <a:schemeClr val="tx1"/>
                </a:solidFill>
              </a:rPr>
              <a:t>, 20а</a:t>
            </a:r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>
                <a:solidFill>
                  <a:schemeClr val="tx1"/>
                </a:solidFill>
              </a:rPr>
              <a:t>Контактный телефон: </a:t>
            </a:r>
            <a:r>
              <a:rPr lang="ru-RU" sz="1100" dirty="0" smtClean="0">
                <a:solidFill>
                  <a:schemeClr val="tx1"/>
                </a:solidFill>
              </a:rPr>
              <a:t>8(3466)414659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Электронная почта: </a:t>
            </a:r>
            <a:r>
              <a:rPr lang="en-US" sz="1100" dirty="0" smtClean="0">
                <a:solidFill>
                  <a:schemeClr val="tx1"/>
                </a:solidFill>
              </a:rPr>
              <a:t>nvarta-dou10@yandex.ru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7414" y="3954225"/>
            <a:ext cx="4006456" cy="5303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Групповые занятия (ребенок, родители, педагог) проводятся в понедельник и среду </a:t>
            </a:r>
            <a:endParaRPr lang="en-US" sz="1200" b="1" dirty="0" smtClean="0"/>
          </a:p>
          <a:p>
            <a:pPr algn="ctr"/>
            <a:r>
              <a:rPr lang="ru-RU" sz="1200" b="1" dirty="0" smtClean="0"/>
              <a:t>с </a:t>
            </a:r>
            <a:r>
              <a:rPr lang="ru-RU" sz="1200" b="1" dirty="0"/>
              <a:t>15.30 до 17.30 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34" name="Picture 6" descr="https://tdkarusel.ru/upload/resize_cache/iblock/ce5/600_600_17afd920ad9f49692c30ecdefad6031d1/ce50958ec033a5456697c6dc724615dd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2" b="13022"/>
          <a:stretch>
            <a:fillRect/>
          </a:stretch>
        </p:blipFill>
        <p:spPr bwMode="auto">
          <a:xfrm>
            <a:off x="5896548" y="3867088"/>
            <a:ext cx="1509440" cy="9621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1103183"/>
            <a:ext cx="1620668" cy="1258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38522" y="3701847"/>
            <a:ext cx="1550161" cy="1292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1952" y="4551440"/>
            <a:ext cx="1541752" cy="9993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89505" y="4770141"/>
            <a:ext cx="1550754" cy="9448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399" y="2334414"/>
            <a:ext cx="1308617" cy="16198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2780" y="-36608"/>
            <a:ext cx="2232587" cy="140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58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4391</TotalTime>
  <Words>112</Words>
  <Application>Microsoft Office PowerPoint</Application>
  <PresentationFormat>Экран (16:10)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Times New Roman</vt:lpstr>
      <vt:lpstr>Оформление по умолчанию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Методист_1</dc:creator>
  <cp:lastModifiedBy>user</cp:lastModifiedBy>
  <cp:revision>280</cp:revision>
  <dcterms:created xsi:type="dcterms:W3CDTF">2019-08-12T05:37:23Z</dcterms:created>
  <dcterms:modified xsi:type="dcterms:W3CDTF">2022-10-13T07:46:58Z</dcterms:modified>
</cp:coreProperties>
</file>