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8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81726-42FC-4CF5-90F9-45E2F2574839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43699-FF37-4A8B-9FBC-F39AB9DAF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926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699-FF37-4A8B-9FBC-F39AB9DAF0A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389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699-FF37-4A8B-9FBC-F39AB9DAF0A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212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hyperlink" Target="http://www.n-vartovsk.ru/" TargetMode="Externa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428396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640960" cy="1152128"/>
          </a:xfr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рассчитать издержки?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4680520" cy="475252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ФЕДЕРАЛЬНЫЙ ПОРТАЛ ПРОЕКТОВ НОРМАТИВНЫХ ПРАВОВЫХ </a:t>
            </a:r>
            <a:r>
              <a:rPr lang="ru-RU" sz="2000" b="1" dirty="0" smtClean="0">
                <a:solidFill>
                  <a:schemeClr val="tx1"/>
                </a:solidFill>
              </a:rPr>
              <a:t>АКТОВ </a:t>
            </a:r>
            <a:r>
              <a:rPr lang="en-US" sz="2000" b="1" dirty="0" smtClean="0">
                <a:solidFill>
                  <a:schemeClr val="tx1"/>
                </a:solidFill>
              </a:rPr>
              <a:t>regulation.gov.ru</a:t>
            </a:r>
            <a:endParaRPr lang="en-US" sz="2000" b="1" dirty="0">
              <a:solidFill>
                <a:schemeClr val="tx1"/>
              </a:solidFill>
            </a:endParaRPr>
          </a:p>
          <a:p>
            <a:endParaRPr lang="ru-RU" sz="2000" b="1" dirty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Это официальный </a:t>
            </a:r>
            <a:r>
              <a:rPr lang="ru-RU" sz="2000" b="1" dirty="0">
                <a:solidFill>
                  <a:schemeClr val="tx1"/>
                </a:solidFill>
              </a:rPr>
              <a:t>сайт для размещения информации о подготовке федеральными органами исполнительной власти проектов нормативных правовых актов и результатах их общественного </a:t>
            </a:r>
            <a:r>
              <a:rPr lang="ru-RU" sz="2000" b="1" dirty="0" smtClean="0">
                <a:solidFill>
                  <a:schemeClr val="tx1"/>
                </a:solidFill>
              </a:rPr>
              <a:t>обсуждения</a:t>
            </a:r>
          </a:p>
          <a:p>
            <a:endParaRPr lang="ru-RU" sz="20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0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3481" y="162072"/>
            <a:ext cx="8206991" cy="646331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Шаг 8. Приступаем к заполнению полей : </a:t>
            </a:r>
          </a:p>
          <a:p>
            <a:pPr algn="ctr"/>
            <a:r>
              <a:rPr lang="ru-RU" dirty="0" smtClean="0"/>
              <a:t>«</a:t>
            </a:r>
            <a:r>
              <a:rPr lang="ru-RU" dirty="0"/>
              <a:t>Действия» </a:t>
            </a:r>
            <a:r>
              <a:rPr lang="ru-RU" dirty="0" smtClean="0"/>
              <a:t>и «Список приобретений» 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7" y="1211789"/>
            <a:ext cx="8263335" cy="260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память с посл. доступом 3"/>
          <p:cNvSpPr/>
          <p:nvPr/>
        </p:nvSpPr>
        <p:spPr>
          <a:xfrm>
            <a:off x="323528" y="1344688"/>
            <a:ext cx="2448272" cy="1332728"/>
          </a:xfrm>
          <a:prstGeom prst="flowChartMagnetic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«Действия»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7" y="4077072"/>
            <a:ext cx="8263335" cy="26162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память с посл. доступом 4"/>
          <p:cNvSpPr/>
          <p:nvPr/>
        </p:nvSpPr>
        <p:spPr>
          <a:xfrm>
            <a:off x="323528" y="4149080"/>
            <a:ext cx="2448272" cy="1546216"/>
          </a:xfrm>
          <a:prstGeom prst="flowChartMagnetic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«Список приобретений»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783" y="2121625"/>
            <a:ext cx="285750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 rot="20524234">
            <a:off x="6112098" y="3117623"/>
            <a:ext cx="1878067" cy="1062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При заполнении форм пользуйтесь панелью инструментов!!!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794765">
            <a:off x="6147210" y="5462499"/>
            <a:ext cx="1934481" cy="8852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Применить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64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3" t="8659" r="7415" b="5298"/>
          <a:stretch/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4664"/>
            <a:ext cx="309843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81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2435"/>
            <a:ext cx="9144000" cy="500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9" t="13432" r="21992" b="4681"/>
          <a:stretch/>
        </p:blipFill>
        <p:spPr bwMode="auto">
          <a:xfrm>
            <a:off x="3591760" y="1988840"/>
            <a:ext cx="3572528" cy="28803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0904" y="124243"/>
            <a:ext cx="8784976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 официальном сайте органов местного самоуправления города Нижневартовска </a:t>
            </a:r>
            <a:r>
              <a:rPr lang="en-US" dirty="0" smtClean="0">
                <a:solidFill>
                  <a:schemeClr val="tx1"/>
                </a:solidFill>
                <a:hlinkClick r:id="rId5"/>
              </a:rPr>
              <a:t>www.n-vartovsk.ru</a:t>
            </a:r>
            <a:r>
              <a:rPr lang="ru-RU" dirty="0">
                <a:solidFill>
                  <a:schemeClr val="tx1"/>
                </a:solidFill>
              </a:rPr>
              <a:t> Вы можете ознакомиться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 лучшими практиками проведения </a:t>
            </a:r>
            <a:r>
              <a:rPr lang="ru-RU" dirty="0">
                <a:solidFill>
                  <a:schemeClr val="tx1"/>
                </a:solidFill>
              </a:rPr>
              <a:t>расчетов стандартных издержек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«</a:t>
            </a:r>
            <a:r>
              <a:rPr lang="ru-RU" dirty="0" smtClean="0">
                <a:solidFill>
                  <a:schemeClr val="tx1"/>
                </a:solidFill>
              </a:rPr>
              <a:t>Вкладка «Документы»              «Документы администрации города»               «Оценка регулирующего </a:t>
            </a:r>
            <a:r>
              <a:rPr lang="ru-RU" dirty="0">
                <a:solidFill>
                  <a:schemeClr val="tx1"/>
                </a:solidFill>
              </a:rPr>
              <a:t>воздействия….» </a:t>
            </a:r>
            <a:r>
              <a:rPr lang="ru-RU" dirty="0" smtClean="0">
                <a:solidFill>
                  <a:schemeClr val="tx1"/>
                </a:solidFill>
              </a:rPr>
              <a:t>            «Практические </a:t>
            </a:r>
            <a:r>
              <a:rPr lang="ru-RU" dirty="0">
                <a:solidFill>
                  <a:schemeClr val="tx1"/>
                </a:solidFill>
              </a:rPr>
              <a:t>примеры проведения ОРВ, экспертизы и </a:t>
            </a:r>
            <a:r>
              <a:rPr lang="ru-RU" dirty="0" smtClean="0">
                <a:solidFill>
                  <a:schemeClr val="tx1"/>
                </a:solidFill>
              </a:rPr>
              <a:t>ОФВ»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754806" y="1020348"/>
            <a:ext cx="580143" cy="221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274" y="988339"/>
            <a:ext cx="6096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89882"/>
            <a:ext cx="6096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72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5301208"/>
            <a:ext cx="3816424" cy="1490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Презентация подготовлена: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Отделом цен и тарифов департамента экономики администрации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города Нижневартовска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" y="-3447"/>
            <a:ext cx="9144000" cy="50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21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597" y="188640"/>
            <a:ext cx="8278813" cy="12961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Шаг 1. Необходимо зарегистрироваться на интернет-портале regulation.gov.ru, войти </a:t>
            </a:r>
            <a:r>
              <a:rPr lang="ru-RU" dirty="0">
                <a:solidFill>
                  <a:schemeClr val="tx1"/>
                </a:solidFill>
              </a:rPr>
              <a:t>в личный кабинет пользователя, нажав двойным щелчком левой кнопки мыши на изображение калькулятора в нижней части главной страницы портала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97" y="1556792"/>
            <a:ext cx="8278813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низ 3"/>
          <p:cNvSpPr/>
          <p:nvPr/>
        </p:nvSpPr>
        <p:spPr>
          <a:xfrm rot="1648660">
            <a:off x="4848041" y="4041286"/>
            <a:ext cx="810100" cy="139459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25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Для тех кто не зарегистрирован!!!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4427984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7" t="9772" r="32900" b="5071"/>
          <a:stretch/>
        </p:blipFill>
        <p:spPr bwMode="auto">
          <a:xfrm>
            <a:off x="2843808" y="1584567"/>
            <a:ext cx="5400600" cy="527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низ 3"/>
          <p:cNvSpPr/>
          <p:nvPr/>
        </p:nvSpPr>
        <p:spPr>
          <a:xfrm rot="16200000">
            <a:off x="2421472" y="4283384"/>
            <a:ext cx="484632" cy="2088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/>
              <a:t>Регистрация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29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85872"/>
            <a:ext cx="3419872" cy="531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54630"/>
            <a:ext cx="828092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Шаг 2. Открылось диалоговое окно личного кабинета(рабочий стол), в правом верхнем углу нажимаем кнопку «Рассчитать издержки» 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7" y="1340836"/>
            <a:ext cx="6048672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 rot="3339108">
            <a:off x="5702623" y="639502"/>
            <a:ext cx="1260847" cy="2166051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/>
              <a:t>Кнопка «Рассчитать издержки»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167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9" r="1042" b="6582"/>
          <a:stretch/>
        </p:blipFill>
        <p:spPr bwMode="auto">
          <a:xfrm>
            <a:off x="214160" y="1196752"/>
            <a:ext cx="8622191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0996" y="116632"/>
            <a:ext cx="737929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Шаг 3. Заполняем форму «Название требования»</a:t>
            </a:r>
            <a:endParaRPr lang="ru-RU" dirty="0"/>
          </a:p>
        </p:txBody>
      </p:sp>
      <p:sp>
        <p:nvSpPr>
          <p:cNvPr id="3" name="Овальная выноска 2"/>
          <p:cNvSpPr/>
          <p:nvPr/>
        </p:nvSpPr>
        <p:spPr>
          <a:xfrm>
            <a:off x="3491880" y="1412776"/>
            <a:ext cx="2664296" cy="114713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Например: </a:t>
            </a:r>
          </a:p>
          <a:p>
            <a:pPr algn="ctr"/>
            <a:r>
              <a:rPr lang="ru-RU" dirty="0" smtClean="0"/>
              <a:t>предоставление отчетов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 rot="1746157">
            <a:off x="6071209" y="5203858"/>
            <a:ext cx="1943208" cy="1043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96952"/>
            <a:ext cx="2687089" cy="303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9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88" y="1772814"/>
            <a:ext cx="8136904" cy="489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20688"/>
            <a:ext cx="813690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Шаг 4. Раздел требования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52064"/>
            <a:ext cx="324036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4139952" y="2348880"/>
            <a:ext cx="3096344" cy="174777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Предлагается выбрать раздел требования, например «Информационное»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 rot="2781912">
            <a:off x="5955102" y="5142843"/>
            <a:ext cx="1862700" cy="975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4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53416"/>
            <a:ext cx="813690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208823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3383868" y="1340768"/>
            <a:ext cx="2916324" cy="127839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Выбираем тип требования</a:t>
            </a:r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 rot="2860529">
            <a:off x="6136640" y="5158650"/>
            <a:ext cx="1534159" cy="793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04664"/>
            <a:ext cx="81369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Шаг 5. Тип требования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70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91" y="719833"/>
            <a:ext cx="8123695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9866" y="161110"/>
            <a:ext cx="81592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Шаг 6. Информационные элементы требования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06" y="585649"/>
            <a:ext cx="1292715" cy="108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память с посл. доступом 3"/>
          <p:cNvSpPr/>
          <p:nvPr/>
        </p:nvSpPr>
        <p:spPr>
          <a:xfrm>
            <a:off x="480753" y="548680"/>
            <a:ext cx="1800200" cy="1368152"/>
          </a:xfrm>
          <a:prstGeom prst="flowChartMagnetic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7556460">
            <a:off x="3083981" y="1289618"/>
            <a:ext cx="598555" cy="1254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6829" y="3068960"/>
            <a:ext cx="8138333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Шаг 7. Заполняем форму создания информационного элемента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67" y="3810646"/>
            <a:ext cx="8152257" cy="297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Блок-схема: память с посл. доступом 7"/>
          <p:cNvSpPr/>
          <p:nvPr/>
        </p:nvSpPr>
        <p:spPr>
          <a:xfrm>
            <a:off x="495390" y="4221088"/>
            <a:ext cx="2276409" cy="1944216"/>
          </a:xfrm>
          <a:prstGeom prst="flowChartMagnetic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Заполняются все обязательные поля</a:t>
            </a:r>
            <a:r>
              <a:rPr lang="ru-RU" dirty="0" smtClean="0">
                <a:solidFill>
                  <a:srgbClr val="C00000"/>
                </a:solidFill>
              </a:rPr>
              <a:t>*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2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45" y="2528241"/>
            <a:ext cx="8351837" cy="4146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33056"/>
            <a:ext cx="280831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287215"/>
            <a:ext cx="8351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правом углу поля «Масштаб» нажать значок             , откроется диалоговое окно «ВЫБОР – Масштаб»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85767" y="241047"/>
            <a:ext cx="457200" cy="3693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" dirty="0" smtClean="0">
                <a:solidFill>
                  <a:schemeClr val="tx1"/>
                </a:solidFill>
              </a:rPr>
              <a:t>___________________________________________________________________________________________________________________________________________________</a:t>
            </a:r>
            <a:endParaRPr lang="ru-RU" sz="200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5400000">
            <a:off x="2951528" y="2489869"/>
            <a:ext cx="1296659" cy="428291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Выбираем папку «Иное»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42967" y="3613666"/>
            <a:ext cx="2871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 выбрать «</a:t>
            </a:r>
            <a:r>
              <a:rPr lang="ru-RU" dirty="0" smtClean="0"/>
              <a:t>Масштаб»?</a:t>
            </a:r>
            <a:endParaRPr lang="ru-RU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1274588" y="858163"/>
            <a:ext cx="4468379" cy="1692768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26" y="1366149"/>
            <a:ext cx="864096" cy="83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66147"/>
            <a:ext cx="805427" cy="83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793" y="1366148"/>
            <a:ext cx="1033337" cy="83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4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270</Words>
  <Application>Microsoft Office PowerPoint</Application>
  <PresentationFormat>Экран (4:3)</PresentationFormat>
  <Paragraphs>42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Как рассчитать издержки?</vt:lpstr>
      <vt:lpstr>Презентация PowerPoint</vt:lpstr>
      <vt:lpstr>Для тех кто не зарегистрирован!!!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рассчитать издержки?</dc:title>
  <dc:creator>Фищенко Анжела Михайловна</dc:creator>
  <cp:lastModifiedBy>Фищенко Анжела Михайловна</cp:lastModifiedBy>
  <cp:revision>39</cp:revision>
  <dcterms:created xsi:type="dcterms:W3CDTF">2017-12-11T10:06:01Z</dcterms:created>
  <dcterms:modified xsi:type="dcterms:W3CDTF">2017-12-14T06:37:18Z</dcterms:modified>
</cp:coreProperties>
</file>