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72" r:id="rId3"/>
    <p:sldId id="257" r:id="rId4"/>
    <p:sldId id="258" r:id="rId5"/>
    <p:sldId id="256" r:id="rId6"/>
    <p:sldId id="267" r:id="rId7"/>
    <p:sldId id="261" r:id="rId8"/>
    <p:sldId id="262" r:id="rId9"/>
    <p:sldId id="265" r:id="rId10"/>
    <p:sldId id="266" r:id="rId11"/>
    <p:sldId id="259" r:id="rId12"/>
    <p:sldId id="260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6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7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0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0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427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157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15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70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4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50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22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00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5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6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9C112B-E4F0-4B04-AB4C-FFE7A30CE654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9FEE11-9FCD-4728-B627-D70DBD252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3404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959" y="348470"/>
            <a:ext cx="8534400" cy="6381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система маркировки?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82" r="5" b="5044"/>
          <a:stretch/>
        </p:blipFill>
        <p:spPr>
          <a:xfrm>
            <a:off x="399949" y="1238491"/>
            <a:ext cx="11105285" cy="53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4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287" y="296333"/>
            <a:ext cx="8534400" cy="8847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годности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63" r="969" b="3377"/>
          <a:stretch/>
        </p:blipFill>
        <p:spPr>
          <a:xfrm>
            <a:off x="439838" y="1273214"/>
            <a:ext cx="11117867" cy="52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6738" y="439208"/>
            <a:ext cx="8534400" cy="92286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потребителей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11" r="-806" b="42244"/>
          <a:stretch/>
        </p:blipFill>
        <p:spPr>
          <a:xfrm>
            <a:off x="631711" y="1593568"/>
            <a:ext cx="10944454" cy="398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6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12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потребителей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23" r="969" b="4338"/>
          <a:stretch/>
        </p:blipFill>
        <p:spPr>
          <a:xfrm>
            <a:off x="659757" y="1284789"/>
            <a:ext cx="10498788" cy="5150736"/>
          </a:xfrm>
          <a:prstGeom prst="rect">
            <a:avLst/>
          </a:prstGeom>
          <a:ln>
            <a:solidFill>
              <a:schemeClr val="accent1">
                <a:alpha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9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4" y="170392"/>
            <a:ext cx="8466137" cy="1134534"/>
          </a:xfrm>
        </p:spPr>
        <p:txBody>
          <a:bodyPr>
            <a:normAutofit/>
          </a:bodyPr>
          <a:lstStyle/>
          <a:p>
            <a:pPr algn="ctr">
              <a:tabLst>
                <a:tab pos="466725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47" y="1028699"/>
            <a:ext cx="11160127" cy="5162551"/>
          </a:xfrm>
        </p:spPr>
        <p:txBody>
          <a:bodyPr anchor="t">
            <a:normAutofit/>
          </a:bodyPr>
          <a:lstStyle/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КоАП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Производство, ввод в оборот или продажа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порядка нанесения такой маркировки и (или)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 : административный штраф (5000 - 500 000 рублей)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конфискацией предметов административного правонарушения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15.12.1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КоАП </a:t>
            </a: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Непредставление сведений и (или) нарушение порядка и сроков представления сведений либо представление неполных и (или) недостоверных сведений оператору государственной информационной системы мониторинга за оборотом товаров, подлежащих обязательной маркировке средствами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идентификации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Санкция: влечет предупреждение или наложение административного штрафа на должностных лиц в размере от одной тысячи до десяти тысяч рублей; на юридических лиц - от пятидесяти тысяч до ста тысяч рублей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837" y="350309"/>
            <a:ext cx="8534400" cy="1154642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25" y="1943100"/>
            <a:ext cx="10439400" cy="309139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может перерасти в уголовную, если стоимость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маркировки превысит 1,5 млн рублей. Согласно ст. ч. 1 ст. 171.1 УК, виновному грозит до трехсот тысяч рублей или в размере заработной платы или иного дохода осужденного за период до двух лет, либо принудительными работами на срок до трех лет, либо лишением свободы на срок до трех лет со штрафом в размере до восьмидесяти тысяч рублей или в размере заработной платы или иного дохода осужденного за период до шести месяцев..</a:t>
            </a:r>
          </a:p>
        </p:txBody>
      </p:sp>
    </p:spTree>
    <p:extLst>
      <p:ext uri="{BB962C8B-B14F-4D97-AF65-F5344CB8AC3E}">
        <p14:creationId xmlns:p14="http://schemas.microsoft.com/office/powerpoint/2010/main" val="14426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450" y="676794"/>
            <a:ext cx="8534400" cy="11148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1170" y="1791609"/>
            <a:ext cx="9688010" cy="40188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 ПО НАДЗОРУ В СФЕРЕ ЗАЩИТЫ ПРАВ ПОТРЕБИТЕЛЕЙ И БЛАГОПОЛУЧИЯ ЧЕЛОВЕКА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14 сентября 2023 г. N 635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ПЕРЕЧНЯ ИНДИКАТОРОВ РИСКА НАРУШЕНИЯ ОБЯЗАТЕЛЬНЫХ ТРЕБОВАНИЙ ПРИ ОСУЩЕСТВЛЕНИИ ФЕДЕРАЛЬНОГО ГОСУДАРСТВЕННОГО КОНТРОЛЯ (НАДЗОРА) В ОБЛАСТИ ЗАЩИТЫ ПРАВ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val="1173138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0772" y="688157"/>
            <a:ext cx="10929611" cy="5608947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03 ноября 2023 года вступил в силу приказ Федеральной службы по надзору в сфере защиты прав потребителей и благополучия человека (Роспотребнадзора) от 14 сентября 2023 г. № 635 (зарегистрированный в Минюсте РФ 20 октября 2023 г. № 75671), утвердивший новый перечень индикаторов риска нарушения обязательных требований при осуществлении Федерального государственного контроля (надзора) в области защиты прав потребителей. Одновременно признан утратившим силу Приказ Роспотребнадзора от 04.08.2023 № 502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показатели, выявление которых будет осуществляться с использованием системы «Честный знак», касаются объектов розничной продажи: табачной и никотинсодержащей продукции, а также устройств для потребления табака, обуви, легкой промышленности, изделий из меха, парфюмерии, шин, фототехники, молочной продукции, упакованной воды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риска дают возможность оценивать риски причинения вреда или ущерба для людей, а также инициировать проверки в отношении хозяйствующих субъектов, допустивших правонарушение, не затрагивая добросовестных продавцов (производителей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индикаторы риска коснутся товаров, которые подлежат обязательной маркировке. Таким образом, на основе индикаторов, выявленных системой маркировки,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Роспотребнадзор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согласованию с органами прокуратуры, сможет проводить проверки хозяйствующих субъектов, которые реализуют такие товары. Например, по питьевой воде, меховым изделиям и фототехнике поводом для проверки могут стать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дублированиие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кодов маркировки. Для молочной продукции индикатором будет продажа в месяц более 5% продукции с истекшим сроком от среднего объема реализации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просит принять указанную информацию к сведению, поскольку соблюдение обязательных требований позволит осуществлять предпринимательскую деятельность без опасений, связанных с проведением контрольных (надзорных) мероприятий с взаимодействием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Срабатывание указанных индикаторов риска в соответствии с п. 3 Постановления Правительства РФ от 10.03.2022 № 336 «Об особенностях организации и осуществления государственного контроля (надзора), муниципального контроля», ст. 57 Федерального закона от 31.07.2020 N 248-ФЗ «О государственном контроле (надзоре) и муниципальном контроле в Российской Федерации» будет являться основанием для проведения внепланового контрольного (надзорного) мероприятия, а в случае выявления нарушений обязательных требований – привлечения к административной ответственности.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1562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274" y="288314"/>
            <a:ext cx="10421770" cy="72234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" t="3206" r="5858" b="20985"/>
          <a:stretch/>
        </p:blipFill>
        <p:spPr>
          <a:xfrm>
            <a:off x="486138" y="1215342"/>
            <a:ext cx="11247626" cy="535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6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914" y="237348"/>
            <a:ext cx="9363075" cy="1108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ГИС МТ (</a:t>
            </a:r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информационная система мониторинга товаров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14" r="328" b="4226"/>
          <a:stretch/>
        </p:blipFill>
        <p:spPr>
          <a:xfrm>
            <a:off x="833377" y="1539433"/>
            <a:ext cx="10544537" cy="482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6392" y="96945"/>
            <a:ext cx="5278438" cy="751417"/>
          </a:xfrm>
        </p:spPr>
        <p:txBody>
          <a:bodyPr/>
          <a:lstStyle/>
          <a:p>
            <a:pPr>
              <a:tabLst>
                <a:tab pos="1162050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Товарные группы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66" r="28892" b="4978"/>
          <a:stretch/>
        </p:blipFill>
        <p:spPr>
          <a:xfrm>
            <a:off x="682907" y="1053296"/>
            <a:ext cx="10810754" cy="55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8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6850" y="341313"/>
            <a:ext cx="9144000" cy="205898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соблюдением обязательных требований 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(мониторинг безопасности)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ст.74 Федеральный закон "О государственном контроле (надзоре) и муниципальном контроле в Российской Федерации" от 31.07.2020 N 248-ФЗ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762250"/>
            <a:ext cx="11210925" cy="29527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наблюдением за соблюдением обязательных требований (мониторингом безопасности) в целях настоящего Федерального закона понимается сбор, анализ данных об объектах контроля, имеющихся у контрольного (надзорного) органа, в том числе данных, которые поступают в ходе межведомственного информационного взаимодействия, предоставляются контролируемыми лицами в рамках исполнения обязательных требований, а также данных, содержащихся в государственных и муниципальных информационных системах, данных из сети "Интернет", иных общедоступных данных, а также данных полученных с использованием работающих в автоматическом режиме технических средств фиксации правонарушений, имеющих функции фото- и киносъемки, видеозаписи.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9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812" y="304800"/>
            <a:ext cx="6810375" cy="107632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отклонений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875" y="1381125"/>
            <a:ext cx="9582150" cy="417195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Нарушение установленных цен;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Документы соответствия технического регламента Таможенного союза;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Товары с незарегистрированными кодами;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Контроль ветеринарных сопроводительных документов;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Ненадлежащий статус участника;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Оборот с несоответствующим статусом;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Оборот товаров с некорректным сроком годности;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Повторные продажи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551" y="172507"/>
            <a:ext cx="6107113" cy="100859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участника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2" r="788" b="4658"/>
          <a:stretch/>
        </p:blipFill>
        <p:spPr>
          <a:xfrm>
            <a:off x="682210" y="1181100"/>
            <a:ext cx="10799876" cy="522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312" y="134407"/>
            <a:ext cx="8534400" cy="77999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отклонения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64" r="428" b="4338"/>
          <a:stretch/>
        </p:blipFill>
        <p:spPr>
          <a:xfrm>
            <a:off x="414728" y="1084509"/>
            <a:ext cx="10905313" cy="556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55575"/>
            <a:ext cx="996315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регистрации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42" r="248" b="4338"/>
          <a:stretch/>
        </p:blipFill>
        <p:spPr>
          <a:xfrm>
            <a:off x="1088020" y="1157468"/>
            <a:ext cx="10122381" cy="52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</TotalTime>
  <Words>855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Century Gothic</vt:lpstr>
      <vt:lpstr>Times New Roman</vt:lpstr>
      <vt:lpstr>Wingdings 3</vt:lpstr>
      <vt:lpstr>Сектор</vt:lpstr>
      <vt:lpstr>Что такое система маркировки?</vt:lpstr>
      <vt:lpstr>С чего начать?</vt:lpstr>
      <vt:lpstr>ГИС МТ (Государственная информационная система мониторинга товаров)</vt:lpstr>
      <vt:lpstr>Товарные группы</vt:lpstr>
      <vt:lpstr>Наблюдение за соблюдением обязательных требований  (мониторинг безопасности) ст.74 Федеральный закон "О государственном контроле (надзоре) и муниципальном контроле в Российской Федерации" от 31.07.2020 N 248-ФЗ</vt:lpstr>
      <vt:lpstr>Категории отклонений:</vt:lpstr>
      <vt:lpstr>Карточка участника</vt:lpstr>
      <vt:lpstr>Выявленные отклонения</vt:lpstr>
      <vt:lpstr>Дата регистрации</vt:lpstr>
      <vt:lpstr>Срок годности</vt:lpstr>
      <vt:lpstr>Обращение потребителей</vt:lpstr>
      <vt:lpstr>Обращение потребителей</vt:lpstr>
      <vt:lpstr>Административная ответственность</vt:lpstr>
      <vt:lpstr>Уголовная ответственность</vt:lpstr>
      <vt:lpstr>Индикаторы риска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Савченко</dc:creator>
  <cp:lastModifiedBy>Елена Федоровна Савченко</cp:lastModifiedBy>
  <cp:revision>25</cp:revision>
  <dcterms:created xsi:type="dcterms:W3CDTF">2024-02-24T06:26:25Z</dcterms:created>
  <dcterms:modified xsi:type="dcterms:W3CDTF">2024-02-26T12:45:51Z</dcterms:modified>
</cp:coreProperties>
</file>