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84" r:id="rId2"/>
    <p:sldId id="280" r:id="rId3"/>
    <p:sldId id="287" r:id="rId4"/>
    <p:sldId id="288" r:id="rId5"/>
    <p:sldId id="286" r:id="rId6"/>
    <p:sldId id="290" r:id="rId7"/>
    <p:sldId id="297" r:id="rId8"/>
    <p:sldId id="291" r:id="rId9"/>
    <p:sldId id="292" r:id="rId10"/>
    <p:sldId id="293" r:id="rId11"/>
    <p:sldId id="295" r:id="rId12"/>
    <p:sldId id="296" r:id="rId13"/>
    <p:sldId id="298" r:id="rId14"/>
    <p:sldId id="299" r:id="rId15"/>
    <p:sldId id="300" r:id="rId16"/>
    <p:sldId id="301" r:id="rId17"/>
    <p:sldId id="279" r:id="rId18"/>
    <p:sldId id="303" r:id="rId19"/>
    <p:sldId id="304" r:id="rId20"/>
    <p:sldId id="306" r:id="rId21"/>
    <p:sldId id="305" r:id="rId22"/>
  </p:sldIdLst>
  <p:sldSz cx="18288000" cy="10287000"/>
  <p:notesSz cx="6858000" cy="9144000"/>
  <p:embeddedFontLst>
    <p:embeddedFont>
      <p:font typeface="Cambria" panose="02040503050406030204" pitchFamily="18" charset="0"/>
      <p:regular r:id="rId24"/>
      <p:bold r:id="rId25"/>
      <p:italic r:id="rId26"/>
      <p:boldItalic r:id="rId27"/>
    </p:embeddedFont>
    <p:embeddedFont>
      <p:font typeface="Montserrat Light" panose="020B0604020202020204" charset="0"/>
      <p:regular r:id="rId28"/>
    </p:embeddedFont>
    <p:embeddedFont>
      <p:font typeface="Oswald" panose="020B0604020202020204" charset="-52"/>
      <p:regular r:id="rId29"/>
      <p:bold r:id="rId30"/>
    </p:embeddedFont>
    <p:embeddedFont>
      <p:font typeface="Montserrat Extra-Bold" panose="020B0604020202020204" charset="-52"/>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0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2" autoAdjust="0"/>
    <p:restoredTop sz="94643" autoAdjust="0"/>
  </p:normalViewPr>
  <p:slideViewPr>
    <p:cSldViewPr>
      <p:cViewPr varScale="1">
        <p:scale>
          <a:sx n="72" d="100"/>
          <a:sy n="72" d="100"/>
        </p:scale>
        <p:origin x="5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A8C86-B2BB-4131-8349-E1699D80A9EA}" type="datetimeFigureOut">
              <a:rPr lang="ru-RU" smtClean="0"/>
              <a:t>28.06.2019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D070E-2F6B-455B-8E52-BDB6E5FB7D77}" type="slidenum">
              <a:rPr lang="ru-RU" smtClean="0"/>
              <a:t>‹#›</a:t>
            </a:fld>
            <a:endParaRPr lang="ru-RU"/>
          </a:p>
        </p:txBody>
      </p:sp>
    </p:spTree>
    <p:extLst>
      <p:ext uri="{BB962C8B-B14F-4D97-AF65-F5344CB8AC3E}">
        <p14:creationId xmlns:p14="http://schemas.microsoft.com/office/powerpoint/2010/main" val="212401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55D070E-2F6B-455B-8E52-BDB6E5FB7D77}" type="slidenum">
              <a:rPr lang="ru-RU" smtClean="0"/>
              <a:t>15</a:t>
            </a:fld>
            <a:endParaRPr lang="ru-RU"/>
          </a:p>
        </p:txBody>
      </p:sp>
    </p:spTree>
    <p:extLst>
      <p:ext uri="{BB962C8B-B14F-4D97-AF65-F5344CB8AC3E}">
        <p14:creationId xmlns:p14="http://schemas.microsoft.com/office/powerpoint/2010/main" val="13540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55D070E-2F6B-455B-8E52-BDB6E5FB7D77}" type="slidenum">
              <a:rPr lang="ru-RU" smtClean="0"/>
              <a:t>17</a:t>
            </a:fld>
            <a:endParaRPr lang="ru-RU"/>
          </a:p>
        </p:txBody>
      </p:sp>
    </p:spTree>
    <p:extLst>
      <p:ext uri="{BB962C8B-B14F-4D97-AF65-F5344CB8AC3E}">
        <p14:creationId xmlns:p14="http://schemas.microsoft.com/office/powerpoint/2010/main" val="351929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urgutbus.ru/"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admhmansy.ru/helpdesk/transpor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okbhmao.ru/" TargetMode="External"/><Relationship Id="rId7" Type="http://schemas.openxmlformats.org/officeDocument/2006/relationships/image" Target="../media/image1.jpeg"/><Relationship Id="rId2" Type="http://schemas.openxmlformats.org/officeDocument/2006/relationships/hyperlink" Target="https://www.cardioc.ru/" TargetMode="External"/><Relationship Id="rId1" Type="http://schemas.openxmlformats.org/officeDocument/2006/relationships/slideLayout" Target="../slideLayouts/slideLayout7.xml"/><Relationship Id="rId6" Type="http://schemas.openxmlformats.org/officeDocument/2006/relationships/hyperlink" Target="https://surgutokb.ru/" TargetMode="External"/><Relationship Id="rId5" Type="http://schemas.openxmlformats.org/officeDocument/2006/relationships/hyperlink" Target="http://surgut-kpc.ru/" TargetMode="External"/><Relationship Id="rId4" Type="http://schemas.openxmlformats.org/officeDocument/2006/relationships/hyperlink" Target="http://www.obtc.r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okbhmao.ru/" TargetMode="External"/><Relationship Id="rId7"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cardioc.ru/" TargetMode="External"/><Relationship Id="rId5" Type="http://schemas.openxmlformats.org/officeDocument/2006/relationships/hyperlink" Target="http://www.obtc.ru/" TargetMode="External"/><Relationship Id="rId4" Type="http://schemas.openxmlformats.org/officeDocument/2006/relationships/hyperlink" Target="https://surgutokb.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48654" y="1994383"/>
            <a:ext cx="14315748" cy="5355312"/>
          </a:xfrm>
          <a:prstGeom prst="rect">
            <a:avLst/>
          </a:prstGeom>
        </p:spPr>
        <p:txBody>
          <a:bodyPr wrap="square" lIns="0" tIns="0" rIns="0" bIns="0" rtlCol="0" anchor="t">
            <a:spAutoFit/>
          </a:bodyPr>
          <a:lstStyle/>
          <a:p>
            <a:pPr algn="ctr"/>
            <a:r>
              <a:rPr lang="en-US" sz="8400" b="1" spc="1200" dirty="0" smtClean="0">
                <a:solidFill>
                  <a:schemeClr val="accent1">
                    <a:lumMod val="50000"/>
                  </a:schemeClr>
                </a:solidFill>
                <a:latin typeface="Cambria" panose="02040503050406030204" pitchFamily="18" charset="0"/>
                <a:ea typeface="Apple Color Emoji" pitchFamily="2" charset="0"/>
              </a:rPr>
              <a:t>MEDICAL</a:t>
            </a:r>
            <a:r>
              <a:rPr lang="ru-RU" sz="8400" b="1" spc="1200" smtClean="0">
                <a:solidFill>
                  <a:schemeClr val="accent1">
                    <a:lumMod val="50000"/>
                  </a:schemeClr>
                </a:solidFill>
                <a:latin typeface="Cambria" panose="02040503050406030204" pitchFamily="18" charset="0"/>
                <a:ea typeface="Apple Color Emoji" pitchFamily="2" charset="0"/>
              </a:rPr>
              <a:t> </a:t>
            </a:r>
            <a:r>
              <a:rPr lang="en-US" sz="8400" b="1" spc="1200" smtClean="0">
                <a:solidFill>
                  <a:schemeClr val="accent1">
                    <a:lumMod val="50000"/>
                  </a:schemeClr>
                </a:solidFill>
                <a:latin typeface="Cambria" panose="02040503050406030204" pitchFamily="18" charset="0"/>
                <a:ea typeface="Apple Color Emoji" pitchFamily="2" charset="0"/>
              </a:rPr>
              <a:t>TOURISM </a:t>
            </a:r>
            <a:endParaRPr lang="en-US" sz="8400" b="1" spc="1200" dirty="0">
              <a:solidFill>
                <a:schemeClr val="accent1">
                  <a:lumMod val="50000"/>
                </a:schemeClr>
              </a:solidFill>
              <a:latin typeface="Cambria" panose="02040503050406030204" pitchFamily="18" charset="0"/>
              <a:ea typeface="Apple Color Emoji" pitchFamily="2" charset="0"/>
            </a:endParaRPr>
          </a:p>
          <a:p>
            <a:pPr algn="ctr"/>
            <a:r>
              <a:rPr lang="en-US" sz="8400" b="1" spc="1200" dirty="0" smtClean="0">
                <a:solidFill>
                  <a:schemeClr val="accent1">
                    <a:lumMod val="50000"/>
                  </a:schemeClr>
                </a:solidFill>
                <a:latin typeface="Cambria" panose="02040503050406030204" pitchFamily="18" charset="0"/>
                <a:ea typeface="Apple Color Emoji" pitchFamily="2" charset="0"/>
              </a:rPr>
              <a:t>IN </a:t>
            </a:r>
            <a:r>
              <a:rPr lang="en-US" sz="8400" b="1" dirty="0" smtClean="0">
                <a:solidFill>
                  <a:schemeClr val="accent1">
                    <a:lumMod val="50000"/>
                  </a:schemeClr>
                </a:solidFill>
                <a:latin typeface="Cambria" panose="02040503050406030204" pitchFamily="18" charset="0"/>
              </a:rPr>
              <a:t>KHANTY-MANSIYSK AUTONOMOUS  </a:t>
            </a:r>
          </a:p>
          <a:p>
            <a:pPr algn="ctr"/>
            <a:r>
              <a:rPr lang="en-US" sz="8400" b="1" dirty="0" smtClean="0">
                <a:solidFill>
                  <a:schemeClr val="accent1">
                    <a:lumMod val="50000"/>
                  </a:schemeClr>
                </a:solidFill>
                <a:latin typeface="Cambria" panose="02040503050406030204" pitchFamily="18" charset="0"/>
              </a:rPr>
              <a:t>DISTRICT - UGRA</a:t>
            </a:r>
            <a:endParaRPr lang="en-US" sz="8400" b="1" spc="1200" dirty="0">
              <a:solidFill>
                <a:schemeClr val="accent1">
                  <a:lumMod val="50000"/>
                </a:schemeClr>
              </a:solidFill>
              <a:latin typeface="Cambria" panose="02040503050406030204" pitchFamily="18" charset="0"/>
              <a:ea typeface="Apple Color Emoji" pitchFamily="2" charset="0"/>
            </a:endParaRPr>
          </a:p>
        </p:txBody>
      </p:sp>
      <p:sp>
        <p:nvSpPr>
          <p:cNvPr id="6" name="Прямоугольник 5">
            <a:extLst>
              <a:ext uri="{FF2B5EF4-FFF2-40B4-BE49-F238E27FC236}">
                <a16:creationId xmlns="" xmlns:a16="http://schemas.microsoft.com/office/drawing/2014/main" id="{C99B2C29-21B1-CB45-B06A-C98477F61A90}"/>
              </a:ext>
            </a:extLst>
          </p:cNvPr>
          <p:cNvSpPr/>
          <p:nvPr/>
        </p:nvSpPr>
        <p:spPr>
          <a:xfrm>
            <a:off x="0" y="3505"/>
            <a:ext cx="18288000" cy="1406195"/>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a:extLst>
              <a:ext uri="{FF2B5EF4-FFF2-40B4-BE49-F238E27FC236}">
                <a16:creationId xmlns="" xmlns:a16="http://schemas.microsoft.com/office/drawing/2014/main" id="{5350C76B-3C04-8941-89BB-B6276EE44F84}"/>
              </a:ext>
            </a:extLst>
          </p:cNvPr>
          <p:cNvSpPr/>
          <p:nvPr/>
        </p:nvSpPr>
        <p:spPr>
          <a:xfrm>
            <a:off x="4408" y="8801100"/>
            <a:ext cx="18283592" cy="1487321"/>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8" name="Рисунок 7">
            <a:extLst>
              <a:ext uri="{FF2B5EF4-FFF2-40B4-BE49-F238E27FC236}">
                <a16:creationId xmlns="" xmlns:a16="http://schemas.microsoft.com/office/drawing/2014/main" id="{DB4DA0B1-B343-F044-A37F-209A11946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306628"/>
            <a:ext cx="1936832" cy="1496643"/>
          </a:xfrm>
          <a:prstGeom prst="rect">
            <a:avLst/>
          </a:prstGeom>
        </p:spPr>
      </p:pic>
      <p:pic>
        <p:nvPicPr>
          <p:cNvPr id="9" name="Рисунок 8">
            <a:extLst>
              <a:ext uri="{FF2B5EF4-FFF2-40B4-BE49-F238E27FC236}">
                <a16:creationId xmlns="" xmlns:a16="http://schemas.microsoft.com/office/drawing/2014/main" id="{56CF2DD3-81A2-BE4C-AF32-BBB9B1EA4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5800" y="2126833"/>
            <a:ext cx="1600200" cy="1856231"/>
          </a:xfrm>
          <a:prstGeom prst="rect">
            <a:avLst/>
          </a:prstGeom>
        </p:spPr>
      </p:pic>
      <p:sp>
        <p:nvSpPr>
          <p:cNvPr id="10" name="TextBox 3"/>
          <p:cNvSpPr txBox="1"/>
          <p:nvPr/>
        </p:nvSpPr>
        <p:spPr>
          <a:xfrm>
            <a:off x="609600" y="7693485"/>
            <a:ext cx="17193857" cy="756617"/>
          </a:xfrm>
          <a:prstGeom prst="rect">
            <a:avLst/>
          </a:prstGeom>
        </p:spPr>
        <p:txBody>
          <a:bodyPr wrap="square" lIns="0" tIns="0" rIns="0" bIns="0" rtlCol="0" anchor="t">
            <a:spAutoFit/>
          </a:bodyPr>
          <a:lstStyle/>
          <a:p>
            <a:pPr algn="ctr">
              <a:lnSpc>
                <a:spcPts val="5880"/>
              </a:lnSpc>
            </a:pPr>
            <a:r>
              <a:rPr lang="en-US" sz="4200" b="0" i="0" spc="210" dirty="0">
                <a:solidFill>
                  <a:schemeClr val="accent3">
                    <a:lumMod val="50000"/>
                  </a:schemeClr>
                </a:solidFill>
                <a:latin typeface="Cambria" panose="02040503050406030204" pitchFamily="18" charset="0"/>
              </a:rPr>
              <a:t>LEARN HOW TO GET MEDICAL CARE IN </a:t>
            </a:r>
            <a:r>
              <a:rPr lang="en-US" sz="4200" b="0" i="0" spc="210" dirty="0" smtClean="0">
                <a:solidFill>
                  <a:schemeClr val="accent3">
                    <a:lumMod val="50000"/>
                  </a:schemeClr>
                </a:solidFill>
                <a:latin typeface="Cambria" panose="02040503050406030204" pitchFamily="18" charset="0"/>
              </a:rPr>
              <a:t>UGRA</a:t>
            </a:r>
            <a:endParaRPr lang="en-US" sz="4200" b="0" i="0" spc="210" dirty="0">
              <a:solidFill>
                <a:schemeClr val="accent3">
                  <a:lumMod val="50000"/>
                </a:schemeClr>
              </a:solidFill>
              <a:latin typeface="Cambria" panose="02040503050406030204" pitchFamily="18" charset="0"/>
            </a:endParaRPr>
          </a:p>
        </p:txBody>
      </p:sp>
    </p:spTree>
    <p:extLst>
      <p:ext uri="{BB962C8B-B14F-4D97-AF65-F5344CB8AC3E}">
        <p14:creationId xmlns:p14="http://schemas.microsoft.com/office/powerpoint/2010/main" val="897173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bs.twimg.com/media/DugVc2kW0AEHV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9"/>
            <a:ext cx="18288000" cy="10303329"/>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3" name="TextBox 6"/>
          <p:cNvSpPr txBox="1"/>
          <p:nvPr/>
        </p:nvSpPr>
        <p:spPr>
          <a:xfrm>
            <a:off x="17290293" y="121264"/>
            <a:ext cx="997707" cy="405765"/>
          </a:xfrm>
          <a:prstGeom prst="rect">
            <a:avLst/>
          </a:prstGeom>
        </p:spPr>
        <p:txBody>
          <a:bodyPr lIns="0" tIns="0" rIns="0" bIns="0" rtlCol="0" anchor="t">
            <a:spAutoFit/>
          </a:bodyPr>
          <a:lstStyle/>
          <a:p>
            <a:pPr algn="ctr">
              <a:lnSpc>
                <a:spcPts val="3359"/>
              </a:lnSpc>
            </a:pPr>
            <a:r>
              <a:rPr lang="en-US" sz="2400" b="1" dirty="0">
                <a:latin typeface="Oswald"/>
              </a:rPr>
              <a:t>10</a:t>
            </a:r>
          </a:p>
        </p:txBody>
      </p:sp>
      <p:sp>
        <p:nvSpPr>
          <p:cNvPr id="4" name="TextBox 4"/>
          <p:cNvSpPr txBox="1"/>
          <p:nvPr/>
        </p:nvSpPr>
        <p:spPr>
          <a:xfrm>
            <a:off x="667646" y="3009900"/>
            <a:ext cx="16952707" cy="3132113"/>
          </a:xfrm>
          <a:prstGeom prst="rect">
            <a:avLst/>
          </a:prstGeom>
        </p:spPr>
        <p:txBody>
          <a:bodyPr lIns="0" tIns="0" rIns="0" bIns="0" rtlCol="0" anchor="t">
            <a:spAutoFit/>
          </a:bodyPr>
          <a:lstStyle/>
          <a:p>
            <a:pPr algn="ctr">
              <a:lnSpc>
                <a:spcPts val="12439"/>
              </a:lnSpc>
            </a:pPr>
            <a:r>
              <a:rPr lang="en-US" sz="10031" b="1" spc="722" dirty="0">
                <a:solidFill>
                  <a:schemeClr val="tx2">
                    <a:lumMod val="50000"/>
                  </a:schemeClr>
                </a:solidFill>
                <a:latin typeface="Oswald"/>
              </a:rPr>
              <a:t>STEP II</a:t>
            </a:r>
          </a:p>
          <a:p>
            <a:pPr algn="ctr">
              <a:lnSpc>
                <a:spcPts val="12439"/>
              </a:lnSpc>
            </a:pPr>
            <a:endParaRPr lang="en-US" sz="10031" b="1" i="0" spc="722" dirty="0">
              <a:solidFill>
                <a:srgbClr val="FFFFFF"/>
              </a:solidFill>
              <a:latin typeface="Oswald"/>
            </a:endParaRPr>
          </a:p>
        </p:txBody>
      </p:sp>
      <p:sp>
        <p:nvSpPr>
          <p:cNvPr id="5" name="TextBox 5"/>
          <p:cNvSpPr txBox="1"/>
          <p:nvPr/>
        </p:nvSpPr>
        <p:spPr>
          <a:xfrm>
            <a:off x="533400" y="5143500"/>
            <a:ext cx="17458337" cy="2494850"/>
          </a:xfrm>
          <a:prstGeom prst="rect">
            <a:avLst/>
          </a:prstGeom>
        </p:spPr>
        <p:txBody>
          <a:bodyPr lIns="0" tIns="0" rIns="0" bIns="0" rtlCol="0" anchor="t">
            <a:spAutoFit/>
          </a:bodyPr>
          <a:lstStyle/>
          <a:p>
            <a:pPr algn="ctr">
              <a:lnSpc>
                <a:spcPts val="6719"/>
              </a:lnSpc>
            </a:pPr>
            <a:r>
              <a:rPr lang="en-US" sz="4400" b="1" dirty="0">
                <a:solidFill>
                  <a:schemeClr val="tx2">
                    <a:lumMod val="50000"/>
                  </a:schemeClr>
                </a:solidFill>
                <a:latin typeface="Oswald" charset="0"/>
                <a:ea typeface="Oswald" charset="0"/>
                <a:cs typeface="Oswald" charset="0"/>
              </a:rPr>
              <a:t>CONTACT A SPECIALIST FROM YOUR CHOSEN HEALTH FACILITY TO DECIDE ON THE FORM </a:t>
            </a:r>
            <a:r>
              <a:rPr lang="en-US" sz="4400" b="1" dirty="0" smtClean="0">
                <a:solidFill>
                  <a:schemeClr val="tx2">
                    <a:lumMod val="50000"/>
                  </a:schemeClr>
                </a:solidFill>
                <a:latin typeface="Oswald" charset="0"/>
                <a:ea typeface="Oswald" charset="0"/>
                <a:cs typeface="Oswald" charset="0"/>
              </a:rPr>
              <a:t>OF </a:t>
            </a:r>
            <a:r>
              <a:rPr lang="en-US" sz="4400" b="1" dirty="0">
                <a:solidFill>
                  <a:schemeClr val="tx2">
                    <a:lumMod val="50000"/>
                  </a:schemeClr>
                </a:solidFill>
                <a:latin typeface="Oswald" charset="0"/>
                <a:ea typeface="Oswald" charset="0"/>
                <a:cs typeface="Oswald" charset="0"/>
              </a:rPr>
              <a:t>MEDICAL TREATMENT YOU NEED AND FOR PREPARING DOCUMENTS FOR YOUR VISIT </a:t>
            </a:r>
            <a:r>
              <a:rPr lang="en-US" sz="4400" b="1" dirty="0" smtClean="0">
                <a:solidFill>
                  <a:schemeClr val="tx2">
                    <a:lumMod val="50000"/>
                  </a:schemeClr>
                </a:solidFill>
                <a:latin typeface="Oswald" charset="0"/>
                <a:ea typeface="Oswald" charset="0"/>
                <a:cs typeface="Oswald" charset="0"/>
              </a:rPr>
              <a:t>TO UGRA</a:t>
            </a:r>
            <a:endParaRPr lang="en-US" sz="4400" b="1" spc="508" dirty="0">
              <a:solidFill>
                <a:schemeClr val="tx2">
                  <a:lumMod val="50000"/>
                </a:schemeClr>
              </a:solidFill>
              <a:latin typeface="Oswald" charset="0"/>
              <a:ea typeface="Oswald" charset="0"/>
              <a:cs typeface="Oswald" charset="0"/>
            </a:endParaRPr>
          </a:p>
        </p:txBody>
      </p:sp>
    </p:spTree>
    <p:extLst>
      <p:ext uri="{BB962C8B-B14F-4D97-AF65-F5344CB8AC3E}">
        <p14:creationId xmlns:p14="http://schemas.microsoft.com/office/powerpoint/2010/main" val="1976078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5187"/>
            <a:ext cx="18288000" cy="10071313"/>
          </a:xfrm>
          <a:prstGeom prst="rect">
            <a:avLst/>
          </a:prstGeom>
          <a:ln>
            <a:noFill/>
          </a:ln>
          <a:effectLst>
            <a:softEdge rad="112500"/>
          </a:effectLst>
          <a:scene3d>
            <a:camera prst="orthographicFront"/>
            <a:lightRig rig="threePt" dir="t"/>
          </a:scene3d>
          <a:sp3d prstMaterial="translucentPowder"/>
        </p:spPr>
      </p:pic>
      <p:sp>
        <p:nvSpPr>
          <p:cNvPr id="3" name="TextBox 2"/>
          <p:cNvSpPr txBox="1"/>
          <p:nvPr/>
        </p:nvSpPr>
        <p:spPr>
          <a:xfrm>
            <a:off x="878361" y="450701"/>
            <a:ext cx="17148297" cy="6883936"/>
          </a:xfrm>
          <a:prstGeom prst="rect">
            <a:avLst/>
          </a:prstGeom>
        </p:spPr>
        <p:txBody>
          <a:bodyPr lIns="0" tIns="0" rIns="0" bIns="0" rtlCol="0" anchor="t">
            <a:spAutoFit/>
          </a:bodyPr>
          <a:lstStyle/>
          <a:p>
            <a:pPr>
              <a:lnSpc>
                <a:spcPts val="5200"/>
              </a:lnSpc>
            </a:pPr>
            <a:endParaRPr sz="4800" dirty="0">
              <a:solidFill>
                <a:schemeClr val="tx1">
                  <a:lumMod val="95000"/>
                  <a:lumOff val="5000"/>
                </a:schemeClr>
              </a:solidFill>
            </a:endParaRPr>
          </a:p>
          <a:p>
            <a:pPr>
              <a:lnSpc>
                <a:spcPts val="5200"/>
              </a:lnSpc>
            </a:pPr>
            <a:r>
              <a:rPr lang="en-US" sz="4800" b="1" spc="404" dirty="0">
                <a:solidFill>
                  <a:schemeClr val="tx1">
                    <a:lumMod val="95000"/>
                    <a:lumOff val="5000"/>
                  </a:schemeClr>
                </a:solidFill>
                <a:latin typeface="Oswald" charset="0"/>
                <a:ea typeface="Oswald" charset="0"/>
                <a:cs typeface="Oswald" charset="0"/>
              </a:rPr>
              <a:t>1. CHECK THE SECTION </a:t>
            </a:r>
            <a:r>
              <a:rPr lang="ru-RU" sz="4800" b="1" spc="404" dirty="0" smtClean="0">
                <a:solidFill>
                  <a:schemeClr val="tx1">
                    <a:lumMod val="95000"/>
                    <a:lumOff val="5000"/>
                  </a:schemeClr>
                </a:solidFill>
                <a:latin typeface="Oswald" charset="0"/>
                <a:ea typeface="Oswald" charset="0"/>
                <a:cs typeface="Oswald" charset="0"/>
              </a:rPr>
              <a:t>«</a:t>
            </a:r>
            <a:r>
              <a:rPr lang="en-US" sz="4800" b="1" spc="404" dirty="0" smtClean="0">
                <a:solidFill>
                  <a:schemeClr val="tx1">
                    <a:lumMod val="95000"/>
                    <a:lumOff val="5000"/>
                  </a:schemeClr>
                </a:solidFill>
                <a:latin typeface="Oswald" charset="0"/>
                <a:ea typeface="Oswald" charset="0"/>
                <a:cs typeface="Oswald" charset="0"/>
              </a:rPr>
              <a:t>MEDICAL TOURISM</a:t>
            </a:r>
            <a:r>
              <a:rPr lang="ru-RU" sz="4800" b="1" spc="404" dirty="0" smtClean="0">
                <a:solidFill>
                  <a:schemeClr val="tx1">
                    <a:lumMod val="95000"/>
                    <a:lumOff val="5000"/>
                  </a:schemeClr>
                </a:solidFill>
                <a:latin typeface="Oswald" charset="0"/>
                <a:ea typeface="Oswald" charset="0"/>
                <a:cs typeface="Oswald" charset="0"/>
              </a:rPr>
              <a:t>»</a:t>
            </a:r>
            <a:r>
              <a:rPr lang="en-US" sz="4800" b="1" spc="404" dirty="0" smtClean="0">
                <a:solidFill>
                  <a:schemeClr val="tx1">
                    <a:lumMod val="95000"/>
                    <a:lumOff val="5000"/>
                  </a:schemeClr>
                </a:solidFill>
                <a:latin typeface="Oswald" charset="0"/>
                <a:ea typeface="Oswald" charset="0"/>
                <a:cs typeface="Oswald" charset="0"/>
              </a:rPr>
              <a:t> </a:t>
            </a:r>
            <a:r>
              <a:rPr lang="en-US" sz="4800" b="1" spc="404" dirty="0">
                <a:solidFill>
                  <a:schemeClr val="tx1">
                    <a:lumMod val="95000"/>
                    <a:lumOff val="5000"/>
                  </a:schemeClr>
                </a:solidFill>
                <a:latin typeface="Oswald" charset="0"/>
                <a:ea typeface="Oswald" charset="0"/>
                <a:cs typeface="Oswald" charset="0"/>
              </a:rPr>
              <a:t>ON THE HEALTH CARE FACILITY WEB-SITE</a:t>
            </a:r>
          </a:p>
          <a:p>
            <a:pPr marL="742950" indent="-742950">
              <a:lnSpc>
                <a:spcPts val="5200"/>
              </a:lnSpc>
              <a:buAutoNum type="arabicPeriod"/>
            </a:pPr>
            <a:endParaRPr lang="en-US" sz="4800" b="1" spc="404" dirty="0">
              <a:solidFill>
                <a:schemeClr val="tx1">
                  <a:lumMod val="95000"/>
                  <a:lumOff val="5000"/>
                </a:schemeClr>
              </a:solidFill>
              <a:latin typeface="Oswald" charset="0"/>
              <a:ea typeface="Oswald" charset="0"/>
              <a:cs typeface="Oswald" charset="0"/>
            </a:endParaRPr>
          </a:p>
          <a:p>
            <a:pPr>
              <a:lnSpc>
                <a:spcPts val="5200"/>
              </a:lnSpc>
            </a:pPr>
            <a:r>
              <a:rPr lang="en-US" sz="4800" b="1" spc="404" dirty="0">
                <a:solidFill>
                  <a:schemeClr val="tx1">
                    <a:lumMod val="95000"/>
                    <a:lumOff val="5000"/>
                  </a:schemeClr>
                </a:solidFill>
                <a:latin typeface="Oswald" charset="0"/>
                <a:ea typeface="Oswald" charset="0"/>
                <a:cs typeface="Oswald" charset="0"/>
              </a:rPr>
              <a:t>2. READ THE INFORMATION</a:t>
            </a:r>
          </a:p>
          <a:p>
            <a:pPr>
              <a:lnSpc>
                <a:spcPts val="5200"/>
              </a:lnSpc>
            </a:pPr>
            <a:endParaRPr lang="en-US" sz="4800" b="1" spc="404" dirty="0">
              <a:solidFill>
                <a:schemeClr val="tx1">
                  <a:lumMod val="95000"/>
                  <a:lumOff val="5000"/>
                </a:schemeClr>
              </a:solidFill>
              <a:latin typeface="Oswald" charset="0"/>
              <a:ea typeface="Oswald" charset="0"/>
              <a:cs typeface="Oswald" charset="0"/>
            </a:endParaRPr>
          </a:p>
          <a:p>
            <a:r>
              <a:rPr lang="en-US" sz="4800" b="1" spc="404" dirty="0">
                <a:solidFill>
                  <a:schemeClr val="tx1">
                    <a:lumMod val="95000"/>
                    <a:lumOff val="5000"/>
                  </a:schemeClr>
                </a:solidFill>
                <a:latin typeface="Oswald" charset="0"/>
                <a:ea typeface="Oswald" charset="0"/>
                <a:cs typeface="Oswald" charset="0"/>
              </a:rPr>
              <a:t>3. </a:t>
            </a:r>
            <a:r>
              <a:rPr lang="en-US" sz="4800" b="1" dirty="0">
                <a:solidFill>
                  <a:schemeClr val="tx1">
                    <a:lumMod val="95000"/>
                    <a:lumOff val="5000"/>
                  </a:schemeClr>
                </a:solidFill>
                <a:latin typeface="Oswald" charset="0"/>
                <a:ea typeface="Oswald" charset="0"/>
                <a:cs typeface="Oswald" charset="0"/>
              </a:rPr>
              <a:t>MAKE A REQUEST THROUGH A PHONE CALL OR EMAIL </a:t>
            </a:r>
          </a:p>
          <a:p>
            <a:pPr>
              <a:lnSpc>
                <a:spcPts val="5200"/>
              </a:lnSpc>
            </a:pPr>
            <a:endParaRPr lang="en-US" sz="4800" b="1" spc="404" dirty="0">
              <a:solidFill>
                <a:schemeClr val="tx1">
                  <a:lumMod val="95000"/>
                  <a:lumOff val="5000"/>
                </a:schemeClr>
              </a:solidFill>
              <a:latin typeface="Oswald" charset="0"/>
              <a:ea typeface="Oswald" charset="0"/>
              <a:cs typeface="Oswald" charset="0"/>
            </a:endParaRPr>
          </a:p>
          <a:p>
            <a:r>
              <a:rPr lang="en-US" sz="4800" b="1" spc="404" dirty="0">
                <a:solidFill>
                  <a:schemeClr val="tx1">
                    <a:lumMod val="95000"/>
                    <a:lumOff val="5000"/>
                  </a:schemeClr>
                </a:solidFill>
                <a:latin typeface="Oswald" charset="0"/>
                <a:ea typeface="Oswald" charset="0"/>
                <a:cs typeface="Oswald" charset="0"/>
              </a:rPr>
              <a:t>4. </a:t>
            </a:r>
            <a:r>
              <a:rPr lang="en-US" sz="4800" b="1" dirty="0">
                <a:solidFill>
                  <a:schemeClr val="tx1">
                    <a:lumMod val="95000"/>
                    <a:lumOff val="5000"/>
                  </a:schemeClr>
                </a:solidFill>
                <a:latin typeface="Oswald" charset="0"/>
                <a:ea typeface="Oswald" charset="0"/>
                <a:cs typeface="Oswald" charset="0"/>
              </a:rPr>
              <a:t>GET A CONFIRMATION FOR TREATMENT AND FOLLOW </a:t>
            </a:r>
            <a:r>
              <a:rPr lang="en-US" sz="4800" b="1" dirty="0" smtClean="0">
                <a:solidFill>
                  <a:schemeClr val="tx1">
                    <a:lumMod val="95000"/>
                    <a:lumOff val="5000"/>
                  </a:schemeClr>
                </a:solidFill>
                <a:latin typeface="Oswald" charset="0"/>
                <a:ea typeface="Oswald" charset="0"/>
                <a:cs typeface="Oswald" charset="0"/>
              </a:rPr>
              <a:t>THE </a:t>
            </a:r>
            <a:r>
              <a:rPr lang="en-US" sz="4800" b="1" dirty="0">
                <a:solidFill>
                  <a:schemeClr val="tx1">
                    <a:lumMod val="95000"/>
                    <a:lumOff val="5000"/>
                  </a:schemeClr>
                </a:solidFill>
                <a:latin typeface="Oswald" charset="0"/>
                <a:ea typeface="Oswald" charset="0"/>
                <a:cs typeface="Oswald" charset="0"/>
              </a:rPr>
              <a:t>INSTRUCTIONS TO APPLY FOR A VISA </a:t>
            </a:r>
          </a:p>
        </p:txBody>
      </p:sp>
      <p:pic>
        <p:nvPicPr>
          <p:cNvPr id="4" name="Picture 3"/>
          <p:cNvPicPr>
            <a:picLocks noChangeAspect="1"/>
          </p:cNvPicPr>
          <p:nvPr/>
        </p:nvPicPr>
        <p:blipFill>
          <a:blip r:embed="rId4" cstate="print"/>
          <a:srcRect/>
          <a:stretch>
            <a:fillRect/>
          </a:stretch>
        </p:blipFill>
        <p:spPr>
          <a:xfrm>
            <a:off x="878361" y="8469407"/>
            <a:ext cx="1366241" cy="1236448"/>
          </a:xfrm>
          <a:prstGeom prst="rect">
            <a:avLst/>
          </a:prstGeom>
        </p:spPr>
      </p:pic>
      <p:sp>
        <p:nvSpPr>
          <p:cNvPr id="5" name="TextBox 4"/>
          <p:cNvSpPr txBox="1"/>
          <p:nvPr/>
        </p:nvSpPr>
        <p:spPr>
          <a:xfrm>
            <a:off x="2514600" y="8594579"/>
            <a:ext cx="15512058" cy="986104"/>
          </a:xfrm>
          <a:prstGeom prst="rect">
            <a:avLst/>
          </a:prstGeom>
        </p:spPr>
        <p:txBody>
          <a:bodyPr wrap="square" lIns="0" tIns="0" rIns="0" bIns="0" rtlCol="0" anchor="t">
            <a:spAutoFit/>
          </a:bodyPr>
          <a:lstStyle/>
          <a:p>
            <a:pPr>
              <a:lnSpc>
                <a:spcPts val="3672"/>
              </a:lnSpc>
            </a:pPr>
            <a:r>
              <a:rPr lang="en-US" sz="4600" b="1" spc="249" dirty="0">
                <a:solidFill>
                  <a:schemeClr val="tx1">
                    <a:lumMod val="95000"/>
                    <a:lumOff val="5000"/>
                  </a:schemeClr>
                </a:solidFill>
                <a:latin typeface="Calibri Light" panose="020F0302020204030204" pitchFamily="34" charset="0"/>
              </a:rPr>
              <a:t>If you have any questions do not hesitate to </a:t>
            </a:r>
            <a:r>
              <a:rPr lang="en-US" sz="4600" b="1" spc="249" dirty="0" smtClean="0">
                <a:solidFill>
                  <a:schemeClr val="tx1">
                    <a:lumMod val="95000"/>
                    <a:lumOff val="5000"/>
                  </a:schemeClr>
                </a:solidFill>
                <a:latin typeface="Calibri Light" panose="020F0302020204030204" pitchFamily="34" charset="0"/>
              </a:rPr>
              <a:t>contact</a:t>
            </a:r>
            <a:r>
              <a:rPr lang="ru-RU" sz="4600" b="1" spc="249" dirty="0" smtClean="0">
                <a:solidFill>
                  <a:schemeClr val="tx1">
                    <a:lumMod val="95000"/>
                    <a:lumOff val="5000"/>
                  </a:schemeClr>
                </a:solidFill>
                <a:latin typeface="Calibri Light" panose="020F0302020204030204" pitchFamily="34" charset="0"/>
              </a:rPr>
              <a:t> </a:t>
            </a:r>
          </a:p>
          <a:p>
            <a:pPr>
              <a:lnSpc>
                <a:spcPts val="3672"/>
              </a:lnSpc>
            </a:pPr>
            <a:r>
              <a:rPr lang="en-US" sz="4600" b="1" spc="205" dirty="0" smtClean="0">
                <a:solidFill>
                  <a:schemeClr val="tx1">
                    <a:lumMod val="95000"/>
                    <a:lumOff val="5000"/>
                  </a:schemeClr>
                </a:solidFill>
                <a:latin typeface="Calibri Light" panose="020F0302020204030204" pitchFamily="34" charset="0"/>
              </a:rPr>
              <a:t>Export </a:t>
            </a:r>
            <a:r>
              <a:rPr lang="en-US" sz="4600" b="1" spc="205" dirty="0">
                <a:solidFill>
                  <a:schemeClr val="tx1">
                    <a:lumMod val="95000"/>
                    <a:lumOff val="5000"/>
                  </a:schemeClr>
                </a:solidFill>
                <a:latin typeface="Calibri Light" panose="020F0302020204030204" pitchFamily="34" charset="0"/>
              </a:rPr>
              <a:t>of Medical Services Coordination Center</a:t>
            </a:r>
          </a:p>
        </p:txBody>
      </p:sp>
      <p:sp>
        <p:nvSpPr>
          <p:cNvPr id="6" name="TextBox 5"/>
          <p:cNvSpPr txBox="1"/>
          <p:nvPr/>
        </p:nvSpPr>
        <p:spPr>
          <a:xfrm>
            <a:off x="17290293" y="247819"/>
            <a:ext cx="997707" cy="405765"/>
          </a:xfrm>
          <a:prstGeom prst="rect">
            <a:avLst/>
          </a:prstGeom>
        </p:spPr>
        <p:txBody>
          <a:bodyPr lIns="0" tIns="0" rIns="0" bIns="0" rtlCol="0" anchor="t">
            <a:spAutoFit/>
          </a:bodyPr>
          <a:lstStyle/>
          <a:p>
            <a:pPr algn="ctr">
              <a:lnSpc>
                <a:spcPts val="3359"/>
              </a:lnSpc>
            </a:pPr>
            <a:r>
              <a:rPr lang="en-US" sz="2400" b="1" dirty="0">
                <a:latin typeface="Oswald"/>
              </a:rPr>
              <a:t>11</a:t>
            </a:r>
          </a:p>
        </p:txBody>
      </p:sp>
    </p:spTree>
    <p:extLst>
      <p:ext uri="{BB962C8B-B14F-4D97-AF65-F5344CB8AC3E}">
        <p14:creationId xmlns:p14="http://schemas.microsoft.com/office/powerpoint/2010/main" val="3369934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orage.myseldon.com/news_pict_35/350C7AEC8CB17E182F885709A962A2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3" name="TextBox 4"/>
          <p:cNvSpPr txBox="1"/>
          <p:nvPr/>
        </p:nvSpPr>
        <p:spPr>
          <a:xfrm>
            <a:off x="667646" y="3009900"/>
            <a:ext cx="16952707" cy="3132113"/>
          </a:xfrm>
          <a:prstGeom prst="rect">
            <a:avLst/>
          </a:prstGeom>
        </p:spPr>
        <p:txBody>
          <a:bodyPr lIns="0" tIns="0" rIns="0" bIns="0" rtlCol="0" anchor="t">
            <a:spAutoFit/>
          </a:bodyPr>
          <a:lstStyle/>
          <a:p>
            <a:pPr algn="ctr">
              <a:lnSpc>
                <a:spcPts val="12439"/>
              </a:lnSpc>
            </a:pPr>
            <a:r>
              <a:rPr lang="en-US" sz="10031" b="1" spc="722" dirty="0">
                <a:solidFill>
                  <a:schemeClr val="tx2">
                    <a:lumMod val="50000"/>
                  </a:schemeClr>
                </a:solidFill>
                <a:latin typeface="Oswald"/>
              </a:rPr>
              <a:t>STEP III</a:t>
            </a:r>
          </a:p>
          <a:p>
            <a:pPr algn="ctr">
              <a:lnSpc>
                <a:spcPts val="12439"/>
              </a:lnSpc>
            </a:pPr>
            <a:endParaRPr lang="en-US" sz="10031" b="1" i="0" spc="722" dirty="0">
              <a:solidFill>
                <a:srgbClr val="FFFFFF"/>
              </a:solidFill>
              <a:latin typeface="Oswald"/>
            </a:endParaRPr>
          </a:p>
        </p:txBody>
      </p:sp>
      <p:sp>
        <p:nvSpPr>
          <p:cNvPr id="4" name="TextBox 5"/>
          <p:cNvSpPr txBox="1"/>
          <p:nvPr/>
        </p:nvSpPr>
        <p:spPr>
          <a:xfrm>
            <a:off x="414830" y="5143500"/>
            <a:ext cx="17458337" cy="1354217"/>
          </a:xfrm>
          <a:prstGeom prst="rect">
            <a:avLst/>
          </a:prstGeom>
        </p:spPr>
        <p:txBody>
          <a:bodyPr lIns="0" tIns="0" rIns="0" bIns="0" rtlCol="0" anchor="t">
            <a:spAutoFit/>
          </a:bodyPr>
          <a:lstStyle/>
          <a:p>
            <a:pPr algn="ctr"/>
            <a:r>
              <a:rPr lang="en-US" sz="4400" b="1" dirty="0">
                <a:solidFill>
                  <a:schemeClr val="tx2">
                    <a:lumMod val="50000"/>
                  </a:schemeClr>
                </a:solidFill>
                <a:latin typeface="Oswald" charset="0"/>
                <a:ea typeface="Oswald" charset="0"/>
                <a:cs typeface="Oswald" charset="0"/>
              </a:rPr>
              <a:t>SELECT THE BEST TYPE OF TRANSPORTATION </a:t>
            </a:r>
            <a:br>
              <a:rPr lang="en-US" sz="4400" b="1" dirty="0">
                <a:solidFill>
                  <a:schemeClr val="tx2">
                    <a:lumMod val="50000"/>
                  </a:schemeClr>
                </a:solidFill>
                <a:latin typeface="Oswald" charset="0"/>
                <a:ea typeface="Oswald" charset="0"/>
                <a:cs typeface="Oswald" charset="0"/>
              </a:rPr>
            </a:br>
            <a:r>
              <a:rPr lang="en-US" sz="4400" b="1" dirty="0">
                <a:solidFill>
                  <a:schemeClr val="tx2">
                    <a:lumMod val="50000"/>
                  </a:schemeClr>
                </a:solidFill>
                <a:latin typeface="Oswald" charset="0"/>
                <a:ea typeface="Oswald" charset="0"/>
                <a:cs typeface="Oswald" charset="0"/>
              </a:rPr>
              <a:t>AND ACCOMMODATION </a:t>
            </a:r>
            <a:endParaRPr lang="en-US" sz="4400" dirty="0">
              <a:solidFill>
                <a:schemeClr val="tx2">
                  <a:lumMod val="50000"/>
                </a:schemeClr>
              </a:solidFill>
              <a:latin typeface="Oswald" charset="0"/>
              <a:ea typeface="Oswald" charset="0"/>
              <a:cs typeface="Oswald" charset="0"/>
            </a:endParaRPr>
          </a:p>
        </p:txBody>
      </p:sp>
      <p:sp>
        <p:nvSpPr>
          <p:cNvPr id="5" name="TextBox 4"/>
          <p:cNvSpPr txBox="1"/>
          <p:nvPr/>
        </p:nvSpPr>
        <p:spPr>
          <a:xfrm>
            <a:off x="17290293" y="247819"/>
            <a:ext cx="997707" cy="405765"/>
          </a:xfrm>
          <a:prstGeom prst="rect">
            <a:avLst/>
          </a:prstGeom>
        </p:spPr>
        <p:txBody>
          <a:bodyPr lIns="0" tIns="0" rIns="0" bIns="0" rtlCol="0" anchor="t">
            <a:spAutoFit/>
          </a:bodyPr>
          <a:lstStyle/>
          <a:p>
            <a:pPr algn="ctr">
              <a:lnSpc>
                <a:spcPts val="3359"/>
              </a:lnSpc>
            </a:pPr>
            <a:r>
              <a:rPr lang="en-US" sz="2400" b="1" dirty="0" smtClean="0">
                <a:latin typeface="Oswald"/>
              </a:rPr>
              <a:t>1</a:t>
            </a:r>
            <a:r>
              <a:rPr lang="ru-RU" sz="2400" b="1" dirty="0" smtClean="0">
                <a:latin typeface="Oswald"/>
              </a:rPr>
              <a:t>2</a:t>
            </a:r>
            <a:endParaRPr lang="en-US" sz="2400" b="1" dirty="0">
              <a:latin typeface="Oswald"/>
            </a:endParaRPr>
          </a:p>
        </p:txBody>
      </p:sp>
    </p:spTree>
    <p:extLst>
      <p:ext uri="{BB962C8B-B14F-4D97-AF65-F5344CB8AC3E}">
        <p14:creationId xmlns:p14="http://schemas.microsoft.com/office/powerpoint/2010/main" val="631849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siteapi.org/CzVSzUvTMHpeU_kP6ZT7eUhllD8=/fit-in/1024x768/center/top/50d54ec44484f95.ru.s.siteapi.org/img/ae57b2ca13fa8279592bed49862ae2d6658e6f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9"/>
            <a:ext cx="18288000" cy="10270671"/>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17678400" y="114300"/>
            <a:ext cx="457200" cy="2514600"/>
          </a:xfrm>
          <a:prstGeom prst="roundRect">
            <a:avLst/>
          </a:prstGeom>
          <a:solidFill>
            <a:schemeClr val="bg1">
              <a:lumMod val="85000"/>
            </a:schemeClr>
          </a:solidFill>
          <a:ln>
            <a:noFill/>
          </a:ln>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2"/>
          <p:cNvSpPr txBox="1"/>
          <p:nvPr/>
        </p:nvSpPr>
        <p:spPr>
          <a:xfrm>
            <a:off x="3945152" y="288786"/>
            <a:ext cx="10853772" cy="1141338"/>
          </a:xfrm>
          <a:prstGeom prst="rect">
            <a:avLst/>
          </a:prstGeom>
        </p:spPr>
        <p:txBody>
          <a:bodyPr wrap="square" lIns="0" tIns="0" rIns="0" bIns="0" rtlCol="0" anchor="t">
            <a:spAutoFit/>
          </a:bodyPr>
          <a:lstStyle/>
          <a:p>
            <a:pPr>
              <a:lnSpc>
                <a:spcPts val="8928"/>
              </a:lnSpc>
            </a:pPr>
            <a:r>
              <a:rPr lang="pt-BR" sz="7200" b="1" spc="2167" dirty="0" smtClean="0">
                <a:solidFill>
                  <a:schemeClr val="tx2">
                    <a:lumMod val="50000"/>
                  </a:schemeClr>
                </a:solidFill>
                <a:latin typeface="Oswald"/>
              </a:rPr>
              <a:t>TRANSPORTATION</a:t>
            </a:r>
            <a:endParaRPr lang="pt-BR" sz="7200" b="1" spc="2167" dirty="0">
              <a:solidFill>
                <a:schemeClr val="tx2">
                  <a:lumMod val="50000"/>
                </a:schemeClr>
              </a:solidFill>
              <a:latin typeface="Oswald"/>
            </a:endParaRPr>
          </a:p>
        </p:txBody>
      </p:sp>
      <p:sp>
        <p:nvSpPr>
          <p:cNvPr id="5" name="TextBox 4"/>
          <p:cNvSpPr txBox="1"/>
          <p:nvPr/>
        </p:nvSpPr>
        <p:spPr>
          <a:xfrm>
            <a:off x="471336" y="1407323"/>
            <a:ext cx="17430750" cy="1000274"/>
          </a:xfrm>
          <a:prstGeom prst="rect">
            <a:avLst/>
          </a:prstGeom>
        </p:spPr>
        <p:txBody>
          <a:bodyPr wrap="square" lIns="0" tIns="0" rIns="0" bIns="0" rtlCol="0" anchor="t">
            <a:spAutoFit/>
          </a:bodyPr>
          <a:lstStyle/>
          <a:p>
            <a:pPr marL="342900" indent="-342900">
              <a:lnSpc>
                <a:spcPts val="7839"/>
              </a:lnSpc>
              <a:buFont typeface="Arial" panose="020B0604020202020204" pitchFamily="34" charset="0"/>
              <a:buChar char="•"/>
            </a:pPr>
            <a:r>
              <a:rPr lang="en-US" sz="3600" b="1" dirty="0" smtClean="0">
                <a:solidFill>
                  <a:schemeClr val="tx2">
                    <a:lumMod val="50000"/>
                  </a:schemeClr>
                </a:solidFill>
                <a:latin typeface="Oswald"/>
              </a:rPr>
              <a:t>If </a:t>
            </a:r>
            <a:r>
              <a:rPr lang="en-US" sz="3600" b="1" dirty="0">
                <a:solidFill>
                  <a:schemeClr val="tx2">
                    <a:lumMod val="50000"/>
                  </a:schemeClr>
                </a:solidFill>
                <a:latin typeface="Oswald"/>
              </a:rPr>
              <a:t>you arrived in Surgut by plane</a:t>
            </a:r>
            <a:r>
              <a:rPr lang="en-US" sz="3600" b="1" dirty="0" smtClean="0">
                <a:solidFill>
                  <a:schemeClr val="tx2">
                    <a:lumMod val="50000"/>
                  </a:schemeClr>
                </a:solidFill>
                <a:latin typeface="Oswald"/>
              </a:rPr>
              <a:t>:</a:t>
            </a:r>
            <a:endParaRPr lang="en-US" sz="3600" b="1" dirty="0">
              <a:solidFill>
                <a:schemeClr val="tx2">
                  <a:lumMod val="50000"/>
                </a:schemeClr>
              </a:solidFill>
              <a:latin typeface="Oswald"/>
            </a:endParaRPr>
          </a:p>
        </p:txBody>
      </p:sp>
      <p:sp>
        <p:nvSpPr>
          <p:cNvPr id="6" name="Прямоугольник 5"/>
          <p:cNvSpPr/>
          <p:nvPr/>
        </p:nvSpPr>
        <p:spPr>
          <a:xfrm>
            <a:off x="471336" y="5027328"/>
            <a:ext cx="8730275" cy="950581"/>
          </a:xfrm>
          <a:prstGeom prst="rect">
            <a:avLst/>
          </a:prstGeom>
        </p:spPr>
        <p:txBody>
          <a:bodyPr wrap="none">
            <a:spAutoFit/>
          </a:bodyPr>
          <a:lstStyle/>
          <a:p>
            <a:pPr marL="342900" indent="-342900">
              <a:lnSpc>
                <a:spcPts val="7839"/>
              </a:lnSpc>
              <a:buFont typeface="Arial" panose="020B0604020202020204" pitchFamily="34" charset="0"/>
              <a:buChar char="•"/>
            </a:pPr>
            <a:r>
              <a:rPr lang="en-US" sz="3600" b="1" dirty="0" smtClean="0">
                <a:solidFill>
                  <a:schemeClr val="tx2">
                    <a:lumMod val="50000"/>
                  </a:schemeClr>
                </a:solidFill>
                <a:latin typeface="Oswald"/>
              </a:rPr>
              <a:t>If </a:t>
            </a:r>
            <a:r>
              <a:rPr lang="en-US" sz="3600" b="1" dirty="0">
                <a:solidFill>
                  <a:schemeClr val="tx2">
                    <a:lumMod val="50000"/>
                  </a:schemeClr>
                </a:solidFill>
                <a:latin typeface="Oswald"/>
              </a:rPr>
              <a:t>you arrived in Khanty-</a:t>
            </a:r>
            <a:r>
              <a:rPr lang="en-US" sz="3600" b="1" dirty="0" err="1">
                <a:solidFill>
                  <a:schemeClr val="tx2">
                    <a:lumMod val="50000"/>
                  </a:schemeClr>
                </a:solidFill>
                <a:latin typeface="Oswald"/>
              </a:rPr>
              <a:t>Mansiysk</a:t>
            </a:r>
            <a:r>
              <a:rPr lang="en-US" sz="3600" b="1" dirty="0">
                <a:solidFill>
                  <a:schemeClr val="tx2">
                    <a:lumMod val="50000"/>
                  </a:schemeClr>
                </a:solidFill>
                <a:latin typeface="Oswald"/>
              </a:rPr>
              <a:t> by plane</a:t>
            </a:r>
            <a:r>
              <a:rPr lang="en-US" sz="3600" b="1" dirty="0" smtClean="0">
                <a:solidFill>
                  <a:schemeClr val="tx2">
                    <a:lumMod val="50000"/>
                  </a:schemeClr>
                </a:solidFill>
                <a:latin typeface="Oswald"/>
              </a:rPr>
              <a:t>:</a:t>
            </a:r>
            <a:endParaRPr lang="en-US" sz="3600" b="1" dirty="0">
              <a:solidFill>
                <a:schemeClr val="tx2">
                  <a:lumMod val="50000"/>
                </a:schemeClr>
              </a:solidFill>
              <a:latin typeface="Oswald"/>
            </a:endParaRPr>
          </a:p>
        </p:txBody>
      </p:sp>
      <p:grpSp>
        <p:nvGrpSpPr>
          <p:cNvPr id="7" name="Group 5"/>
          <p:cNvGrpSpPr/>
          <p:nvPr/>
        </p:nvGrpSpPr>
        <p:grpSpPr>
          <a:xfrm>
            <a:off x="2829503" y="3307787"/>
            <a:ext cx="750734" cy="327758"/>
            <a:chOff x="0" y="0"/>
            <a:chExt cx="1163580" cy="508000"/>
          </a:xfrm>
          <a:solidFill>
            <a:schemeClr val="accent3">
              <a:lumMod val="50000"/>
            </a:schemeClr>
          </a:solidFill>
        </p:grpSpPr>
        <p:sp>
          <p:nvSpPr>
            <p:cNvPr id="8" name="Freeform 6"/>
            <p:cNvSpPr/>
            <p:nvPr/>
          </p:nvSpPr>
          <p:spPr>
            <a:xfrm>
              <a:off x="0" y="215900"/>
              <a:ext cx="867670" cy="76200"/>
            </a:xfrm>
            <a:custGeom>
              <a:avLst/>
              <a:gdLst/>
              <a:ahLst/>
              <a:cxnLst/>
              <a:rect l="l" t="t" r="r" b="b"/>
              <a:pathLst>
                <a:path w="867670" h="76200">
                  <a:moveTo>
                    <a:pt x="0" y="0"/>
                  </a:moveTo>
                  <a:lnTo>
                    <a:pt x="867670" y="0"/>
                  </a:lnTo>
                  <a:lnTo>
                    <a:pt x="867670" y="76200"/>
                  </a:lnTo>
                  <a:lnTo>
                    <a:pt x="0" y="76200"/>
                  </a:lnTo>
                  <a:close/>
                </a:path>
              </a:pathLst>
            </a:custGeom>
            <a:grpFill/>
          </p:spPr>
        </p:sp>
        <p:sp>
          <p:nvSpPr>
            <p:cNvPr id="9" name="Freeform 7"/>
            <p:cNvSpPr/>
            <p:nvPr/>
          </p:nvSpPr>
          <p:spPr>
            <a:xfrm>
              <a:off x="788930"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10" name="Group 17"/>
          <p:cNvGrpSpPr/>
          <p:nvPr/>
        </p:nvGrpSpPr>
        <p:grpSpPr>
          <a:xfrm>
            <a:off x="471336" y="2951989"/>
            <a:ext cx="2419350" cy="1039355"/>
            <a:chOff x="0" y="0"/>
            <a:chExt cx="562648" cy="702941"/>
          </a:xfrm>
          <a:solidFill>
            <a:schemeClr val="accent5">
              <a:lumMod val="20000"/>
              <a:lumOff val="80000"/>
            </a:schemeClr>
          </a:solidFill>
        </p:grpSpPr>
        <p:sp>
          <p:nvSpPr>
            <p:cNvPr id="11" name="Freeform 18"/>
            <p:cNvSpPr/>
            <p:nvPr/>
          </p:nvSpPr>
          <p:spPr>
            <a:xfrm>
              <a:off x="0" y="0"/>
              <a:ext cx="562648" cy="702941"/>
            </a:xfrm>
            <a:custGeom>
              <a:avLst/>
              <a:gdLst/>
              <a:ahLst/>
              <a:cxnLst/>
              <a:rect l="l" t="t" r="r" b="b"/>
              <a:pathLst>
                <a:path w="562648" h="702941">
                  <a:moveTo>
                    <a:pt x="0" y="0"/>
                  </a:moveTo>
                  <a:lnTo>
                    <a:pt x="562648" y="0"/>
                  </a:lnTo>
                  <a:lnTo>
                    <a:pt x="562648" y="702941"/>
                  </a:lnTo>
                  <a:lnTo>
                    <a:pt x="0" y="702941"/>
                  </a:lnTo>
                  <a:close/>
                </a:path>
              </a:pathLst>
            </a:custGeom>
            <a:grpFill/>
          </p:spPr>
        </p:sp>
      </p:grpSp>
      <p:grpSp>
        <p:nvGrpSpPr>
          <p:cNvPr id="12" name="Group 21"/>
          <p:cNvGrpSpPr/>
          <p:nvPr/>
        </p:nvGrpSpPr>
        <p:grpSpPr>
          <a:xfrm>
            <a:off x="3603522" y="2999931"/>
            <a:ext cx="3839309" cy="1013764"/>
            <a:chOff x="0" y="0"/>
            <a:chExt cx="1897770" cy="335198"/>
          </a:xfrm>
        </p:grpSpPr>
        <p:sp>
          <p:nvSpPr>
            <p:cNvPr id="13" name="Freeform 22"/>
            <p:cNvSpPr/>
            <p:nvPr/>
          </p:nvSpPr>
          <p:spPr>
            <a:xfrm>
              <a:off x="0" y="0"/>
              <a:ext cx="1897770" cy="335198"/>
            </a:xfrm>
            <a:custGeom>
              <a:avLst/>
              <a:gdLst/>
              <a:ahLst/>
              <a:cxnLst/>
              <a:rect l="l" t="t" r="r" b="b"/>
              <a:pathLst>
                <a:path w="1897770" h="335198">
                  <a:moveTo>
                    <a:pt x="0" y="0"/>
                  </a:moveTo>
                  <a:lnTo>
                    <a:pt x="1897770" y="0"/>
                  </a:lnTo>
                  <a:lnTo>
                    <a:pt x="1897770" y="335198"/>
                  </a:lnTo>
                  <a:lnTo>
                    <a:pt x="0" y="335198"/>
                  </a:lnTo>
                  <a:close/>
                </a:path>
              </a:pathLst>
            </a:custGeom>
            <a:solidFill>
              <a:schemeClr val="accent5">
                <a:lumMod val="20000"/>
                <a:lumOff val="80000"/>
              </a:schemeClr>
            </a:solidFill>
          </p:spPr>
        </p:sp>
      </p:grpSp>
      <p:grpSp>
        <p:nvGrpSpPr>
          <p:cNvPr id="14" name="Group 39"/>
          <p:cNvGrpSpPr/>
          <p:nvPr/>
        </p:nvGrpSpPr>
        <p:grpSpPr>
          <a:xfrm>
            <a:off x="8068945" y="2929370"/>
            <a:ext cx="3940196" cy="610828"/>
            <a:chOff x="0" y="0"/>
            <a:chExt cx="1897770" cy="514110"/>
          </a:xfrm>
          <a:solidFill>
            <a:schemeClr val="accent5">
              <a:lumMod val="20000"/>
              <a:lumOff val="80000"/>
            </a:schemeClr>
          </a:solidFill>
        </p:grpSpPr>
        <p:sp>
          <p:nvSpPr>
            <p:cNvPr id="15" name="Freeform 40"/>
            <p:cNvSpPr/>
            <p:nvPr/>
          </p:nvSpPr>
          <p:spPr>
            <a:xfrm>
              <a:off x="0" y="0"/>
              <a:ext cx="1897770" cy="514110"/>
            </a:xfrm>
            <a:custGeom>
              <a:avLst/>
              <a:gdLst/>
              <a:ahLst/>
              <a:cxnLst/>
              <a:rect l="l" t="t" r="r" b="b"/>
              <a:pathLst>
                <a:path w="1897770" h="514110">
                  <a:moveTo>
                    <a:pt x="0" y="0"/>
                  </a:moveTo>
                  <a:lnTo>
                    <a:pt x="1897770" y="0"/>
                  </a:lnTo>
                  <a:lnTo>
                    <a:pt x="1897770" y="514110"/>
                  </a:lnTo>
                  <a:lnTo>
                    <a:pt x="0" y="514110"/>
                  </a:lnTo>
                  <a:close/>
                </a:path>
              </a:pathLst>
            </a:custGeom>
            <a:grpFill/>
          </p:spPr>
        </p:sp>
      </p:grpSp>
      <p:grpSp>
        <p:nvGrpSpPr>
          <p:cNvPr id="16" name="Group 41"/>
          <p:cNvGrpSpPr/>
          <p:nvPr/>
        </p:nvGrpSpPr>
        <p:grpSpPr>
          <a:xfrm>
            <a:off x="11931531" y="3777922"/>
            <a:ext cx="750734" cy="327758"/>
            <a:chOff x="0" y="0"/>
            <a:chExt cx="1163580" cy="508000"/>
          </a:xfrm>
          <a:solidFill>
            <a:schemeClr val="accent3">
              <a:lumMod val="50000"/>
            </a:schemeClr>
          </a:solidFill>
        </p:grpSpPr>
        <p:sp>
          <p:nvSpPr>
            <p:cNvPr id="17" name="Freeform 42"/>
            <p:cNvSpPr/>
            <p:nvPr/>
          </p:nvSpPr>
          <p:spPr>
            <a:xfrm>
              <a:off x="0" y="215900"/>
              <a:ext cx="867670" cy="76200"/>
            </a:xfrm>
            <a:custGeom>
              <a:avLst/>
              <a:gdLst/>
              <a:ahLst/>
              <a:cxnLst/>
              <a:rect l="l" t="t" r="r" b="b"/>
              <a:pathLst>
                <a:path w="867670" h="76200">
                  <a:moveTo>
                    <a:pt x="0" y="0"/>
                  </a:moveTo>
                  <a:lnTo>
                    <a:pt x="867670" y="0"/>
                  </a:lnTo>
                  <a:lnTo>
                    <a:pt x="867670" y="76200"/>
                  </a:lnTo>
                  <a:lnTo>
                    <a:pt x="0" y="76200"/>
                  </a:lnTo>
                  <a:close/>
                </a:path>
              </a:pathLst>
            </a:custGeom>
            <a:grpFill/>
          </p:spPr>
        </p:sp>
        <p:sp>
          <p:nvSpPr>
            <p:cNvPr id="18" name="Freeform 43"/>
            <p:cNvSpPr/>
            <p:nvPr/>
          </p:nvSpPr>
          <p:spPr>
            <a:xfrm>
              <a:off x="788930"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19" name="Group 44"/>
          <p:cNvGrpSpPr/>
          <p:nvPr/>
        </p:nvGrpSpPr>
        <p:grpSpPr>
          <a:xfrm>
            <a:off x="8062631" y="3627043"/>
            <a:ext cx="3946510" cy="523963"/>
            <a:chOff x="0" y="0"/>
            <a:chExt cx="1897770" cy="514110"/>
          </a:xfrm>
          <a:solidFill>
            <a:schemeClr val="accent5">
              <a:lumMod val="20000"/>
              <a:lumOff val="80000"/>
            </a:schemeClr>
          </a:solidFill>
        </p:grpSpPr>
        <p:sp>
          <p:nvSpPr>
            <p:cNvPr id="20" name="Freeform 45"/>
            <p:cNvSpPr/>
            <p:nvPr/>
          </p:nvSpPr>
          <p:spPr>
            <a:xfrm>
              <a:off x="0" y="0"/>
              <a:ext cx="1897770" cy="514110"/>
            </a:xfrm>
            <a:custGeom>
              <a:avLst/>
              <a:gdLst/>
              <a:ahLst/>
              <a:cxnLst/>
              <a:rect l="l" t="t" r="r" b="b"/>
              <a:pathLst>
                <a:path w="1897770" h="514110">
                  <a:moveTo>
                    <a:pt x="0" y="0"/>
                  </a:moveTo>
                  <a:lnTo>
                    <a:pt x="1897770" y="0"/>
                  </a:lnTo>
                  <a:lnTo>
                    <a:pt x="1897770" y="514110"/>
                  </a:lnTo>
                  <a:lnTo>
                    <a:pt x="0" y="514110"/>
                  </a:lnTo>
                  <a:close/>
                </a:path>
              </a:pathLst>
            </a:custGeom>
            <a:grpFill/>
          </p:spPr>
        </p:sp>
      </p:grpSp>
      <p:grpSp>
        <p:nvGrpSpPr>
          <p:cNvPr id="21" name="Group 50"/>
          <p:cNvGrpSpPr/>
          <p:nvPr/>
        </p:nvGrpSpPr>
        <p:grpSpPr>
          <a:xfrm>
            <a:off x="11997104" y="3167626"/>
            <a:ext cx="661834" cy="327758"/>
            <a:chOff x="0" y="0"/>
            <a:chExt cx="1025792" cy="508000"/>
          </a:xfrm>
          <a:solidFill>
            <a:schemeClr val="accent3">
              <a:lumMod val="50000"/>
            </a:schemeClr>
          </a:solidFill>
        </p:grpSpPr>
        <p:sp>
          <p:nvSpPr>
            <p:cNvPr id="22" name="Freeform 51"/>
            <p:cNvSpPr/>
            <p:nvPr/>
          </p:nvSpPr>
          <p:spPr>
            <a:xfrm>
              <a:off x="0" y="215900"/>
              <a:ext cx="729882" cy="76200"/>
            </a:xfrm>
            <a:custGeom>
              <a:avLst/>
              <a:gdLst/>
              <a:ahLst/>
              <a:cxnLst/>
              <a:rect l="l" t="t" r="r" b="b"/>
              <a:pathLst>
                <a:path w="729882" h="76200">
                  <a:moveTo>
                    <a:pt x="0" y="0"/>
                  </a:moveTo>
                  <a:lnTo>
                    <a:pt x="729882" y="0"/>
                  </a:lnTo>
                  <a:lnTo>
                    <a:pt x="729882" y="76200"/>
                  </a:lnTo>
                  <a:lnTo>
                    <a:pt x="0" y="76200"/>
                  </a:lnTo>
                  <a:close/>
                </a:path>
              </a:pathLst>
            </a:custGeom>
            <a:grpFill/>
          </p:spPr>
        </p:sp>
        <p:sp>
          <p:nvSpPr>
            <p:cNvPr id="23" name="Freeform 52"/>
            <p:cNvSpPr/>
            <p:nvPr/>
          </p:nvSpPr>
          <p:spPr>
            <a:xfrm>
              <a:off x="651142"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24" name="Group 55"/>
          <p:cNvGrpSpPr/>
          <p:nvPr/>
        </p:nvGrpSpPr>
        <p:grpSpPr>
          <a:xfrm rot="20068531">
            <a:off x="7422798" y="3067567"/>
            <a:ext cx="671273" cy="507000"/>
            <a:chOff x="0" y="0"/>
            <a:chExt cx="1769852" cy="508000"/>
          </a:xfrm>
          <a:solidFill>
            <a:schemeClr val="accent3">
              <a:lumMod val="50000"/>
            </a:schemeClr>
          </a:solidFill>
        </p:grpSpPr>
        <p:sp>
          <p:nvSpPr>
            <p:cNvPr id="25" name="Freeform 56"/>
            <p:cNvSpPr/>
            <p:nvPr/>
          </p:nvSpPr>
          <p:spPr>
            <a:xfrm>
              <a:off x="0" y="215900"/>
              <a:ext cx="1473942" cy="76200"/>
            </a:xfrm>
            <a:custGeom>
              <a:avLst/>
              <a:gdLst/>
              <a:ahLst/>
              <a:cxnLst/>
              <a:rect l="l" t="t" r="r" b="b"/>
              <a:pathLst>
                <a:path w="1473942" h="76200">
                  <a:moveTo>
                    <a:pt x="0" y="0"/>
                  </a:moveTo>
                  <a:lnTo>
                    <a:pt x="1473942" y="0"/>
                  </a:lnTo>
                  <a:lnTo>
                    <a:pt x="1473942" y="76200"/>
                  </a:lnTo>
                  <a:lnTo>
                    <a:pt x="0" y="76200"/>
                  </a:lnTo>
                  <a:close/>
                </a:path>
              </a:pathLst>
            </a:custGeom>
            <a:grpFill/>
          </p:spPr>
        </p:sp>
        <p:sp>
          <p:nvSpPr>
            <p:cNvPr id="26" name="Freeform 57"/>
            <p:cNvSpPr/>
            <p:nvPr/>
          </p:nvSpPr>
          <p:spPr>
            <a:xfrm>
              <a:off x="1395202"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27" name="Group 58"/>
          <p:cNvGrpSpPr/>
          <p:nvPr/>
        </p:nvGrpSpPr>
        <p:grpSpPr>
          <a:xfrm rot="1739142">
            <a:off x="7411283" y="3452354"/>
            <a:ext cx="671032" cy="507000"/>
            <a:chOff x="0" y="0"/>
            <a:chExt cx="1685736" cy="508000"/>
          </a:xfrm>
          <a:solidFill>
            <a:schemeClr val="accent3">
              <a:lumMod val="50000"/>
            </a:schemeClr>
          </a:solidFill>
        </p:grpSpPr>
        <p:sp>
          <p:nvSpPr>
            <p:cNvPr id="28" name="Freeform 59"/>
            <p:cNvSpPr/>
            <p:nvPr/>
          </p:nvSpPr>
          <p:spPr>
            <a:xfrm>
              <a:off x="0" y="215900"/>
              <a:ext cx="1389826" cy="76200"/>
            </a:xfrm>
            <a:custGeom>
              <a:avLst/>
              <a:gdLst/>
              <a:ahLst/>
              <a:cxnLst/>
              <a:rect l="l" t="t" r="r" b="b"/>
              <a:pathLst>
                <a:path w="1389826" h="76200">
                  <a:moveTo>
                    <a:pt x="0" y="0"/>
                  </a:moveTo>
                  <a:lnTo>
                    <a:pt x="1389826" y="0"/>
                  </a:lnTo>
                  <a:lnTo>
                    <a:pt x="1389826" y="76200"/>
                  </a:lnTo>
                  <a:lnTo>
                    <a:pt x="0" y="76200"/>
                  </a:lnTo>
                  <a:close/>
                </a:path>
              </a:pathLst>
            </a:custGeom>
            <a:grpFill/>
          </p:spPr>
        </p:sp>
        <p:sp>
          <p:nvSpPr>
            <p:cNvPr id="29" name="Freeform 60"/>
            <p:cNvSpPr/>
            <p:nvPr/>
          </p:nvSpPr>
          <p:spPr>
            <a:xfrm>
              <a:off x="1311086" y="1270"/>
              <a:ext cx="374650" cy="505460"/>
            </a:xfrm>
            <a:custGeom>
              <a:avLst/>
              <a:gdLst/>
              <a:ahLst/>
              <a:cxnLst/>
              <a:rect l="l" t="t" r="r" b="b"/>
              <a:pathLst>
                <a:path w="374650" h="505460">
                  <a:moveTo>
                    <a:pt x="0" y="505460"/>
                  </a:moveTo>
                  <a:lnTo>
                    <a:pt x="0" y="0"/>
                  </a:lnTo>
                  <a:lnTo>
                    <a:pt x="374650" y="252730"/>
                  </a:lnTo>
                  <a:close/>
                </a:path>
              </a:pathLst>
            </a:custGeom>
            <a:grpFill/>
          </p:spPr>
        </p:sp>
      </p:grpSp>
      <p:sp>
        <p:nvSpPr>
          <p:cNvPr id="30" name="TextBox 65"/>
          <p:cNvSpPr txBox="1"/>
          <p:nvPr/>
        </p:nvSpPr>
        <p:spPr>
          <a:xfrm>
            <a:off x="791401" y="3165587"/>
            <a:ext cx="1826816" cy="577081"/>
          </a:xfrm>
          <a:prstGeom prst="rect">
            <a:avLst/>
          </a:prstGeom>
        </p:spPr>
        <p:txBody>
          <a:bodyPr wrap="square" lIns="0" tIns="0" rIns="0" bIns="0" rtlCol="0" anchor="t">
            <a:spAutoFit/>
          </a:bodyPr>
          <a:lstStyle/>
          <a:p>
            <a:pPr algn="ctr">
              <a:lnSpc>
                <a:spcPts val="4480"/>
              </a:lnSpc>
            </a:pPr>
            <a:r>
              <a:rPr lang="en-US" sz="3200" b="1" dirty="0" smtClean="0">
                <a:solidFill>
                  <a:srgbClr val="CD0808"/>
                </a:solidFill>
                <a:latin typeface="Oswald"/>
              </a:rPr>
              <a:t>Surgut</a:t>
            </a:r>
            <a:endParaRPr lang="en-US" sz="3200" b="1" dirty="0">
              <a:solidFill>
                <a:srgbClr val="CD0808"/>
              </a:solidFill>
              <a:latin typeface="Oswald"/>
            </a:endParaRPr>
          </a:p>
        </p:txBody>
      </p:sp>
      <p:sp>
        <p:nvSpPr>
          <p:cNvPr id="31" name="TextBox 68"/>
          <p:cNvSpPr txBox="1"/>
          <p:nvPr/>
        </p:nvSpPr>
        <p:spPr>
          <a:xfrm>
            <a:off x="3589825" y="3129907"/>
            <a:ext cx="3770537" cy="504818"/>
          </a:xfrm>
          <a:prstGeom prst="rect">
            <a:avLst/>
          </a:prstGeom>
        </p:spPr>
        <p:txBody>
          <a:bodyPr wrap="square" lIns="0" tIns="0" rIns="0" bIns="0" rtlCol="0" anchor="t">
            <a:spAutoFit/>
          </a:bodyPr>
          <a:lstStyle/>
          <a:p>
            <a:pPr algn="ctr">
              <a:lnSpc>
                <a:spcPts val="4480"/>
              </a:lnSpc>
            </a:pPr>
            <a:r>
              <a:rPr lang="en-US" sz="2400" b="1" dirty="0">
                <a:solidFill>
                  <a:prstClr val="black"/>
                </a:solidFill>
                <a:latin typeface="Oswald" panose="020B0604020202020204" charset="-52"/>
              </a:rPr>
              <a:t>Surgut International </a:t>
            </a:r>
            <a:r>
              <a:rPr lang="en-US" sz="2400" b="1" dirty="0" smtClean="0">
                <a:solidFill>
                  <a:prstClr val="black"/>
                </a:solidFill>
                <a:latin typeface="Oswald" panose="020B0604020202020204" charset="-52"/>
              </a:rPr>
              <a:t>Airport</a:t>
            </a:r>
            <a:endParaRPr lang="en-US" sz="2400" b="1" dirty="0">
              <a:solidFill>
                <a:prstClr val="black"/>
              </a:solidFill>
              <a:latin typeface="Oswald" panose="020B0604020202020204" charset="-52"/>
            </a:endParaRPr>
          </a:p>
        </p:txBody>
      </p:sp>
      <p:sp>
        <p:nvSpPr>
          <p:cNvPr id="32" name="TextBox 71"/>
          <p:cNvSpPr txBox="1"/>
          <p:nvPr/>
        </p:nvSpPr>
        <p:spPr>
          <a:xfrm>
            <a:off x="8494993" y="2953055"/>
            <a:ext cx="2830116" cy="461665"/>
          </a:xfrm>
          <a:prstGeom prst="rect">
            <a:avLst/>
          </a:prstGeom>
        </p:spPr>
        <p:txBody>
          <a:bodyPr lIns="0" tIns="0" rIns="0" bIns="0" rtlCol="0" anchor="t">
            <a:spAutoFit/>
          </a:bodyPr>
          <a:lstStyle/>
          <a:p>
            <a:pPr algn="ctr">
              <a:lnSpc>
                <a:spcPts val="3584"/>
              </a:lnSpc>
            </a:pPr>
            <a:r>
              <a:rPr lang="en-US" sz="1600" b="1" dirty="0" smtClean="0">
                <a:solidFill>
                  <a:srgbClr val="150599"/>
                </a:solidFill>
                <a:latin typeface="Oswald"/>
              </a:rPr>
              <a:t>PUBLIC TRANSPORTATION</a:t>
            </a:r>
            <a:endParaRPr lang="en-US" sz="1600" b="1" dirty="0">
              <a:solidFill>
                <a:srgbClr val="150599"/>
              </a:solidFill>
              <a:latin typeface="Oswald"/>
            </a:endParaRPr>
          </a:p>
        </p:txBody>
      </p:sp>
      <p:sp>
        <p:nvSpPr>
          <p:cNvPr id="33" name="TextBox 72"/>
          <p:cNvSpPr txBox="1"/>
          <p:nvPr/>
        </p:nvSpPr>
        <p:spPr>
          <a:xfrm>
            <a:off x="9312880" y="3521591"/>
            <a:ext cx="1191816" cy="480837"/>
          </a:xfrm>
          <a:prstGeom prst="rect">
            <a:avLst/>
          </a:prstGeom>
        </p:spPr>
        <p:txBody>
          <a:bodyPr lIns="0" tIns="0" rIns="0" bIns="0" rtlCol="0" anchor="t">
            <a:spAutoFit/>
          </a:bodyPr>
          <a:lstStyle/>
          <a:p>
            <a:pPr algn="ctr">
              <a:lnSpc>
                <a:spcPts val="4480"/>
              </a:lnSpc>
            </a:pPr>
            <a:r>
              <a:rPr lang="en-US" sz="1600" b="1" dirty="0" smtClean="0">
                <a:solidFill>
                  <a:srgbClr val="150599"/>
                </a:solidFill>
                <a:latin typeface="Oswald"/>
              </a:rPr>
              <a:t>TAXI</a:t>
            </a:r>
            <a:endParaRPr lang="en-US" sz="1600" b="1" dirty="0">
              <a:solidFill>
                <a:srgbClr val="150599"/>
              </a:solidFill>
              <a:latin typeface="Oswald"/>
            </a:endParaRPr>
          </a:p>
        </p:txBody>
      </p:sp>
      <p:grpSp>
        <p:nvGrpSpPr>
          <p:cNvPr id="34" name="Group 48"/>
          <p:cNvGrpSpPr/>
          <p:nvPr/>
        </p:nvGrpSpPr>
        <p:grpSpPr>
          <a:xfrm>
            <a:off x="12695661" y="3605516"/>
            <a:ext cx="5500852" cy="1407327"/>
            <a:chOff x="0" y="0"/>
            <a:chExt cx="2604000" cy="514110"/>
          </a:xfrm>
          <a:solidFill>
            <a:schemeClr val="accent5">
              <a:lumMod val="20000"/>
              <a:lumOff val="80000"/>
            </a:schemeClr>
          </a:solidFill>
        </p:grpSpPr>
        <p:sp>
          <p:nvSpPr>
            <p:cNvPr id="35" name="Freeform 49"/>
            <p:cNvSpPr/>
            <p:nvPr/>
          </p:nvSpPr>
          <p:spPr>
            <a:xfrm>
              <a:off x="0" y="0"/>
              <a:ext cx="2604000" cy="514110"/>
            </a:xfrm>
            <a:custGeom>
              <a:avLst/>
              <a:gdLst/>
              <a:ahLst/>
              <a:cxnLst/>
              <a:rect l="l" t="t" r="r" b="b"/>
              <a:pathLst>
                <a:path w="2604000" h="514110">
                  <a:moveTo>
                    <a:pt x="0" y="0"/>
                  </a:moveTo>
                  <a:lnTo>
                    <a:pt x="2604000" y="0"/>
                  </a:lnTo>
                  <a:lnTo>
                    <a:pt x="2604000" y="514110"/>
                  </a:lnTo>
                  <a:lnTo>
                    <a:pt x="0" y="514110"/>
                  </a:lnTo>
                  <a:close/>
                </a:path>
              </a:pathLst>
            </a:custGeom>
            <a:grpFill/>
          </p:spPr>
        </p:sp>
      </p:grpSp>
      <p:grpSp>
        <p:nvGrpSpPr>
          <p:cNvPr id="36" name="Group 61"/>
          <p:cNvGrpSpPr/>
          <p:nvPr/>
        </p:nvGrpSpPr>
        <p:grpSpPr>
          <a:xfrm>
            <a:off x="12695661" y="2628900"/>
            <a:ext cx="5500852" cy="892691"/>
            <a:chOff x="0" y="0"/>
            <a:chExt cx="2604000" cy="514110"/>
          </a:xfrm>
          <a:solidFill>
            <a:schemeClr val="accent5">
              <a:lumMod val="20000"/>
              <a:lumOff val="80000"/>
            </a:schemeClr>
          </a:solidFill>
        </p:grpSpPr>
        <p:sp>
          <p:nvSpPr>
            <p:cNvPr id="37" name="Freeform 62"/>
            <p:cNvSpPr/>
            <p:nvPr/>
          </p:nvSpPr>
          <p:spPr>
            <a:xfrm>
              <a:off x="0" y="0"/>
              <a:ext cx="2604000" cy="514110"/>
            </a:xfrm>
            <a:custGeom>
              <a:avLst/>
              <a:gdLst/>
              <a:ahLst/>
              <a:cxnLst/>
              <a:rect l="l" t="t" r="r" b="b"/>
              <a:pathLst>
                <a:path w="2604000" h="514110">
                  <a:moveTo>
                    <a:pt x="0" y="0"/>
                  </a:moveTo>
                  <a:lnTo>
                    <a:pt x="2604000" y="0"/>
                  </a:lnTo>
                  <a:lnTo>
                    <a:pt x="2604000" y="514110"/>
                  </a:lnTo>
                  <a:lnTo>
                    <a:pt x="0" y="514110"/>
                  </a:lnTo>
                  <a:close/>
                </a:path>
              </a:pathLst>
            </a:custGeom>
            <a:grpFill/>
          </p:spPr>
          <p:txBody>
            <a:bodyPr/>
            <a:lstStyle/>
            <a:p>
              <a:endParaRPr lang="ru-RU" dirty="0">
                <a:solidFill>
                  <a:prstClr val="black"/>
                </a:solidFill>
              </a:endParaRPr>
            </a:p>
          </p:txBody>
        </p:sp>
      </p:grpSp>
      <p:sp>
        <p:nvSpPr>
          <p:cNvPr id="38" name="TextBox 74"/>
          <p:cNvSpPr txBox="1"/>
          <p:nvPr/>
        </p:nvSpPr>
        <p:spPr>
          <a:xfrm>
            <a:off x="12781559" y="3805113"/>
            <a:ext cx="5395516" cy="1321196"/>
          </a:xfrm>
          <a:prstGeom prst="rect">
            <a:avLst/>
          </a:prstGeom>
        </p:spPr>
        <p:txBody>
          <a:bodyPr lIns="0" tIns="0" rIns="0" bIns="0" rtlCol="0" anchor="t">
            <a:spAutoFit/>
          </a:bodyPr>
          <a:lstStyle/>
          <a:p>
            <a:pPr>
              <a:lnSpc>
                <a:spcPts val="2100"/>
              </a:lnSpc>
            </a:pPr>
            <a:r>
              <a:rPr lang="en-US" b="1" dirty="0">
                <a:solidFill>
                  <a:srgbClr val="CD0808"/>
                </a:solidFill>
                <a:latin typeface="Oswald"/>
              </a:rPr>
              <a:t>YOU CAN GET FROM THE AIRPORT TO THE CITY BY TAXI. THERE ARE PLENTY OF TAXI  APPS (YANDEX.TAXI, </a:t>
            </a:r>
            <a:r>
              <a:rPr lang="en-US" b="1" dirty="0" smtClean="0">
                <a:solidFill>
                  <a:srgbClr val="CD0808"/>
                </a:solidFill>
                <a:latin typeface="Oswald"/>
              </a:rPr>
              <a:t>UBER)</a:t>
            </a:r>
            <a:endParaRPr lang="en-US" b="1" dirty="0">
              <a:solidFill>
                <a:srgbClr val="CD0808"/>
              </a:solidFill>
              <a:latin typeface="Oswald"/>
            </a:endParaRPr>
          </a:p>
          <a:p>
            <a:pPr>
              <a:lnSpc>
                <a:spcPts val="2100"/>
              </a:lnSpc>
            </a:pPr>
            <a:r>
              <a:rPr lang="en-US" b="1" dirty="0">
                <a:solidFill>
                  <a:srgbClr val="CD0808"/>
                </a:solidFill>
                <a:latin typeface="Oswald"/>
              </a:rPr>
              <a:t>DON'T FORGET TO DOWNLOAD THEM BEFORE YOUR JOURNEY.</a:t>
            </a:r>
            <a:r>
              <a:rPr lang="en-US" sz="1400" b="1" dirty="0">
                <a:solidFill>
                  <a:srgbClr val="CD0808"/>
                </a:solidFill>
                <a:latin typeface="Oswald"/>
              </a:rPr>
              <a:t/>
            </a:r>
            <a:br>
              <a:rPr lang="en-US" sz="1400" b="1" dirty="0">
                <a:solidFill>
                  <a:srgbClr val="CD0808"/>
                </a:solidFill>
                <a:latin typeface="Oswald"/>
              </a:rPr>
            </a:br>
            <a:endParaRPr lang="en-US" sz="1400" b="1" dirty="0">
              <a:solidFill>
                <a:srgbClr val="CD0808"/>
              </a:solidFill>
              <a:latin typeface="Oswald"/>
            </a:endParaRPr>
          </a:p>
        </p:txBody>
      </p:sp>
      <p:sp>
        <p:nvSpPr>
          <p:cNvPr id="39" name="TextBox 75"/>
          <p:cNvSpPr txBox="1"/>
          <p:nvPr/>
        </p:nvSpPr>
        <p:spPr>
          <a:xfrm>
            <a:off x="12800737" y="2751662"/>
            <a:ext cx="5332016" cy="781111"/>
          </a:xfrm>
          <a:prstGeom prst="rect">
            <a:avLst/>
          </a:prstGeom>
        </p:spPr>
        <p:txBody>
          <a:bodyPr lIns="0" tIns="0" rIns="0" bIns="0" rtlCol="0" anchor="t">
            <a:spAutoFit/>
          </a:bodyPr>
          <a:lstStyle/>
          <a:p>
            <a:pPr>
              <a:lnSpc>
                <a:spcPct val="150000"/>
              </a:lnSpc>
            </a:pPr>
            <a:r>
              <a:rPr lang="en-US" b="1" u="sng" dirty="0" smtClean="0">
                <a:solidFill>
                  <a:prstClr val="black"/>
                </a:solidFill>
                <a:latin typeface="Oswald" panose="020B0604020202020204" charset="-52"/>
              </a:rPr>
              <a:t> </a:t>
            </a:r>
            <a:r>
              <a:rPr lang="en-US" b="1" dirty="0">
                <a:solidFill>
                  <a:srgbClr val="CD0808"/>
                </a:solidFill>
                <a:latin typeface="Oswald" panose="020B0604020202020204" charset="-52"/>
              </a:rPr>
              <a:t>DEPARTURE FROM THE AIRPORT. ROUTES AND SCHEDULE </a:t>
            </a:r>
            <a:r>
              <a:rPr lang="en-US" b="1" dirty="0" smtClean="0">
                <a:solidFill>
                  <a:srgbClr val="CD0808"/>
                </a:solidFill>
                <a:latin typeface="Oswald" panose="020B0604020202020204" charset="-52"/>
              </a:rPr>
              <a:t> </a:t>
            </a:r>
            <a:r>
              <a:rPr lang="en-US" b="1" u="sng" dirty="0" smtClean="0">
                <a:solidFill>
                  <a:prstClr val="black"/>
                </a:solidFill>
                <a:latin typeface="Oswald" panose="020B0604020202020204" charset="-52"/>
                <a:hlinkClick r:id="rId3"/>
              </a:rPr>
              <a:t>surgutbus.ru</a:t>
            </a:r>
            <a:endParaRPr lang="en-US" sz="1100" b="1" dirty="0">
              <a:solidFill>
                <a:srgbClr val="CD0808"/>
              </a:solidFill>
              <a:latin typeface="Oswald"/>
            </a:endParaRPr>
          </a:p>
        </p:txBody>
      </p:sp>
      <p:grpSp>
        <p:nvGrpSpPr>
          <p:cNvPr id="40" name="Group 23"/>
          <p:cNvGrpSpPr/>
          <p:nvPr/>
        </p:nvGrpSpPr>
        <p:grpSpPr>
          <a:xfrm>
            <a:off x="2661373" y="7246874"/>
            <a:ext cx="750734" cy="327758"/>
            <a:chOff x="0" y="0"/>
            <a:chExt cx="1163580" cy="508000"/>
          </a:xfrm>
          <a:solidFill>
            <a:schemeClr val="accent1">
              <a:lumMod val="50000"/>
            </a:schemeClr>
          </a:solidFill>
        </p:grpSpPr>
        <p:sp>
          <p:nvSpPr>
            <p:cNvPr id="41" name="Freeform 24"/>
            <p:cNvSpPr/>
            <p:nvPr/>
          </p:nvSpPr>
          <p:spPr>
            <a:xfrm>
              <a:off x="0" y="215900"/>
              <a:ext cx="867670" cy="76200"/>
            </a:xfrm>
            <a:custGeom>
              <a:avLst/>
              <a:gdLst/>
              <a:ahLst/>
              <a:cxnLst/>
              <a:rect l="l" t="t" r="r" b="b"/>
              <a:pathLst>
                <a:path w="867670" h="76200">
                  <a:moveTo>
                    <a:pt x="0" y="0"/>
                  </a:moveTo>
                  <a:lnTo>
                    <a:pt x="867670" y="0"/>
                  </a:lnTo>
                  <a:lnTo>
                    <a:pt x="867670" y="76200"/>
                  </a:lnTo>
                  <a:lnTo>
                    <a:pt x="0" y="76200"/>
                  </a:lnTo>
                  <a:close/>
                </a:path>
              </a:pathLst>
            </a:custGeom>
            <a:grpFill/>
          </p:spPr>
        </p:sp>
        <p:sp>
          <p:nvSpPr>
            <p:cNvPr id="42" name="Freeform 25"/>
            <p:cNvSpPr/>
            <p:nvPr/>
          </p:nvSpPr>
          <p:spPr>
            <a:xfrm>
              <a:off x="788930"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43" name="Group 26"/>
          <p:cNvGrpSpPr/>
          <p:nvPr/>
        </p:nvGrpSpPr>
        <p:grpSpPr>
          <a:xfrm>
            <a:off x="369194" y="6717380"/>
            <a:ext cx="2419350" cy="1337581"/>
            <a:chOff x="0" y="0"/>
            <a:chExt cx="562648" cy="425309"/>
          </a:xfrm>
          <a:solidFill>
            <a:schemeClr val="accent3">
              <a:lumMod val="20000"/>
              <a:lumOff val="80000"/>
            </a:schemeClr>
          </a:solidFill>
        </p:grpSpPr>
        <p:sp>
          <p:nvSpPr>
            <p:cNvPr id="44" name="Freeform 27"/>
            <p:cNvSpPr/>
            <p:nvPr/>
          </p:nvSpPr>
          <p:spPr>
            <a:xfrm>
              <a:off x="0" y="0"/>
              <a:ext cx="562648" cy="425309"/>
            </a:xfrm>
            <a:custGeom>
              <a:avLst/>
              <a:gdLst/>
              <a:ahLst/>
              <a:cxnLst/>
              <a:rect l="l" t="t" r="r" b="b"/>
              <a:pathLst>
                <a:path w="562648" h="425309">
                  <a:moveTo>
                    <a:pt x="0" y="0"/>
                  </a:moveTo>
                  <a:lnTo>
                    <a:pt x="562648" y="0"/>
                  </a:lnTo>
                  <a:lnTo>
                    <a:pt x="562648" y="425309"/>
                  </a:lnTo>
                  <a:lnTo>
                    <a:pt x="0" y="425309"/>
                  </a:lnTo>
                  <a:close/>
                </a:path>
              </a:pathLst>
            </a:custGeom>
            <a:grpFill/>
          </p:spPr>
        </p:sp>
      </p:grpSp>
      <p:grpSp>
        <p:nvGrpSpPr>
          <p:cNvPr id="45" name="Group 63"/>
          <p:cNvGrpSpPr/>
          <p:nvPr/>
        </p:nvGrpSpPr>
        <p:grpSpPr>
          <a:xfrm>
            <a:off x="12632656" y="6362700"/>
            <a:ext cx="5500851" cy="917512"/>
            <a:chOff x="0" y="1"/>
            <a:chExt cx="2604000" cy="444227"/>
          </a:xfrm>
          <a:solidFill>
            <a:schemeClr val="accent3">
              <a:lumMod val="20000"/>
              <a:lumOff val="80000"/>
            </a:schemeClr>
          </a:solidFill>
        </p:grpSpPr>
        <p:sp>
          <p:nvSpPr>
            <p:cNvPr id="46" name="Freeform 64"/>
            <p:cNvSpPr/>
            <p:nvPr/>
          </p:nvSpPr>
          <p:spPr>
            <a:xfrm>
              <a:off x="0" y="1"/>
              <a:ext cx="2604000" cy="444227"/>
            </a:xfrm>
            <a:custGeom>
              <a:avLst/>
              <a:gdLst/>
              <a:ahLst/>
              <a:cxnLst/>
              <a:rect l="l" t="t" r="r" b="b"/>
              <a:pathLst>
                <a:path w="2604000" h="514110">
                  <a:moveTo>
                    <a:pt x="0" y="0"/>
                  </a:moveTo>
                  <a:lnTo>
                    <a:pt x="2604000" y="0"/>
                  </a:lnTo>
                  <a:lnTo>
                    <a:pt x="2604000" y="514110"/>
                  </a:lnTo>
                  <a:lnTo>
                    <a:pt x="0" y="514110"/>
                  </a:lnTo>
                  <a:close/>
                </a:path>
              </a:pathLst>
            </a:custGeom>
            <a:grpFill/>
          </p:spPr>
        </p:sp>
      </p:grpSp>
      <p:sp>
        <p:nvSpPr>
          <p:cNvPr id="47" name="TextBox 66"/>
          <p:cNvSpPr txBox="1"/>
          <p:nvPr/>
        </p:nvSpPr>
        <p:spPr>
          <a:xfrm>
            <a:off x="301681" y="6886606"/>
            <a:ext cx="2423716" cy="1000274"/>
          </a:xfrm>
          <a:prstGeom prst="rect">
            <a:avLst/>
          </a:prstGeom>
        </p:spPr>
        <p:txBody>
          <a:bodyPr lIns="0" tIns="0" rIns="0" bIns="0" rtlCol="0" anchor="t">
            <a:spAutoFit/>
          </a:bodyPr>
          <a:lstStyle/>
          <a:p>
            <a:pPr algn="ctr">
              <a:lnSpc>
                <a:spcPts val="3872"/>
              </a:lnSpc>
            </a:pPr>
            <a:r>
              <a:rPr lang="en-US" sz="3200" b="1" spc="108" dirty="0">
                <a:solidFill>
                  <a:srgbClr val="CD0808"/>
                </a:solidFill>
                <a:latin typeface="Oswald"/>
              </a:rPr>
              <a:t>Khanty-</a:t>
            </a:r>
            <a:r>
              <a:rPr lang="en-US" sz="3200" b="1" spc="108" dirty="0" err="1">
                <a:solidFill>
                  <a:srgbClr val="CD0808"/>
                </a:solidFill>
                <a:latin typeface="Oswald"/>
              </a:rPr>
              <a:t>Mansiysk</a:t>
            </a:r>
            <a:endParaRPr lang="en-US" sz="3200" b="1" spc="108" dirty="0">
              <a:solidFill>
                <a:srgbClr val="CD0808"/>
              </a:solidFill>
              <a:latin typeface="Oswald"/>
            </a:endParaRPr>
          </a:p>
        </p:txBody>
      </p:sp>
      <p:grpSp>
        <p:nvGrpSpPr>
          <p:cNvPr id="48" name="Group 79"/>
          <p:cNvGrpSpPr/>
          <p:nvPr/>
        </p:nvGrpSpPr>
        <p:grpSpPr>
          <a:xfrm rot="1879918">
            <a:off x="7283376" y="7551864"/>
            <a:ext cx="803355" cy="498628"/>
            <a:chOff x="0" y="0"/>
            <a:chExt cx="2216379" cy="508000"/>
          </a:xfrm>
          <a:solidFill>
            <a:schemeClr val="accent1">
              <a:lumMod val="50000"/>
            </a:schemeClr>
          </a:solidFill>
        </p:grpSpPr>
        <p:sp>
          <p:nvSpPr>
            <p:cNvPr id="49" name="Freeform 80"/>
            <p:cNvSpPr/>
            <p:nvPr/>
          </p:nvSpPr>
          <p:spPr>
            <a:xfrm>
              <a:off x="0" y="215900"/>
              <a:ext cx="1920469" cy="76200"/>
            </a:xfrm>
            <a:custGeom>
              <a:avLst/>
              <a:gdLst/>
              <a:ahLst/>
              <a:cxnLst/>
              <a:rect l="l" t="t" r="r" b="b"/>
              <a:pathLst>
                <a:path w="1920469" h="76200">
                  <a:moveTo>
                    <a:pt x="0" y="0"/>
                  </a:moveTo>
                  <a:lnTo>
                    <a:pt x="1920469" y="0"/>
                  </a:lnTo>
                  <a:lnTo>
                    <a:pt x="1920469" y="76200"/>
                  </a:lnTo>
                  <a:lnTo>
                    <a:pt x="0" y="76200"/>
                  </a:lnTo>
                  <a:close/>
                </a:path>
              </a:pathLst>
            </a:custGeom>
            <a:grpFill/>
          </p:spPr>
        </p:sp>
        <p:sp>
          <p:nvSpPr>
            <p:cNvPr id="50" name="Freeform 81"/>
            <p:cNvSpPr/>
            <p:nvPr/>
          </p:nvSpPr>
          <p:spPr>
            <a:xfrm>
              <a:off x="1841729"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51" name="Group 82"/>
          <p:cNvGrpSpPr/>
          <p:nvPr/>
        </p:nvGrpSpPr>
        <p:grpSpPr>
          <a:xfrm>
            <a:off x="3483198" y="6807084"/>
            <a:ext cx="3839309" cy="1255875"/>
            <a:chOff x="0" y="0"/>
            <a:chExt cx="1897770" cy="335198"/>
          </a:xfrm>
          <a:solidFill>
            <a:schemeClr val="accent3">
              <a:lumMod val="20000"/>
              <a:lumOff val="80000"/>
            </a:schemeClr>
          </a:solidFill>
        </p:grpSpPr>
        <p:sp>
          <p:nvSpPr>
            <p:cNvPr id="52" name="Freeform 83"/>
            <p:cNvSpPr/>
            <p:nvPr/>
          </p:nvSpPr>
          <p:spPr>
            <a:xfrm>
              <a:off x="0" y="0"/>
              <a:ext cx="1897770" cy="335198"/>
            </a:xfrm>
            <a:custGeom>
              <a:avLst/>
              <a:gdLst/>
              <a:ahLst/>
              <a:cxnLst/>
              <a:rect l="l" t="t" r="r" b="b"/>
              <a:pathLst>
                <a:path w="1897770" h="335198">
                  <a:moveTo>
                    <a:pt x="0" y="0"/>
                  </a:moveTo>
                  <a:lnTo>
                    <a:pt x="1897770" y="0"/>
                  </a:lnTo>
                  <a:lnTo>
                    <a:pt x="1897770" y="335198"/>
                  </a:lnTo>
                  <a:lnTo>
                    <a:pt x="0" y="335198"/>
                  </a:lnTo>
                  <a:close/>
                </a:path>
              </a:pathLst>
            </a:custGeom>
            <a:grpFill/>
          </p:spPr>
        </p:sp>
      </p:grpSp>
      <p:sp>
        <p:nvSpPr>
          <p:cNvPr id="53" name="TextBox 84"/>
          <p:cNvSpPr txBox="1"/>
          <p:nvPr/>
        </p:nvSpPr>
        <p:spPr>
          <a:xfrm>
            <a:off x="3860072" y="6857212"/>
            <a:ext cx="3193383" cy="1075936"/>
          </a:xfrm>
          <a:prstGeom prst="rect">
            <a:avLst/>
          </a:prstGeom>
        </p:spPr>
        <p:txBody>
          <a:bodyPr wrap="square" lIns="0" tIns="0" rIns="0" bIns="0" rtlCol="0" anchor="t">
            <a:spAutoFit/>
          </a:bodyPr>
          <a:lstStyle/>
          <a:p>
            <a:pPr algn="ctr">
              <a:lnSpc>
                <a:spcPts val="4480"/>
              </a:lnSpc>
            </a:pPr>
            <a:r>
              <a:rPr lang="en-US" sz="2200" b="1" dirty="0" smtClean="0">
                <a:solidFill>
                  <a:srgbClr val="343736"/>
                </a:solidFill>
                <a:latin typeface="Oswald"/>
              </a:rPr>
              <a:t>Khanty-</a:t>
            </a:r>
            <a:r>
              <a:rPr lang="en-US" sz="2200" b="1" dirty="0" err="1" smtClean="0">
                <a:solidFill>
                  <a:srgbClr val="343736"/>
                </a:solidFill>
                <a:latin typeface="Oswald"/>
              </a:rPr>
              <a:t>Mansiysk</a:t>
            </a:r>
            <a:endParaRPr lang="en-US" sz="2200" b="1" dirty="0">
              <a:solidFill>
                <a:srgbClr val="343736"/>
              </a:solidFill>
              <a:latin typeface="Oswald"/>
            </a:endParaRPr>
          </a:p>
          <a:p>
            <a:pPr algn="ctr">
              <a:lnSpc>
                <a:spcPts val="4480"/>
              </a:lnSpc>
            </a:pPr>
            <a:r>
              <a:rPr lang="en-US" sz="2200" b="1" dirty="0" smtClean="0">
                <a:solidFill>
                  <a:srgbClr val="343736"/>
                </a:solidFill>
                <a:latin typeface="Oswald"/>
              </a:rPr>
              <a:t>International Airport</a:t>
            </a:r>
            <a:endParaRPr lang="en-US" sz="2200" b="1" dirty="0">
              <a:solidFill>
                <a:srgbClr val="343736"/>
              </a:solidFill>
              <a:latin typeface="Oswald"/>
            </a:endParaRPr>
          </a:p>
        </p:txBody>
      </p:sp>
      <p:grpSp>
        <p:nvGrpSpPr>
          <p:cNvPr id="54" name="Group 96"/>
          <p:cNvGrpSpPr/>
          <p:nvPr/>
        </p:nvGrpSpPr>
        <p:grpSpPr>
          <a:xfrm>
            <a:off x="8157796" y="6733936"/>
            <a:ext cx="3839309" cy="546275"/>
            <a:chOff x="0" y="0"/>
            <a:chExt cx="1897770" cy="514110"/>
          </a:xfrm>
          <a:solidFill>
            <a:schemeClr val="accent3">
              <a:lumMod val="20000"/>
              <a:lumOff val="80000"/>
            </a:schemeClr>
          </a:solidFill>
        </p:grpSpPr>
        <p:sp>
          <p:nvSpPr>
            <p:cNvPr id="55" name="Freeform 97"/>
            <p:cNvSpPr/>
            <p:nvPr/>
          </p:nvSpPr>
          <p:spPr>
            <a:xfrm>
              <a:off x="0" y="0"/>
              <a:ext cx="1897770" cy="514110"/>
            </a:xfrm>
            <a:custGeom>
              <a:avLst/>
              <a:gdLst/>
              <a:ahLst/>
              <a:cxnLst/>
              <a:rect l="l" t="t" r="r" b="b"/>
              <a:pathLst>
                <a:path w="1897770" h="514110">
                  <a:moveTo>
                    <a:pt x="0" y="0"/>
                  </a:moveTo>
                  <a:lnTo>
                    <a:pt x="1897770" y="0"/>
                  </a:lnTo>
                  <a:lnTo>
                    <a:pt x="1897770" y="514110"/>
                  </a:lnTo>
                  <a:lnTo>
                    <a:pt x="0" y="514110"/>
                  </a:lnTo>
                  <a:close/>
                </a:path>
              </a:pathLst>
            </a:custGeom>
            <a:grpFill/>
          </p:spPr>
        </p:sp>
      </p:grpSp>
      <p:grpSp>
        <p:nvGrpSpPr>
          <p:cNvPr id="56" name="Group 98"/>
          <p:cNvGrpSpPr/>
          <p:nvPr/>
        </p:nvGrpSpPr>
        <p:grpSpPr>
          <a:xfrm>
            <a:off x="8157149" y="7549262"/>
            <a:ext cx="3851992" cy="667632"/>
            <a:chOff x="0" y="0"/>
            <a:chExt cx="1897770" cy="514110"/>
          </a:xfrm>
          <a:solidFill>
            <a:schemeClr val="accent3">
              <a:lumMod val="20000"/>
              <a:lumOff val="80000"/>
            </a:schemeClr>
          </a:solidFill>
        </p:grpSpPr>
        <p:sp>
          <p:nvSpPr>
            <p:cNvPr id="57" name="Freeform 99"/>
            <p:cNvSpPr/>
            <p:nvPr/>
          </p:nvSpPr>
          <p:spPr>
            <a:xfrm>
              <a:off x="0" y="0"/>
              <a:ext cx="1897770" cy="514110"/>
            </a:xfrm>
            <a:custGeom>
              <a:avLst/>
              <a:gdLst/>
              <a:ahLst/>
              <a:cxnLst/>
              <a:rect l="l" t="t" r="r" b="b"/>
              <a:pathLst>
                <a:path w="1897770" h="514110">
                  <a:moveTo>
                    <a:pt x="0" y="0"/>
                  </a:moveTo>
                  <a:lnTo>
                    <a:pt x="1897770" y="0"/>
                  </a:lnTo>
                  <a:lnTo>
                    <a:pt x="1897770" y="514110"/>
                  </a:lnTo>
                  <a:lnTo>
                    <a:pt x="0" y="514110"/>
                  </a:lnTo>
                  <a:close/>
                </a:path>
              </a:pathLst>
            </a:custGeom>
            <a:grpFill/>
          </p:spPr>
        </p:sp>
      </p:grpSp>
      <p:grpSp>
        <p:nvGrpSpPr>
          <p:cNvPr id="60" name="Group 110"/>
          <p:cNvGrpSpPr/>
          <p:nvPr/>
        </p:nvGrpSpPr>
        <p:grpSpPr>
          <a:xfrm>
            <a:off x="11983884" y="6847851"/>
            <a:ext cx="661834" cy="327758"/>
            <a:chOff x="0" y="0"/>
            <a:chExt cx="1025792" cy="508000"/>
          </a:xfrm>
          <a:solidFill>
            <a:schemeClr val="accent1">
              <a:lumMod val="50000"/>
            </a:schemeClr>
          </a:solidFill>
        </p:grpSpPr>
        <p:sp>
          <p:nvSpPr>
            <p:cNvPr id="61" name="Freeform 111"/>
            <p:cNvSpPr/>
            <p:nvPr/>
          </p:nvSpPr>
          <p:spPr>
            <a:xfrm>
              <a:off x="0" y="215900"/>
              <a:ext cx="729882" cy="76200"/>
            </a:xfrm>
            <a:custGeom>
              <a:avLst/>
              <a:gdLst/>
              <a:ahLst/>
              <a:cxnLst/>
              <a:rect l="l" t="t" r="r" b="b"/>
              <a:pathLst>
                <a:path w="729882" h="76200">
                  <a:moveTo>
                    <a:pt x="0" y="0"/>
                  </a:moveTo>
                  <a:lnTo>
                    <a:pt x="729882" y="0"/>
                  </a:lnTo>
                  <a:lnTo>
                    <a:pt x="729882" y="76200"/>
                  </a:lnTo>
                  <a:lnTo>
                    <a:pt x="0" y="76200"/>
                  </a:lnTo>
                  <a:close/>
                </a:path>
              </a:pathLst>
            </a:custGeom>
            <a:grpFill/>
          </p:spPr>
        </p:sp>
        <p:sp>
          <p:nvSpPr>
            <p:cNvPr id="62" name="Freeform 112"/>
            <p:cNvSpPr/>
            <p:nvPr/>
          </p:nvSpPr>
          <p:spPr>
            <a:xfrm>
              <a:off x="651142"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63" name="Group 113"/>
          <p:cNvGrpSpPr/>
          <p:nvPr/>
        </p:nvGrpSpPr>
        <p:grpSpPr>
          <a:xfrm>
            <a:off x="11983884" y="7747436"/>
            <a:ext cx="661834" cy="327758"/>
            <a:chOff x="0" y="0"/>
            <a:chExt cx="1025792" cy="508000"/>
          </a:xfrm>
          <a:solidFill>
            <a:schemeClr val="accent1">
              <a:lumMod val="50000"/>
            </a:schemeClr>
          </a:solidFill>
        </p:grpSpPr>
        <p:sp>
          <p:nvSpPr>
            <p:cNvPr id="64" name="Freeform 114"/>
            <p:cNvSpPr/>
            <p:nvPr/>
          </p:nvSpPr>
          <p:spPr>
            <a:xfrm>
              <a:off x="0" y="215900"/>
              <a:ext cx="729882" cy="76200"/>
            </a:xfrm>
            <a:custGeom>
              <a:avLst/>
              <a:gdLst/>
              <a:ahLst/>
              <a:cxnLst/>
              <a:rect l="l" t="t" r="r" b="b"/>
              <a:pathLst>
                <a:path w="729882" h="76200">
                  <a:moveTo>
                    <a:pt x="0" y="0"/>
                  </a:moveTo>
                  <a:lnTo>
                    <a:pt x="729882" y="0"/>
                  </a:lnTo>
                  <a:lnTo>
                    <a:pt x="729882" y="76200"/>
                  </a:lnTo>
                  <a:lnTo>
                    <a:pt x="0" y="76200"/>
                  </a:lnTo>
                  <a:close/>
                </a:path>
              </a:pathLst>
            </a:custGeom>
            <a:grpFill/>
          </p:spPr>
        </p:sp>
        <p:sp>
          <p:nvSpPr>
            <p:cNvPr id="65" name="Freeform 115"/>
            <p:cNvSpPr/>
            <p:nvPr/>
          </p:nvSpPr>
          <p:spPr>
            <a:xfrm>
              <a:off x="651142"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66" name="Group 119"/>
          <p:cNvGrpSpPr/>
          <p:nvPr/>
        </p:nvGrpSpPr>
        <p:grpSpPr>
          <a:xfrm>
            <a:off x="12645718" y="7502080"/>
            <a:ext cx="5500851" cy="994220"/>
            <a:chOff x="0" y="0"/>
            <a:chExt cx="2604000" cy="514110"/>
          </a:xfrm>
          <a:solidFill>
            <a:schemeClr val="accent3">
              <a:lumMod val="20000"/>
              <a:lumOff val="80000"/>
            </a:schemeClr>
          </a:solidFill>
        </p:grpSpPr>
        <p:sp>
          <p:nvSpPr>
            <p:cNvPr id="67" name="Freeform 120"/>
            <p:cNvSpPr/>
            <p:nvPr/>
          </p:nvSpPr>
          <p:spPr>
            <a:xfrm>
              <a:off x="0" y="0"/>
              <a:ext cx="2604000" cy="514110"/>
            </a:xfrm>
            <a:custGeom>
              <a:avLst/>
              <a:gdLst/>
              <a:ahLst/>
              <a:cxnLst/>
              <a:rect l="l" t="t" r="r" b="b"/>
              <a:pathLst>
                <a:path w="2604000" h="514110">
                  <a:moveTo>
                    <a:pt x="0" y="0"/>
                  </a:moveTo>
                  <a:lnTo>
                    <a:pt x="2604000" y="0"/>
                  </a:lnTo>
                  <a:lnTo>
                    <a:pt x="2604000" y="514110"/>
                  </a:lnTo>
                  <a:lnTo>
                    <a:pt x="0" y="514110"/>
                  </a:lnTo>
                  <a:close/>
                </a:path>
              </a:pathLst>
            </a:custGeom>
            <a:grpFill/>
          </p:spPr>
        </p:sp>
      </p:grpSp>
      <p:sp>
        <p:nvSpPr>
          <p:cNvPr id="68" name="TextBox 124"/>
          <p:cNvSpPr txBox="1"/>
          <p:nvPr/>
        </p:nvSpPr>
        <p:spPr>
          <a:xfrm>
            <a:off x="12760788" y="6438498"/>
            <a:ext cx="5332016" cy="1196610"/>
          </a:xfrm>
          <a:prstGeom prst="rect">
            <a:avLst/>
          </a:prstGeom>
        </p:spPr>
        <p:txBody>
          <a:bodyPr lIns="0" tIns="0" rIns="0" bIns="0" rtlCol="0" anchor="t">
            <a:spAutoFit/>
          </a:bodyPr>
          <a:lstStyle/>
          <a:p>
            <a:pPr>
              <a:lnSpc>
                <a:spcPct val="150000"/>
              </a:lnSpc>
            </a:pPr>
            <a:r>
              <a:rPr lang="en-US" b="1" dirty="0">
                <a:solidFill>
                  <a:srgbClr val="CD0808"/>
                </a:solidFill>
                <a:latin typeface="Oswald" panose="020B0604020202020204" charset="-52"/>
              </a:rPr>
              <a:t>DEPARTURE FROM THE AIRPORT. ROUTES AND SCHEDULE </a:t>
            </a:r>
            <a:r>
              <a:rPr lang="en-US" b="1" dirty="0" smtClean="0">
                <a:solidFill>
                  <a:srgbClr val="CD0808"/>
                </a:solidFill>
                <a:latin typeface="Oswald"/>
                <a:hlinkClick r:id="rId4"/>
              </a:rPr>
              <a:t>https</a:t>
            </a:r>
            <a:r>
              <a:rPr lang="en-US" b="1" dirty="0">
                <a:solidFill>
                  <a:srgbClr val="CD0808"/>
                </a:solidFill>
                <a:latin typeface="Oswald"/>
                <a:hlinkClick r:id="rId4"/>
              </a:rPr>
              <a:t>://admhmansy.ru/helpdesk/transport/</a:t>
            </a:r>
            <a:endParaRPr lang="ru-RU" b="1" dirty="0">
              <a:solidFill>
                <a:srgbClr val="CD0808"/>
              </a:solidFill>
              <a:latin typeface="Oswald"/>
            </a:endParaRPr>
          </a:p>
          <a:p>
            <a:pPr>
              <a:lnSpc>
                <a:spcPct val="150000"/>
              </a:lnSpc>
            </a:pPr>
            <a:endParaRPr lang="en-US" b="1" dirty="0">
              <a:solidFill>
                <a:srgbClr val="CD0808"/>
              </a:solidFill>
              <a:latin typeface="Oswald"/>
            </a:endParaRPr>
          </a:p>
        </p:txBody>
      </p:sp>
      <p:grpSp>
        <p:nvGrpSpPr>
          <p:cNvPr id="69" name="Group 55"/>
          <p:cNvGrpSpPr/>
          <p:nvPr/>
        </p:nvGrpSpPr>
        <p:grpSpPr>
          <a:xfrm rot="-2700000">
            <a:off x="7274274" y="6870511"/>
            <a:ext cx="871591" cy="507000"/>
            <a:chOff x="0" y="0"/>
            <a:chExt cx="1769852" cy="508000"/>
          </a:xfrm>
          <a:solidFill>
            <a:schemeClr val="accent1">
              <a:lumMod val="50000"/>
            </a:schemeClr>
          </a:solidFill>
        </p:grpSpPr>
        <p:sp>
          <p:nvSpPr>
            <p:cNvPr id="70" name="Freeform 56"/>
            <p:cNvSpPr/>
            <p:nvPr/>
          </p:nvSpPr>
          <p:spPr>
            <a:xfrm>
              <a:off x="0" y="215900"/>
              <a:ext cx="1473942" cy="76200"/>
            </a:xfrm>
            <a:custGeom>
              <a:avLst/>
              <a:gdLst/>
              <a:ahLst/>
              <a:cxnLst/>
              <a:rect l="l" t="t" r="r" b="b"/>
              <a:pathLst>
                <a:path w="1473942" h="76200">
                  <a:moveTo>
                    <a:pt x="0" y="0"/>
                  </a:moveTo>
                  <a:lnTo>
                    <a:pt x="1473942" y="0"/>
                  </a:lnTo>
                  <a:lnTo>
                    <a:pt x="1473942" y="76200"/>
                  </a:lnTo>
                  <a:lnTo>
                    <a:pt x="0" y="76200"/>
                  </a:lnTo>
                  <a:close/>
                </a:path>
              </a:pathLst>
            </a:custGeom>
            <a:grpFill/>
          </p:spPr>
        </p:sp>
        <p:sp>
          <p:nvSpPr>
            <p:cNvPr id="71" name="Freeform 57"/>
            <p:cNvSpPr/>
            <p:nvPr/>
          </p:nvSpPr>
          <p:spPr>
            <a:xfrm>
              <a:off x="1395202" y="1270"/>
              <a:ext cx="374650" cy="505460"/>
            </a:xfrm>
            <a:custGeom>
              <a:avLst/>
              <a:gdLst/>
              <a:ahLst/>
              <a:cxnLst/>
              <a:rect l="l" t="t" r="r" b="b"/>
              <a:pathLst>
                <a:path w="374650" h="505460">
                  <a:moveTo>
                    <a:pt x="0" y="505460"/>
                  </a:moveTo>
                  <a:lnTo>
                    <a:pt x="0" y="0"/>
                  </a:lnTo>
                  <a:lnTo>
                    <a:pt x="374650" y="252730"/>
                  </a:lnTo>
                  <a:close/>
                </a:path>
              </a:pathLst>
            </a:custGeom>
            <a:grpFill/>
          </p:spPr>
        </p:sp>
      </p:grpSp>
      <p:sp>
        <p:nvSpPr>
          <p:cNvPr id="72" name="TextBox 106"/>
          <p:cNvSpPr txBox="1"/>
          <p:nvPr/>
        </p:nvSpPr>
        <p:spPr>
          <a:xfrm>
            <a:off x="12763271" y="7604276"/>
            <a:ext cx="5395516" cy="1077218"/>
          </a:xfrm>
          <a:prstGeom prst="rect">
            <a:avLst/>
          </a:prstGeom>
          <a:solidFill>
            <a:schemeClr val="accent3">
              <a:lumMod val="20000"/>
              <a:lumOff val="80000"/>
            </a:schemeClr>
          </a:solidFill>
        </p:spPr>
        <p:txBody>
          <a:bodyPr lIns="0" tIns="0" rIns="0" bIns="0" rtlCol="0" anchor="t">
            <a:spAutoFit/>
          </a:bodyPr>
          <a:lstStyle/>
          <a:p>
            <a:pPr>
              <a:lnSpc>
                <a:spcPts val="2100"/>
              </a:lnSpc>
            </a:pPr>
            <a:r>
              <a:rPr lang="en-US" b="1" dirty="0">
                <a:solidFill>
                  <a:srgbClr val="CD0808"/>
                </a:solidFill>
                <a:latin typeface="Oswald"/>
              </a:rPr>
              <a:t>YOU CAN GET FROM THE AIRPORT TO THE CITY BY TAXI. THERE ARE PLENTY OF TAXI  APPS (YANDEX.TAXI</a:t>
            </a:r>
            <a:r>
              <a:rPr lang="en-US" b="1" dirty="0" smtClean="0">
                <a:solidFill>
                  <a:srgbClr val="CD0808"/>
                </a:solidFill>
                <a:latin typeface="Oswald"/>
              </a:rPr>
              <a:t>, AUTOLIAGUE) DON'T </a:t>
            </a:r>
            <a:r>
              <a:rPr lang="en-US" b="1" dirty="0">
                <a:solidFill>
                  <a:srgbClr val="CD0808"/>
                </a:solidFill>
                <a:latin typeface="Oswald"/>
              </a:rPr>
              <a:t>FORGET TO DOWNLOAD THEM BEFORE YOUR JOURNEY</a:t>
            </a:r>
            <a:r>
              <a:rPr lang="en-US" b="1" dirty="0" smtClean="0">
                <a:solidFill>
                  <a:srgbClr val="CD0808"/>
                </a:solidFill>
                <a:latin typeface="Oswald"/>
              </a:rPr>
              <a:t>.</a:t>
            </a:r>
            <a:endParaRPr lang="en-US" sz="1400" b="1" dirty="0">
              <a:solidFill>
                <a:srgbClr val="CD0808"/>
              </a:solidFill>
              <a:latin typeface="Oswald"/>
            </a:endParaRPr>
          </a:p>
        </p:txBody>
      </p:sp>
      <p:sp>
        <p:nvSpPr>
          <p:cNvPr id="74" name="TextBox 6"/>
          <p:cNvSpPr txBox="1"/>
          <p:nvPr/>
        </p:nvSpPr>
        <p:spPr>
          <a:xfrm>
            <a:off x="17290293" y="171619"/>
            <a:ext cx="997707" cy="436017"/>
          </a:xfrm>
          <a:prstGeom prst="rect">
            <a:avLst/>
          </a:prstGeom>
        </p:spPr>
        <p:txBody>
          <a:bodyPr lIns="0" tIns="0" rIns="0" bIns="0" rtlCol="0" anchor="t">
            <a:spAutoFit/>
          </a:bodyPr>
          <a:lstStyle/>
          <a:p>
            <a:pPr algn="ctr">
              <a:lnSpc>
                <a:spcPts val="3359"/>
              </a:lnSpc>
            </a:pPr>
            <a:r>
              <a:rPr lang="en-US" sz="2400" b="1" dirty="0" smtClean="0">
                <a:latin typeface="Oswald"/>
              </a:rPr>
              <a:t>1</a:t>
            </a:r>
            <a:r>
              <a:rPr lang="ru-RU" sz="2400" b="1" dirty="0" smtClean="0">
                <a:latin typeface="Oswald"/>
              </a:rPr>
              <a:t>3</a:t>
            </a:r>
            <a:endParaRPr lang="en-US" sz="2400" b="1" dirty="0">
              <a:latin typeface="Oswald"/>
            </a:endParaRPr>
          </a:p>
        </p:txBody>
      </p:sp>
      <p:pic>
        <p:nvPicPr>
          <p:cNvPr id="3" name="Рисунок 2"/>
          <p:cNvPicPr>
            <a:picLocks noChangeAspect="1"/>
          </p:cNvPicPr>
          <p:nvPr/>
        </p:nvPicPr>
        <p:blipFill>
          <a:blip r:embed="rId5"/>
          <a:stretch>
            <a:fillRect/>
          </a:stretch>
        </p:blipFill>
        <p:spPr>
          <a:xfrm>
            <a:off x="9441474" y="7512538"/>
            <a:ext cx="1188823" cy="597460"/>
          </a:xfrm>
          <a:prstGeom prst="rect">
            <a:avLst/>
          </a:prstGeom>
        </p:spPr>
      </p:pic>
      <p:pic>
        <p:nvPicPr>
          <p:cNvPr id="9216" name="Рисунок 9215"/>
          <p:cNvPicPr>
            <a:picLocks noChangeAspect="1"/>
          </p:cNvPicPr>
          <p:nvPr/>
        </p:nvPicPr>
        <p:blipFill>
          <a:blip r:embed="rId6"/>
          <a:stretch>
            <a:fillRect/>
          </a:stretch>
        </p:blipFill>
        <p:spPr>
          <a:xfrm>
            <a:off x="8705752" y="6762006"/>
            <a:ext cx="2828789" cy="518205"/>
          </a:xfrm>
          <a:prstGeom prst="rect">
            <a:avLst/>
          </a:prstGeom>
        </p:spPr>
      </p:pic>
    </p:spTree>
    <p:extLst>
      <p:ext uri="{BB962C8B-B14F-4D97-AF65-F5344CB8AC3E}">
        <p14:creationId xmlns:p14="http://schemas.microsoft.com/office/powerpoint/2010/main" val="3607826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1798" y="4237022"/>
            <a:ext cx="5789966" cy="5097478"/>
          </a:xfrm>
          <a:prstGeom prst="rect">
            <a:avLst/>
          </a:prstGeom>
          <a:solidFill>
            <a:schemeClr val="accent1">
              <a:lumMod val="40000"/>
              <a:lumOff val="60000"/>
            </a:schemeClr>
          </a:solidFill>
        </p:spPr>
      </p:sp>
      <p:sp>
        <p:nvSpPr>
          <p:cNvPr id="3" name="TextBox 3"/>
          <p:cNvSpPr txBox="1"/>
          <p:nvPr/>
        </p:nvSpPr>
        <p:spPr>
          <a:xfrm>
            <a:off x="358300" y="4747625"/>
            <a:ext cx="5290922" cy="1000274"/>
          </a:xfrm>
          <a:prstGeom prst="rect">
            <a:avLst/>
          </a:prstGeom>
        </p:spPr>
        <p:txBody>
          <a:bodyPr lIns="0" tIns="0" rIns="0" bIns="0" rtlCol="0" anchor="t">
            <a:spAutoFit/>
          </a:bodyPr>
          <a:lstStyle/>
          <a:p>
            <a:pPr algn="ctr">
              <a:lnSpc>
                <a:spcPts val="3920"/>
              </a:lnSpc>
            </a:pPr>
            <a:r>
              <a:rPr lang="en-US" sz="3200" b="1" spc="131" dirty="0">
                <a:solidFill>
                  <a:schemeClr val="tx2">
                    <a:lumMod val="50000"/>
                  </a:schemeClr>
                </a:solidFill>
                <a:latin typeface="Oswald"/>
              </a:rPr>
              <a:t>Public transportation and car rental (car sharing)</a:t>
            </a:r>
          </a:p>
        </p:txBody>
      </p:sp>
      <p:sp>
        <p:nvSpPr>
          <p:cNvPr id="4" name="TextBox 4"/>
          <p:cNvSpPr txBox="1"/>
          <p:nvPr/>
        </p:nvSpPr>
        <p:spPr>
          <a:xfrm>
            <a:off x="703600" y="6554210"/>
            <a:ext cx="5042022" cy="1231106"/>
          </a:xfrm>
          <a:prstGeom prst="rect">
            <a:avLst/>
          </a:prstGeom>
        </p:spPr>
        <p:txBody>
          <a:bodyPr lIns="0" tIns="0" rIns="0" bIns="0" rtlCol="0" anchor="t">
            <a:spAutoFit/>
          </a:bodyPr>
          <a:lstStyle/>
          <a:p>
            <a:pPr>
              <a:lnSpc>
                <a:spcPts val="4760"/>
              </a:lnSpc>
            </a:pPr>
            <a:r>
              <a:rPr lang="en-US" sz="2800" spc="112" dirty="0">
                <a:solidFill>
                  <a:schemeClr val="bg2">
                    <a:lumMod val="25000"/>
                  </a:schemeClr>
                </a:solidFill>
                <a:latin typeface="Oswald"/>
              </a:rPr>
              <a:t>1. Bus, trolleybus, cable car:</a:t>
            </a:r>
          </a:p>
          <a:p>
            <a:pPr>
              <a:lnSpc>
                <a:spcPts val="4760"/>
              </a:lnSpc>
            </a:pPr>
            <a:r>
              <a:rPr lang="en-US" sz="2800" i="0" spc="112" dirty="0" smtClean="0">
                <a:solidFill>
                  <a:srgbClr val="FFFFFF"/>
                </a:solidFill>
                <a:latin typeface="Oswald"/>
              </a:rPr>
              <a:t>    </a:t>
            </a:r>
            <a:r>
              <a:rPr lang="en-US" sz="2800" i="0" spc="112" dirty="0" err="1">
                <a:solidFill>
                  <a:srgbClr val="C00000"/>
                </a:solidFill>
                <a:latin typeface="Oswald"/>
              </a:rPr>
              <a:t>Yandex.Transport</a:t>
            </a:r>
            <a:endParaRPr lang="en-US" sz="2800" i="0" spc="112" dirty="0">
              <a:solidFill>
                <a:srgbClr val="C00000"/>
              </a:solidFill>
              <a:latin typeface="Oswald"/>
            </a:endParaRPr>
          </a:p>
        </p:txBody>
      </p:sp>
      <p:sp>
        <p:nvSpPr>
          <p:cNvPr id="5" name="AutoShape 5"/>
          <p:cNvSpPr/>
          <p:nvPr/>
        </p:nvSpPr>
        <p:spPr>
          <a:xfrm>
            <a:off x="5923292" y="4237022"/>
            <a:ext cx="6381151" cy="5097478"/>
          </a:xfrm>
          <a:prstGeom prst="rect">
            <a:avLst/>
          </a:prstGeom>
          <a:solidFill>
            <a:schemeClr val="accent3">
              <a:lumMod val="40000"/>
              <a:lumOff val="60000"/>
            </a:schemeClr>
          </a:solidFill>
        </p:spPr>
      </p:sp>
      <p:sp>
        <p:nvSpPr>
          <p:cNvPr id="6" name="TextBox 6"/>
          <p:cNvSpPr txBox="1"/>
          <p:nvPr/>
        </p:nvSpPr>
        <p:spPr>
          <a:xfrm>
            <a:off x="6011225" y="4719935"/>
            <a:ext cx="5632572" cy="577081"/>
          </a:xfrm>
          <a:prstGeom prst="rect">
            <a:avLst/>
          </a:prstGeom>
        </p:spPr>
        <p:txBody>
          <a:bodyPr lIns="0" tIns="0" rIns="0" bIns="0" rtlCol="0" anchor="t">
            <a:spAutoFit/>
          </a:bodyPr>
          <a:lstStyle/>
          <a:p>
            <a:pPr algn="ctr">
              <a:lnSpc>
                <a:spcPts val="4480"/>
              </a:lnSpc>
            </a:pPr>
            <a:r>
              <a:rPr lang="en-US" sz="3200" b="1" spc="338" dirty="0">
                <a:solidFill>
                  <a:schemeClr val="tx2">
                    <a:lumMod val="50000"/>
                  </a:schemeClr>
                </a:solidFill>
                <a:latin typeface="Oswald"/>
              </a:rPr>
              <a:t>City maps</a:t>
            </a:r>
          </a:p>
        </p:txBody>
      </p:sp>
      <p:sp>
        <p:nvSpPr>
          <p:cNvPr id="7" name="AutoShape 7"/>
          <p:cNvSpPr/>
          <p:nvPr/>
        </p:nvSpPr>
        <p:spPr>
          <a:xfrm>
            <a:off x="12193830" y="4237022"/>
            <a:ext cx="5882107" cy="5097478"/>
          </a:xfrm>
          <a:prstGeom prst="rect">
            <a:avLst/>
          </a:prstGeom>
          <a:solidFill>
            <a:schemeClr val="accent1">
              <a:lumMod val="40000"/>
              <a:lumOff val="60000"/>
            </a:schemeClr>
          </a:solidFill>
        </p:spPr>
      </p:sp>
      <p:sp>
        <p:nvSpPr>
          <p:cNvPr id="8" name="TextBox 8"/>
          <p:cNvSpPr txBox="1"/>
          <p:nvPr/>
        </p:nvSpPr>
        <p:spPr>
          <a:xfrm>
            <a:off x="12425514" y="4670681"/>
            <a:ext cx="5515187" cy="577081"/>
          </a:xfrm>
          <a:prstGeom prst="rect">
            <a:avLst/>
          </a:prstGeom>
        </p:spPr>
        <p:txBody>
          <a:bodyPr wrap="square" lIns="0" tIns="0" rIns="0" bIns="0" rtlCol="0" anchor="t">
            <a:spAutoFit/>
          </a:bodyPr>
          <a:lstStyle/>
          <a:p>
            <a:pPr algn="ctr">
              <a:lnSpc>
                <a:spcPts val="4480"/>
              </a:lnSpc>
            </a:pPr>
            <a:r>
              <a:rPr lang="en-US" sz="3200" b="1" spc="313" dirty="0">
                <a:solidFill>
                  <a:srgbClr val="252827"/>
                </a:solidFill>
                <a:latin typeface="Oswald"/>
              </a:rPr>
              <a:t>Attractions in Russia</a:t>
            </a:r>
          </a:p>
        </p:txBody>
      </p:sp>
      <p:sp>
        <p:nvSpPr>
          <p:cNvPr id="9" name="TextBox 9"/>
          <p:cNvSpPr txBox="1"/>
          <p:nvPr/>
        </p:nvSpPr>
        <p:spPr>
          <a:xfrm>
            <a:off x="0" y="1860186"/>
            <a:ext cx="17983199" cy="2180084"/>
          </a:xfrm>
          <a:prstGeom prst="rect">
            <a:avLst/>
          </a:prstGeom>
        </p:spPr>
        <p:txBody>
          <a:bodyPr wrap="square" lIns="0" tIns="0" rIns="0" bIns="0" rtlCol="0" anchor="t">
            <a:spAutoFit/>
          </a:bodyPr>
          <a:lstStyle/>
          <a:p>
            <a:pPr algn="ctr">
              <a:lnSpc>
                <a:spcPts val="8450"/>
              </a:lnSpc>
            </a:pPr>
            <a:r>
              <a:rPr lang="en-US" sz="5600" b="1" spc="130" dirty="0">
                <a:solidFill>
                  <a:schemeClr val="tx2">
                    <a:lumMod val="50000"/>
                  </a:schemeClr>
                </a:solidFill>
                <a:latin typeface="Oswald"/>
              </a:rPr>
              <a:t>TRAVEL APPs</a:t>
            </a:r>
          </a:p>
          <a:p>
            <a:pPr algn="ctr">
              <a:lnSpc>
                <a:spcPts val="8450"/>
              </a:lnSpc>
            </a:pPr>
            <a:r>
              <a:rPr lang="en-US" sz="5600" b="1" spc="130" dirty="0">
                <a:solidFill>
                  <a:schemeClr val="tx2">
                    <a:lumMod val="50000"/>
                  </a:schemeClr>
                </a:solidFill>
                <a:latin typeface="Oswald"/>
              </a:rPr>
              <a:t>to download before your </a:t>
            </a:r>
            <a:r>
              <a:rPr lang="en-US" sz="5600" b="1" spc="130" dirty="0" smtClean="0">
                <a:solidFill>
                  <a:schemeClr val="tx2">
                    <a:lumMod val="50000"/>
                  </a:schemeClr>
                </a:solidFill>
                <a:latin typeface="Oswald"/>
              </a:rPr>
              <a:t>trip</a:t>
            </a:r>
            <a:r>
              <a:rPr lang="ru-RU" sz="5600" b="1" spc="130" dirty="0" smtClean="0">
                <a:solidFill>
                  <a:schemeClr val="tx2">
                    <a:lumMod val="50000"/>
                  </a:schemeClr>
                </a:solidFill>
                <a:latin typeface="Oswald"/>
              </a:rPr>
              <a:t> </a:t>
            </a:r>
            <a:r>
              <a:rPr lang="en-US" sz="5600" b="1" spc="130" dirty="0" smtClean="0">
                <a:solidFill>
                  <a:schemeClr val="tx2">
                    <a:lumMod val="50000"/>
                  </a:schemeClr>
                </a:solidFill>
                <a:latin typeface="Oswald"/>
              </a:rPr>
              <a:t>FOR </a:t>
            </a:r>
            <a:r>
              <a:rPr lang="en-US" sz="5600" b="1" spc="130" dirty="0">
                <a:solidFill>
                  <a:schemeClr val="tx2">
                    <a:lumMod val="50000"/>
                  </a:schemeClr>
                </a:solidFill>
                <a:latin typeface="Oswald"/>
              </a:rPr>
              <a:t>IOS and ANDROID</a:t>
            </a:r>
          </a:p>
        </p:txBody>
      </p:sp>
      <p:pic>
        <p:nvPicPr>
          <p:cNvPr id="10" name="Picture 10"/>
          <p:cNvPicPr>
            <a:picLocks noChangeAspect="1"/>
          </p:cNvPicPr>
          <p:nvPr/>
        </p:nvPicPr>
        <p:blipFill>
          <a:blip r:embed="rId2" cstate="print"/>
          <a:srcRect l="44801" t="44801" r="44801" b="44801"/>
          <a:stretch>
            <a:fillRect/>
          </a:stretch>
        </p:blipFill>
        <p:spPr>
          <a:xfrm>
            <a:off x="-950770" y="882792"/>
            <a:ext cx="1901541" cy="1901541"/>
          </a:xfrm>
          <a:prstGeom prst="rect">
            <a:avLst/>
          </a:prstGeom>
        </p:spPr>
      </p:pic>
      <p:pic>
        <p:nvPicPr>
          <p:cNvPr id="11" name="Picture 11"/>
          <p:cNvPicPr>
            <a:picLocks noChangeAspect="1"/>
          </p:cNvPicPr>
          <p:nvPr/>
        </p:nvPicPr>
        <p:blipFill>
          <a:blip r:embed="rId3" cstate="print"/>
          <a:srcRect l="44801" t="44801" r="44801" b="44801"/>
          <a:stretch>
            <a:fillRect/>
          </a:stretch>
        </p:blipFill>
        <p:spPr>
          <a:xfrm>
            <a:off x="17337230" y="882792"/>
            <a:ext cx="1901541" cy="1901541"/>
          </a:xfrm>
          <a:prstGeom prst="rect">
            <a:avLst/>
          </a:prstGeom>
        </p:spPr>
      </p:pic>
      <p:sp>
        <p:nvSpPr>
          <p:cNvPr id="12" name="TextBox 12"/>
          <p:cNvSpPr txBox="1"/>
          <p:nvPr/>
        </p:nvSpPr>
        <p:spPr>
          <a:xfrm>
            <a:off x="17290293" y="106843"/>
            <a:ext cx="997707" cy="405765"/>
          </a:xfrm>
          <a:prstGeom prst="rect">
            <a:avLst/>
          </a:prstGeom>
        </p:spPr>
        <p:txBody>
          <a:bodyPr lIns="0" tIns="0" rIns="0" bIns="0" rtlCol="0" anchor="t">
            <a:spAutoFit/>
          </a:bodyPr>
          <a:lstStyle/>
          <a:p>
            <a:pPr algn="ctr">
              <a:lnSpc>
                <a:spcPts val="3359"/>
              </a:lnSpc>
            </a:pPr>
            <a:r>
              <a:rPr lang="en-US" sz="2400" b="1">
                <a:solidFill>
                  <a:srgbClr val="FFFFFF"/>
                </a:solidFill>
                <a:latin typeface="Oswald"/>
              </a:rPr>
              <a:t>14</a:t>
            </a:r>
          </a:p>
        </p:txBody>
      </p:sp>
      <p:sp>
        <p:nvSpPr>
          <p:cNvPr id="13" name="TextBox 13"/>
          <p:cNvSpPr txBox="1"/>
          <p:nvPr/>
        </p:nvSpPr>
        <p:spPr>
          <a:xfrm>
            <a:off x="7036467" y="5840907"/>
            <a:ext cx="4870572" cy="3077766"/>
          </a:xfrm>
          <a:prstGeom prst="rect">
            <a:avLst/>
          </a:prstGeom>
        </p:spPr>
        <p:txBody>
          <a:bodyPr lIns="0" tIns="0" rIns="0" bIns="0" rtlCol="0" anchor="t">
            <a:spAutoFit/>
          </a:bodyPr>
          <a:lstStyle/>
          <a:p>
            <a:pPr>
              <a:lnSpc>
                <a:spcPts val="4760"/>
              </a:lnSpc>
            </a:pPr>
            <a:r>
              <a:rPr lang="en-US" sz="2800" spc="112" dirty="0">
                <a:solidFill>
                  <a:schemeClr val="accent1">
                    <a:lumMod val="50000"/>
                  </a:schemeClr>
                </a:solidFill>
                <a:latin typeface="Oswald"/>
              </a:rPr>
              <a:t>1. Russian city maps:</a:t>
            </a:r>
          </a:p>
          <a:p>
            <a:pPr>
              <a:lnSpc>
                <a:spcPts val="4760"/>
              </a:lnSpc>
            </a:pPr>
            <a:r>
              <a:rPr lang="en-US" sz="2800" i="0" spc="112" dirty="0" smtClean="0">
                <a:solidFill>
                  <a:srgbClr val="FFFFFF"/>
                </a:solidFill>
                <a:latin typeface="Oswald"/>
              </a:rPr>
              <a:t>    </a:t>
            </a:r>
            <a:r>
              <a:rPr lang="en-US" sz="2800" i="0" spc="112" dirty="0" err="1">
                <a:solidFill>
                  <a:schemeClr val="accent2">
                    <a:lumMod val="50000"/>
                  </a:schemeClr>
                </a:solidFill>
                <a:latin typeface="Oswald"/>
              </a:rPr>
              <a:t>Yandex.Maps</a:t>
            </a:r>
            <a:endParaRPr lang="en-US" sz="2800" i="0" spc="112" dirty="0">
              <a:solidFill>
                <a:schemeClr val="accent2">
                  <a:lumMod val="50000"/>
                </a:schemeClr>
              </a:solidFill>
              <a:latin typeface="Oswald"/>
            </a:endParaRPr>
          </a:p>
          <a:p>
            <a:pPr>
              <a:lnSpc>
                <a:spcPts val="4760"/>
              </a:lnSpc>
            </a:pPr>
            <a:r>
              <a:rPr lang="en-US" sz="2800" i="0" spc="112" dirty="0">
                <a:solidFill>
                  <a:schemeClr val="accent2">
                    <a:lumMod val="50000"/>
                  </a:schemeClr>
                </a:solidFill>
                <a:latin typeface="Oswald"/>
              </a:rPr>
              <a:t>    Google maps</a:t>
            </a:r>
          </a:p>
          <a:p>
            <a:pPr>
              <a:lnSpc>
                <a:spcPts val="4760"/>
              </a:lnSpc>
            </a:pPr>
            <a:r>
              <a:rPr lang="en-US" sz="2800" spc="112" dirty="0" smtClean="0">
                <a:solidFill>
                  <a:schemeClr val="accent1">
                    <a:lumMod val="50000"/>
                  </a:schemeClr>
                </a:solidFill>
                <a:latin typeface="Oswald"/>
              </a:rPr>
              <a:t>2. </a:t>
            </a:r>
            <a:r>
              <a:rPr lang="en-US" sz="2800" spc="112" dirty="0">
                <a:solidFill>
                  <a:schemeClr val="accent1">
                    <a:lumMod val="50000"/>
                  </a:schemeClr>
                </a:solidFill>
                <a:latin typeface="Oswald"/>
              </a:rPr>
              <a:t>Off-line Russian city maps: </a:t>
            </a:r>
            <a:endParaRPr lang="en-US" sz="2800" i="0" spc="112" dirty="0" smtClean="0">
              <a:solidFill>
                <a:schemeClr val="accent1">
                  <a:lumMod val="50000"/>
                </a:schemeClr>
              </a:solidFill>
              <a:latin typeface="Oswald"/>
            </a:endParaRPr>
          </a:p>
          <a:p>
            <a:pPr>
              <a:lnSpc>
                <a:spcPts val="4760"/>
              </a:lnSpc>
            </a:pPr>
            <a:r>
              <a:rPr lang="en-US" sz="2800" i="0" spc="112" dirty="0" smtClean="0">
                <a:solidFill>
                  <a:srgbClr val="CD0808"/>
                </a:solidFill>
                <a:latin typeface="Oswald"/>
              </a:rPr>
              <a:t>    </a:t>
            </a:r>
            <a:r>
              <a:rPr lang="en-US" sz="2800" i="0" spc="112" dirty="0">
                <a:solidFill>
                  <a:schemeClr val="accent2">
                    <a:lumMod val="50000"/>
                  </a:schemeClr>
                </a:solidFill>
                <a:latin typeface="Oswald"/>
              </a:rPr>
              <a:t>2GIS</a:t>
            </a:r>
          </a:p>
        </p:txBody>
      </p:sp>
      <p:sp>
        <p:nvSpPr>
          <p:cNvPr id="14" name="TextBox 14"/>
          <p:cNvSpPr txBox="1"/>
          <p:nvPr/>
        </p:nvSpPr>
        <p:spPr>
          <a:xfrm>
            <a:off x="13275301" y="5849005"/>
            <a:ext cx="4513845" cy="3693319"/>
          </a:xfrm>
          <a:prstGeom prst="rect">
            <a:avLst/>
          </a:prstGeom>
        </p:spPr>
        <p:txBody>
          <a:bodyPr wrap="square" lIns="0" tIns="0" rIns="0" bIns="0" rtlCol="0" anchor="t">
            <a:spAutoFit/>
          </a:bodyPr>
          <a:lstStyle/>
          <a:p>
            <a:pPr>
              <a:lnSpc>
                <a:spcPts val="4760"/>
              </a:lnSpc>
            </a:pPr>
            <a:r>
              <a:rPr lang="en-US" sz="2800" i="0" spc="112" dirty="0" smtClean="0">
                <a:solidFill>
                  <a:schemeClr val="bg2">
                    <a:lumMod val="25000"/>
                  </a:schemeClr>
                </a:solidFill>
                <a:latin typeface="Oswald"/>
              </a:rPr>
              <a:t>1. </a:t>
            </a:r>
            <a:r>
              <a:rPr lang="en-US" sz="2800" spc="112" dirty="0" smtClean="0">
                <a:solidFill>
                  <a:schemeClr val="bg2">
                    <a:lumMod val="25000"/>
                  </a:schemeClr>
                </a:solidFill>
                <a:latin typeface="Oswald"/>
              </a:rPr>
              <a:t>City </a:t>
            </a:r>
            <a:r>
              <a:rPr lang="en-US" sz="2800" spc="112" dirty="0">
                <a:solidFill>
                  <a:schemeClr val="bg2">
                    <a:lumMod val="25000"/>
                  </a:schemeClr>
                </a:solidFill>
                <a:latin typeface="Oswald"/>
              </a:rPr>
              <a:t>guide Apps: </a:t>
            </a:r>
          </a:p>
          <a:p>
            <a:pPr>
              <a:lnSpc>
                <a:spcPts val="4760"/>
              </a:lnSpc>
            </a:pPr>
            <a:r>
              <a:rPr lang="en-US" sz="2800" i="0" spc="112" dirty="0" smtClean="0">
                <a:solidFill>
                  <a:srgbClr val="FFFFFF"/>
                </a:solidFill>
                <a:latin typeface="Oswald"/>
              </a:rPr>
              <a:t>  </a:t>
            </a:r>
            <a:r>
              <a:rPr lang="en-US" sz="2800" i="0" spc="112" dirty="0" smtClean="0">
                <a:solidFill>
                  <a:srgbClr val="CD0808"/>
                </a:solidFill>
                <a:latin typeface="Oswald"/>
              </a:rPr>
              <a:t>  </a:t>
            </a:r>
            <a:r>
              <a:rPr lang="en-US" sz="2800" i="0" spc="112" dirty="0" err="1">
                <a:solidFill>
                  <a:srgbClr val="CD0808"/>
                </a:solidFill>
                <a:latin typeface="Oswald"/>
              </a:rPr>
              <a:t>Triposo</a:t>
            </a:r>
            <a:endParaRPr lang="en-US" sz="2800" i="0" spc="112" dirty="0">
              <a:solidFill>
                <a:srgbClr val="CD0808"/>
              </a:solidFill>
              <a:latin typeface="Oswald"/>
            </a:endParaRPr>
          </a:p>
          <a:p>
            <a:pPr>
              <a:lnSpc>
                <a:spcPts val="4760"/>
              </a:lnSpc>
            </a:pPr>
            <a:r>
              <a:rPr lang="en-US" sz="2800" i="0" spc="112" dirty="0">
                <a:solidFill>
                  <a:srgbClr val="CD0808"/>
                </a:solidFill>
                <a:latin typeface="Oswald"/>
              </a:rPr>
              <a:t>    Redigo</a:t>
            </a:r>
          </a:p>
          <a:p>
            <a:pPr>
              <a:lnSpc>
                <a:spcPts val="4760"/>
              </a:lnSpc>
            </a:pPr>
            <a:r>
              <a:rPr lang="en-US" sz="2800" i="0" spc="112" dirty="0">
                <a:solidFill>
                  <a:schemeClr val="bg2">
                    <a:lumMod val="25000"/>
                  </a:schemeClr>
                </a:solidFill>
                <a:latin typeface="Oswald"/>
              </a:rPr>
              <a:t>2. </a:t>
            </a:r>
            <a:r>
              <a:rPr lang="en-US" sz="2800" spc="112" dirty="0" smtClean="0">
                <a:solidFill>
                  <a:schemeClr val="bg2">
                    <a:lumMod val="25000"/>
                  </a:schemeClr>
                </a:solidFill>
                <a:latin typeface="Oswald"/>
              </a:rPr>
              <a:t>Restaurant guide App</a:t>
            </a:r>
            <a:r>
              <a:rPr lang="ru-RU" sz="2800" spc="112" dirty="0" smtClean="0">
                <a:solidFill>
                  <a:schemeClr val="bg2">
                    <a:lumMod val="25000"/>
                  </a:schemeClr>
                </a:solidFill>
                <a:latin typeface="Oswald"/>
              </a:rPr>
              <a:t>:</a:t>
            </a:r>
            <a:endParaRPr lang="en-US" sz="2800" i="0" spc="112" dirty="0">
              <a:solidFill>
                <a:schemeClr val="bg2">
                  <a:lumMod val="25000"/>
                </a:schemeClr>
              </a:solidFill>
              <a:latin typeface="Oswald"/>
            </a:endParaRPr>
          </a:p>
          <a:p>
            <a:pPr>
              <a:lnSpc>
                <a:spcPts val="4760"/>
              </a:lnSpc>
            </a:pPr>
            <a:r>
              <a:rPr lang="en-US" sz="2800" i="0" spc="112" dirty="0">
                <a:solidFill>
                  <a:srgbClr val="FFFFFF"/>
                </a:solidFill>
                <a:latin typeface="Oswald"/>
              </a:rPr>
              <a:t>    </a:t>
            </a:r>
            <a:r>
              <a:rPr lang="en-US" sz="2800" i="0" spc="112" dirty="0">
                <a:solidFill>
                  <a:srgbClr val="CD0808"/>
                </a:solidFill>
                <a:latin typeface="Oswald"/>
              </a:rPr>
              <a:t>TripAdvisor</a:t>
            </a:r>
          </a:p>
          <a:p>
            <a:pPr>
              <a:lnSpc>
                <a:spcPts val="4760"/>
              </a:lnSpc>
            </a:pPr>
            <a:endParaRPr lang="en-US" sz="2800" i="0" spc="112" dirty="0">
              <a:solidFill>
                <a:srgbClr val="CD0808"/>
              </a:solidFill>
              <a:latin typeface="Oswald"/>
            </a:endParaRPr>
          </a:p>
        </p:txBody>
      </p:sp>
      <p:sp>
        <p:nvSpPr>
          <p:cNvPr id="15" name="Прямоугольник 14">
            <a:extLst>
              <a:ext uri="{FF2B5EF4-FFF2-40B4-BE49-F238E27FC236}">
                <a16:creationId xmlns="" xmlns:a16="http://schemas.microsoft.com/office/drawing/2014/main" id="{3C18536F-292F-934D-9B8F-D54713A513AE}"/>
              </a:ext>
            </a:extLst>
          </p:cNvPr>
          <p:cNvSpPr/>
          <p:nvPr/>
        </p:nvSpPr>
        <p:spPr>
          <a:xfrm>
            <a:off x="4408" y="-1"/>
            <a:ext cx="18283592" cy="1710282"/>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Прямоугольник 15">
            <a:extLst>
              <a:ext uri="{FF2B5EF4-FFF2-40B4-BE49-F238E27FC236}">
                <a16:creationId xmlns="" xmlns:a16="http://schemas.microsoft.com/office/drawing/2014/main" id="{3C18536F-292F-934D-9B8F-D54713A513AE}"/>
              </a:ext>
            </a:extLst>
          </p:cNvPr>
          <p:cNvSpPr/>
          <p:nvPr/>
        </p:nvSpPr>
        <p:spPr>
          <a:xfrm>
            <a:off x="0" y="9499752"/>
            <a:ext cx="18283592" cy="77647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TextBox 12"/>
          <p:cNvSpPr txBox="1"/>
          <p:nvPr/>
        </p:nvSpPr>
        <p:spPr>
          <a:xfrm>
            <a:off x="17139293" y="126000"/>
            <a:ext cx="997707" cy="405765"/>
          </a:xfrm>
          <a:prstGeom prst="rect">
            <a:avLst/>
          </a:prstGeom>
        </p:spPr>
        <p:txBody>
          <a:bodyPr lIns="0" tIns="0" rIns="0" bIns="0" rtlCol="0" anchor="t">
            <a:spAutoFit/>
          </a:bodyPr>
          <a:lstStyle/>
          <a:p>
            <a:pPr algn="ctr">
              <a:lnSpc>
                <a:spcPts val="3359"/>
              </a:lnSpc>
            </a:pPr>
            <a:r>
              <a:rPr lang="en-US" sz="2400" b="1" dirty="0">
                <a:solidFill>
                  <a:srgbClr val="FFFFFF"/>
                </a:solidFill>
                <a:latin typeface="Oswald"/>
              </a:rPr>
              <a:t>14</a:t>
            </a:r>
          </a:p>
        </p:txBody>
      </p:sp>
    </p:spTree>
    <p:extLst>
      <p:ext uri="{BB962C8B-B14F-4D97-AF65-F5344CB8AC3E}">
        <p14:creationId xmlns:p14="http://schemas.microsoft.com/office/powerpoint/2010/main" val="2617221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97225" y="1288534"/>
            <a:ext cx="11055473" cy="1192249"/>
          </a:xfrm>
          <a:prstGeom prst="rect">
            <a:avLst/>
          </a:prstGeom>
        </p:spPr>
        <p:txBody>
          <a:bodyPr wrap="square" lIns="0" tIns="0" rIns="0" bIns="0" rtlCol="0" anchor="t">
            <a:spAutoFit/>
          </a:bodyPr>
          <a:lstStyle/>
          <a:p>
            <a:pPr>
              <a:lnSpc>
                <a:spcPts val="9920"/>
              </a:lnSpc>
            </a:pPr>
            <a:r>
              <a:rPr lang="en-US" sz="8000" b="1" spc="1288" dirty="0">
                <a:solidFill>
                  <a:schemeClr val="accent2">
                    <a:lumMod val="75000"/>
                  </a:schemeClr>
                </a:solidFill>
                <a:latin typeface="Oswald"/>
              </a:rPr>
              <a:t>ACCOMMODATION</a:t>
            </a:r>
          </a:p>
        </p:txBody>
      </p:sp>
      <p:sp>
        <p:nvSpPr>
          <p:cNvPr id="4" name="TextBox 4"/>
          <p:cNvSpPr txBox="1"/>
          <p:nvPr/>
        </p:nvSpPr>
        <p:spPr>
          <a:xfrm>
            <a:off x="5997225" y="2539692"/>
            <a:ext cx="13360522" cy="1240532"/>
          </a:xfrm>
          <a:prstGeom prst="rect">
            <a:avLst/>
          </a:prstGeom>
        </p:spPr>
        <p:txBody>
          <a:bodyPr wrap="square" lIns="0" tIns="0" rIns="0" bIns="0" rtlCol="0" anchor="t">
            <a:spAutoFit/>
          </a:bodyPr>
          <a:lstStyle/>
          <a:p>
            <a:pPr>
              <a:lnSpc>
                <a:spcPts val="5120"/>
              </a:lnSpc>
            </a:pPr>
            <a:r>
              <a:rPr lang="en-US" sz="3199" b="1" spc="127" dirty="0">
                <a:solidFill>
                  <a:schemeClr val="tx2">
                    <a:lumMod val="50000"/>
                  </a:schemeClr>
                </a:solidFill>
                <a:latin typeface="Oswald"/>
              </a:rPr>
              <a:t>ACCOMMODATION OPTIONS IF YOU </a:t>
            </a:r>
            <a:br>
              <a:rPr lang="en-US" sz="3199" b="1" spc="127" dirty="0">
                <a:solidFill>
                  <a:schemeClr val="tx2">
                    <a:lumMod val="50000"/>
                  </a:schemeClr>
                </a:solidFill>
                <a:latin typeface="Oswald"/>
              </a:rPr>
            </a:br>
            <a:r>
              <a:rPr lang="en-US" sz="3199" b="1" spc="127" dirty="0">
                <a:solidFill>
                  <a:schemeClr val="tx2">
                    <a:lumMod val="50000"/>
                  </a:schemeClr>
                </a:solidFill>
                <a:latin typeface="Oswald"/>
              </a:rPr>
              <a:t>ARE COMING FOR OUTPATIENT  ADMISSION</a:t>
            </a:r>
          </a:p>
        </p:txBody>
      </p:sp>
      <p:sp>
        <p:nvSpPr>
          <p:cNvPr id="5" name="TextBox 5"/>
          <p:cNvSpPr txBox="1"/>
          <p:nvPr/>
        </p:nvSpPr>
        <p:spPr>
          <a:xfrm>
            <a:off x="6027705" y="4134089"/>
            <a:ext cx="11931772" cy="2500685"/>
          </a:xfrm>
          <a:prstGeom prst="rect">
            <a:avLst/>
          </a:prstGeom>
        </p:spPr>
        <p:txBody>
          <a:bodyPr lIns="0" tIns="0" rIns="0" bIns="0" rtlCol="0" anchor="t">
            <a:spAutoFit/>
          </a:bodyPr>
          <a:lstStyle/>
          <a:p>
            <a:pPr>
              <a:lnSpc>
                <a:spcPts val="3920"/>
              </a:lnSpc>
            </a:pPr>
            <a:r>
              <a:rPr lang="en-US" sz="2800" spc="148" dirty="0">
                <a:solidFill>
                  <a:schemeClr val="accent2">
                    <a:lumMod val="50000"/>
                  </a:schemeClr>
                </a:solidFill>
                <a:latin typeface="Oswald"/>
              </a:rPr>
              <a:t>https://www.booking.com/</a:t>
            </a:r>
          </a:p>
          <a:p>
            <a:pPr>
              <a:lnSpc>
                <a:spcPts val="3920"/>
              </a:lnSpc>
            </a:pPr>
            <a:r>
              <a:rPr lang="en-US" sz="2800" spc="148" dirty="0">
                <a:solidFill>
                  <a:schemeClr val="accent2">
                    <a:lumMod val="50000"/>
                  </a:schemeClr>
                </a:solidFill>
                <a:latin typeface="Oswald"/>
              </a:rPr>
              <a:t>https://www.tripadvisor.com/</a:t>
            </a:r>
          </a:p>
          <a:p>
            <a:pPr>
              <a:lnSpc>
                <a:spcPts val="3920"/>
              </a:lnSpc>
            </a:pPr>
            <a:r>
              <a:rPr lang="en-US" sz="2800" spc="148" dirty="0">
                <a:solidFill>
                  <a:schemeClr val="accent2">
                    <a:lumMod val="50000"/>
                  </a:schemeClr>
                </a:solidFill>
                <a:latin typeface="Oswald"/>
              </a:rPr>
              <a:t>https://www.airbnb.com/</a:t>
            </a:r>
          </a:p>
          <a:p>
            <a:pPr>
              <a:lnSpc>
                <a:spcPts val="3920"/>
              </a:lnSpc>
            </a:pPr>
            <a:r>
              <a:rPr lang="en-US" sz="2800" spc="148" dirty="0">
                <a:solidFill>
                  <a:schemeClr val="accent3">
                    <a:lumMod val="50000"/>
                  </a:schemeClr>
                </a:solidFill>
                <a:latin typeface="Oswald"/>
              </a:rPr>
              <a:t>Please contact a tour operator or assistance companies if you need any assistance with organizing your trip.</a:t>
            </a:r>
          </a:p>
        </p:txBody>
      </p:sp>
      <p:sp>
        <p:nvSpPr>
          <p:cNvPr id="9" name="TextBox 9"/>
          <p:cNvSpPr txBox="1"/>
          <p:nvPr/>
        </p:nvSpPr>
        <p:spPr>
          <a:xfrm>
            <a:off x="6027705" y="6788067"/>
            <a:ext cx="11946188" cy="1308050"/>
          </a:xfrm>
          <a:prstGeom prst="rect">
            <a:avLst/>
          </a:prstGeom>
        </p:spPr>
        <p:txBody>
          <a:bodyPr wrap="square" lIns="0" tIns="0" rIns="0" bIns="0" rtlCol="0" anchor="t">
            <a:spAutoFit/>
          </a:bodyPr>
          <a:lstStyle/>
          <a:p>
            <a:pPr>
              <a:lnSpc>
                <a:spcPts val="5120"/>
              </a:lnSpc>
            </a:pPr>
            <a:r>
              <a:rPr lang="en-US" sz="3199" b="1" spc="127" dirty="0" smtClean="0">
                <a:solidFill>
                  <a:schemeClr val="tx2">
                    <a:lumMod val="50000"/>
                  </a:schemeClr>
                </a:solidFill>
                <a:latin typeface="Oswald"/>
              </a:rPr>
              <a:t>ACCOMMODATION OPTIONS IF YOU </a:t>
            </a:r>
            <a:br>
              <a:rPr lang="en-US" sz="3199" b="1" spc="127" dirty="0" smtClean="0">
                <a:solidFill>
                  <a:schemeClr val="tx2">
                    <a:lumMod val="50000"/>
                  </a:schemeClr>
                </a:solidFill>
                <a:latin typeface="Oswald"/>
              </a:rPr>
            </a:br>
            <a:r>
              <a:rPr lang="en-US" sz="3199" b="1" spc="127" dirty="0" smtClean="0">
                <a:solidFill>
                  <a:schemeClr val="tx2">
                    <a:lumMod val="50000"/>
                  </a:schemeClr>
                </a:solidFill>
                <a:latin typeface="Oswald"/>
              </a:rPr>
              <a:t>ARE COMING FOR INPATIENT  ADMISSION</a:t>
            </a:r>
            <a:endParaRPr lang="en-US" sz="3199" b="1" i="0" spc="127" dirty="0">
              <a:solidFill>
                <a:schemeClr val="tx2">
                  <a:lumMod val="50000"/>
                </a:schemeClr>
              </a:solidFill>
              <a:latin typeface="Oswald"/>
            </a:endParaRPr>
          </a:p>
        </p:txBody>
      </p:sp>
      <p:sp>
        <p:nvSpPr>
          <p:cNvPr id="10" name="TextBox 10"/>
          <p:cNvSpPr txBox="1"/>
          <p:nvPr/>
        </p:nvSpPr>
        <p:spPr>
          <a:xfrm>
            <a:off x="6027705" y="8186650"/>
            <a:ext cx="11684122" cy="959237"/>
          </a:xfrm>
          <a:prstGeom prst="rect">
            <a:avLst/>
          </a:prstGeom>
        </p:spPr>
        <p:txBody>
          <a:bodyPr lIns="0" tIns="0" rIns="0" bIns="0" rtlCol="0" anchor="t">
            <a:spAutoFit/>
          </a:bodyPr>
          <a:lstStyle/>
          <a:p>
            <a:pPr>
              <a:lnSpc>
                <a:spcPts val="3919"/>
              </a:lnSpc>
            </a:pPr>
            <a:r>
              <a:rPr lang="en-US" sz="2800" spc="148" dirty="0" smtClean="0">
                <a:solidFill>
                  <a:schemeClr val="accent3">
                    <a:lumMod val="50000"/>
                  </a:schemeClr>
                </a:solidFill>
                <a:latin typeface="Oswald"/>
              </a:rPr>
              <a:t>Contact </a:t>
            </a:r>
            <a:r>
              <a:rPr lang="en-US" sz="2800" spc="148" dirty="0">
                <a:solidFill>
                  <a:schemeClr val="accent3">
                    <a:lumMod val="50000"/>
                  </a:schemeClr>
                </a:solidFill>
                <a:latin typeface="Oswald"/>
              </a:rPr>
              <a:t>a specialist from a health facility for information about your accommodation. Please do not forget to do it in advance. </a:t>
            </a:r>
            <a:endParaRPr lang="en-US" sz="2800" b="0" i="0" spc="148" dirty="0">
              <a:solidFill>
                <a:schemeClr val="accent3">
                  <a:lumMod val="50000"/>
                </a:schemeClr>
              </a:solidFill>
              <a:latin typeface="Oswald"/>
            </a:endParaRPr>
          </a:p>
        </p:txBody>
      </p:sp>
      <p:sp>
        <p:nvSpPr>
          <p:cNvPr id="11" name="TextBox 11"/>
          <p:cNvSpPr txBox="1"/>
          <p:nvPr/>
        </p:nvSpPr>
        <p:spPr>
          <a:xfrm>
            <a:off x="17052698" y="1885778"/>
            <a:ext cx="997707" cy="405765"/>
          </a:xfrm>
          <a:prstGeom prst="rect">
            <a:avLst/>
          </a:prstGeom>
        </p:spPr>
        <p:txBody>
          <a:bodyPr lIns="0" tIns="0" rIns="0" bIns="0" rtlCol="0" anchor="t">
            <a:spAutoFit/>
          </a:bodyPr>
          <a:lstStyle/>
          <a:p>
            <a:pPr algn="ctr">
              <a:lnSpc>
                <a:spcPts val="3359"/>
              </a:lnSpc>
            </a:pPr>
            <a:r>
              <a:rPr lang="en-US" sz="2400" b="1">
                <a:solidFill>
                  <a:srgbClr val="FFFFFF"/>
                </a:solidFill>
                <a:latin typeface="Oswald"/>
              </a:rPr>
              <a:t>15</a:t>
            </a:r>
          </a:p>
        </p:txBody>
      </p:sp>
      <p:sp>
        <p:nvSpPr>
          <p:cNvPr id="13" name="Прямоугольник 12">
            <a:extLst>
              <a:ext uri="{FF2B5EF4-FFF2-40B4-BE49-F238E27FC236}">
                <a16:creationId xmlns="" xmlns:a16="http://schemas.microsoft.com/office/drawing/2014/main" id="{3C18536F-292F-934D-9B8F-D54713A513AE}"/>
              </a:ext>
            </a:extLst>
          </p:cNvPr>
          <p:cNvSpPr/>
          <p:nvPr/>
        </p:nvSpPr>
        <p:spPr>
          <a:xfrm>
            <a:off x="0" y="9499752"/>
            <a:ext cx="18283592" cy="77647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26" name="Picture 2" descr="ÐÐ°ÑÑÐ¸Ð½ÐºÐ¸ Ð¿Ð¾ Ð·Ð°Ð¿ÑÐ¾ÑÑ ÑÑÑÐ³ÑÑ ÑÐ¾ÑÐ¾Ð³ÑÐ°ÑÐ¸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9279"/>
            <a:ext cx="5600700" cy="845047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a:stretch>
            <a:fillRect/>
          </a:stretch>
        </p:blipFill>
        <p:spPr>
          <a:xfrm>
            <a:off x="0" y="-21841"/>
            <a:ext cx="18288000" cy="1071120"/>
          </a:xfrm>
          <a:prstGeom prst="rect">
            <a:avLst/>
          </a:prstGeom>
        </p:spPr>
      </p:pic>
      <p:sp>
        <p:nvSpPr>
          <p:cNvPr id="15" name="TextBox 12"/>
          <p:cNvSpPr txBox="1"/>
          <p:nvPr/>
        </p:nvSpPr>
        <p:spPr>
          <a:xfrm>
            <a:off x="17212632" y="250407"/>
            <a:ext cx="997707" cy="405765"/>
          </a:xfrm>
          <a:prstGeom prst="rect">
            <a:avLst/>
          </a:prstGeom>
        </p:spPr>
        <p:txBody>
          <a:bodyPr lIns="0" tIns="0" rIns="0" bIns="0" rtlCol="0" anchor="t">
            <a:spAutoFit/>
          </a:bodyPr>
          <a:lstStyle/>
          <a:p>
            <a:pPr algn="ctr">
              <a:lnSpc>
                <a:spcPts val="3359"/>
              </a:lnSpc>
            </a:pPr>
            <a:r>
              <a:rPr lang="en-US" sz="2400" b="1" dirty="0" smtClean="0">
                <a:solidFill>
                  <a:srgbClr val="FFFFFF"/>
                </a:solidFill>
                <a:latin typeface="Oswald"/>
              </a:rPr>
              <a:t>1</a:t>
            </a:r>
            <a:r>
              <a:rPr lang="ru-RU" sz="2400" b="1" dirty="0" smtClean="0">
                <a:solidFill>
                  <a:srgbClr val="FFFFFF"/>
                </a:solidFill>
                <a:latin typeface="Oswald"/>
              </a:rPr>
              <a:t>5</a:t>
            </a:r>
            <a:endParaRPr lang="en-US" sz="2400" b="1" dirty="0">
              <a:solidFill>
                <a:srgbClr val="FFFFFF"/>
              </a:solidFill>
              <a:latin typeface="Oswald"/>
            </a:endParaRPr>
          </a:p>
        </p:txBody>
      </p:sp>
    </p:spTree>
    <p:extLst>
      <p:ext uri="{BB962C8B-B14F-4D97-AF65-F5344CB8AC3E}">
        <p14:creationId xmlns:p14="http://schemas.microsoft.com/office/powerpoint/2010/main" val="3756583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bs.twimg.com/media/DvC3f1hXQAAdr4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8288000" cy="10312400"/>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3" name="TextBox 4"/>
          <p:cNvSpPr txBox="1"/>
          <p:nvPr/>
        </p:nvSpPr>
        <p:spPr>
          <a:xfrm>
            <a:off x="667645" y="3004165"/>
            <a:ext cx="16952707" cy="3132113"/>
          </a:xfrm>
          <a:prstGeom prst="rect">
            <a:avLst/>
          </a:prstGeom>
        </p:spPr>
        <p:txBody>
          <a:bodyPr lIns="0" tIns="0" rIns="0" bIns="0" rtlCol="0" anchor="t">
            <a:spAutoFit/>
          </a:bodyPr>
          <a:lstStyle/>
          <a:p>
            <a:pPr algn="ctr">
              <a:lnSpc>
                <a:spcPts val="12439"/>
              </a:lnSpc>
            </a:pPr>
            <a:r>
              <a:rPr lang="en-US" sz="10031" b="1" spc="722" dirty="0">
                <a:solidFill>
                  <a:schemeClr val="accent1">
                    <a:lumMod val="50000"/>
                  </a:schemeClr>
                </a:solidFill>
                <a:latin typeface="Oswald"/>
              </a:rPr>
              <a:t>STEP IV</a:t>
            </a:r>
          </a:p>
          <a:p>
            <a:pPr algn="ctr">
              <a:lnSpc>
                <a:spcPts val="12439"/>
              </a:lnSpc>
            </a:pPr>
            <a:endParaRPr lang="en-US" sz="10031" b="1" i="0" spc="722" dirty="0">
              <a:solidFill>
                <a:schemeClr val="accent1">
                  <a:lumMod val="50000"/>
                </a:schemeClr>
              </a:solidFill>
              <a:latin typeface="Oswald"/>
            </a:endParaRPr>
          </a:p>
        </p:txBody>
      </p:sp>
      <p:sp>
        <p:nvSpPr>
          <p:cNvPr id="4" name="TextBox 5"/>
          <p:cNvSpPr txBox="1"/>
          <p:nvPr/>
        </p:nvSpPr>
        <p:spPr>
          <a:xfrm>
            <a:off x="414829" y="4758266"/>
            <a:ext cx="17458337" cy="770467"/>
          </a:xfrm>
          <a:prstGeom prst="rect">
            <a:avLst/>
          </a:prstGeom>
        </p:spPr>
        <p:txBody>
          <a:bodyPr lIns="0" tIns="0" rIns="0" bIns="0" rtlCol="0" anchor="t">
            <a:spAutoFit/>
          </a:bodyPr>
          <a:lstStyle/>
          <a:p>
            <a:pPr algn="ctr">
              <a:lnSpc>
                <a:spcPts val="6720"/>
              </a:lnSpc>
            </a:pPr>
            <a:r>
              <a:rPr lang="en-US" sz="4200" b="1" spc="508" dirty="0">
                <a:solidFill>
                  <a:schemeClr val="accent1">
                    <a:lumMod val="50000"/>
                  </a:schemeClr>
                </a:solidFill>
                <a:latin typeface="Oswald"/>
              </a:rPr>
              <a:t>APPLY FOR A RUSSIAN VISA</a:t>
            </a:r>
          </a:p>
        </p:txBody>
      </p:sp>
      <p:sp>
        <p:nvSpPr>
          <p:cNvPr id="5" name="TextBox 6"/>
          <p:cNvSpPr txBox="1"/>
          <p:nvPr/>
        </p:nvSpPr>
        <p:spPr>
          <a:xfrm>
            <a:off x="17290293" y="163993"/>
            <a:ext cx="997707" cy="405765"/>
          </a:xfrm>
          <a:prstGeom prst="rect">
            <a:avLst/>
          </a:prstGeom>
        </p:spPr>
        <p:txBody>
          <a:bodyPr lIns="0" tIns="0" rIns="0" bIns="0" rtlCol="0" anchor="t">
            <a:spAutoFit/>
          </a:bodyPr>
          <a:lstStyle/>
          <a:p>
            <a:pPr algn="ctr">
              <a:lnSpc>
                <a:spcPts val="3359"/>
              </a:lnSpc>
            </a:pPr>
            <a:r>
              <a:rPr lang="en-US" sz="2400" b="1" dirty="0">
                <a:solidFill>
                  <a:schemeClr val="accent1">
                    <a:lumMod val="50000"/>
                  </a:schemeClr>
                </a:solidFill>
                <a:latin typeface="Oswald"/>
              </a:rPr>
              <a:t>16</a:t>
            </a:r>
          </a:p>
        </p:txBody>
      </p:sp>
    </p:spTree>
    <p:extLst>
      <p:ext uri="{BB962C8B-B14F-4D97-AF65-F5344CB8AC3E}">
        <p14:creationId xmlns:p14="http://schemas.microsoft.com/office/powerpoint/2010/main" val="1269848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00808" y="2872951"/>
            <a:ext cx="6217348" cy="6429375"/>
          </a:xfrm>
          <a:prstGeom prst="rect">
            <a:avLst/>
          </a:prstGeom>
          <a:solidFill>
            <a:schemeClr val="accent1">
              <a:lumMod val="40000"/>
              <a:lumOff val="60000"/>
            </a:schemeClr>
          </a:solidFill>
        </p:spPr>
      </p:sp>
      <p:sp>
        <p:nvSpPr>
          <p:cNvPr id="3" name="AutoShape 3"/>
          <p:cNvSpPr/>
          <p:nvPr/>
        </p:nvSpPr>
        <p:spPr>
          <a:xfrm>
            <a:off x="208721" y="2872950"/>
            <a:ext cx="5592087" cy="6429375"/>
          </a:xfrm>
          <a:prstGeom prst="rect">
            <a:avLst/>
          </a:prstGeom>
          <a:solidFill>
            <a:schemeClr val="accent3">
              <a:lumMod val="40000"/>
              <a:lumOff val="60000"/>
            </a:schemeClr>
          </a:solidFill>
        </p:spPr>
      </p:sp>
      <p:sp>
        <p:nvSpPr>
          <p:cNvPr id="4" name="TextBox 4"/>
          <p:cNvSpPr txBox="1"/>
          <p:nvPr/>
        </p:nvSpPr>
        <p:spPr>
          <a:xfrm>
            <a:off x="6613711" y="3105266"/>
            <a:ext cx="4509872" cy="1731243"/>
          </a:xfrm>
          <a:prstGeom prst="rect">
            <a:avLst/>
          </a:prstGeom>
        </p:spPr>
        <p:txBody>
          <a:bodyPr lIns="0" tIns="0" rIns="0" bIns="0" rtlCol="0" anchor="t">
            <a:spAutoFit/>
          </a:bodyPr>
          <a:lstStyle/>
          <a:p>
            <a:pPr algn="ctr">
              <a:lnSpc>
                <a:spcPts val="4480"/>
              </a:lnSpc>
            </a:pPr>
            <a:r>
              <a:rPr lang="en-US" sz="2800" spc="112" dirty="0">
                <a:solidFill>
                  <a:srgbClr val="150599"/>
                </a:solidFill>
                <a:latin typeface="Oswald"/>
              </a:rPr>
              <a:t>BUSINESS</a:t>
            </a:r>
          </a:p>
          <a:p>
            <a:pPr algn="ctr">
              <a:lnSpc>
                <a:spcPts val="4480"/>
              </a:lnSpc>
            </a:pPr>
            <a:r>
              <a:rPr lang="en-US" sz="2800" spc="112" dirty="0">
                <a:solidFill>
                  <a:srgbClr val="150599"/>
                </a:solidFill>
                <a:latin typeface="Oswald"/>
              </a:rPr>
              <a:t>PURPOSE OF VISIT: </a:t>
            </a:r>
            <a:endParaRPr lang="ru-RU" sz="2800" spc="112" dirty="0" smtClean="0">
              <a:solidFill>
                <a:srgbClr val="150599"/>
              </a:solidFill>
              <a:latin typeface="Oswald"/>
            </a:endParaRPr>
          </a:p>
          <a:p>
            <a:pPr algn="ctr">
              <a:lnSpc>
                <a:spcPts val="4480"/>
              </a:lnSpc>
            </a:pPr>
            <a:r>
              <a:rPr lang="en-US" sz="2800" spc="112" dirty="0" smtClean="0">
                <a:solidFill>
                  <a:srgbClr val="0070C0"/>
                </a:solidFill>
                <a:latin typeface="Oswald"/>
              </a:rPr>
              <a:t>MEDICAL </a:t>
            </a:r>
            <a:r>
              <a:rPr lang="en-US" sz="2800" spc="112" dirty="0">
                <a:solidFill>
                  <a:srgbClr val="0070C0"/>
                </a:solidFill>
                <a:latin typeface="Oswald"/>
              </a:rPr>
              <a:t>TREATMENT </a:t>
            </a:r>
          </a:p>
        </p:txBody>
      </p:sp>
      <p:sp>
        <p:nvSpPr>
          <p:cNvPr id="5" name="TextBox 5"/>
          <p:cNvSpPr txBox="1"/>
          <p:nvPr/>
        </p:nvSpPr>
        <p:spPr>
          <a:xfrm>
            <a:off x="6002817" y="5318568"/>
            <a:ext cx="5986704" cy="4001095"/>
          </a:xfrm>
          <a:prstGeom prst="rect">
            <a:avLst/>
          </a:prstGeom>
        </p:spPr>
        <p:txBody>
          <a:bodyPr wrap="square" lIns="0" tIns="0" rIns="0" bIns="0" rtlCol="0" anchor="t">
            <a:spAutoFit/>
          </a:bodyPr>
          <a:lstStyle/>
          <a:p>
            <a:pPr>
              <a:lnSpc>
                <a:spcPts val="3910"/>
              </a:lnSpc>
            </a:pPr>
            <a:r>
              <a:rPr lang="en-US" sz="2600" b="1" spc="32" dirty="0">
                <a:solidFill>
                  <a:schemeClr val="accent2">
                    <a:lumMod val="50000"/>
                  </a:schemeClr>
                </a:solidFill>
                <a:latin typeface="Oswald"/>
              </a:rPr>
              <a:t>The period of validity: </a:t>
            </a:r>
            <a:r>
              <a:rPr lang="en-US" sz="2600" b="1" spc="32" dirty="0" smtClean="0">
                <a:solidFill>
                  <a:schemeClr val="accent2">
                    <a:lumMod val="50000"/>
                  </a:schemeClr>
                </a:solidFill>
                <a:latin typeface="Oswald"/>
              </a:rPr>
              <a:t>up </a:t>
            </a:r>
            <a:r>
              <a:rPr lang="en-US" sz="2600" b="1" spc="32" dirty="0">
                <a:solidFill>
                  <a:schemeClr val="accent2">
                    <a:lumMod val="50000"/>
                  </a:schemeClr>
                </a:solidFill>
                <a:latin typeface="Oswald"/>
              </a:rPr>
              <a:t>to 90 </a:t>
            </a:r>
            <a:r>
              <a:rPr lang="en-US" sz="2600" b="1" spc="32" dirty="0" smtClean="0">
                <a:solidFill>
                  <a:schemeClr val="accent2">
                    <a:lumMod val="50000"/>
                  </a:schemeClr>
                </a:solidFill>
                <a:latin typeface="Oswald"/>
              </a:rPr>
              <a:t>days</a:t>
            </a:r>
            <a:endParaRPr lang="ru-RU" sz="2600" b="1" spc="32" dirty="0" smtClean="0">
              <a:solidFill>
                <a:schemeClr val="accent2">
                  <a:lumMod val="50000"/>
                </a:schemeClr>
              </a:solidFill>
              <a:latin typeface="Oswald"/>
            </a:endParaRPr>
          </a:p>
          <a:p>
            <a:pPr>
              <a:lnSpc>
                <a:spcPts val="3910"/>
              </a:lnSpc>
            </a:pPr>
            <a:endParaRPr lang="en-US" sz="2600" b="1" spc="32" dirty="0">
              <a:solidFill>
                <a:schemeClr val="accent2">
                  <a:lumMod val="50000"/>
                </a:schemeClr>
              </a:solidFill>
              <a:latin typeface="Oswald"/>
            </a:endParaRPr>
          </a:p>
          <a:p>
            <a:pPr>
              <a:lnSpc>
                <a:spcPts val="3910"/>
              </a:lnSpc>
            </a:pPr>
            <a:r>
              <a:rPr lang="en-US" sz="2600" b="1" spc="32" dirty="0">
                <a:solidFill>
                  <a:schemeClr val="tx1">
                    <a:lumMod val="95000"/>
                    <a:lumOff val="5000"/>
                  </a:schemeClr>
                </a:solidFill>
                <a:latin typeface="Oswald"/>
              </a:rPr>
              <a:t>For those who visit Russia for medical treatment, health check-ups, medical advice with official invitation obtained from a health facility (except target tourism for the purpose of treatment and critical care).</a:t>
            </a:r>
          </a:p>
        </p:txBody>
      </p:sp>
      <p:sp>
        <p:nvSpPr>
          <p:cNvPr id="6" name="AutoShape 6"/>
          <p:cNvSpPr/>
          <p:nvPr/>
        </p:nvSpPr>
        <p:spPr>
          <a:xfrm>
            <a:off x="12018156" y="2872950"/>
            <a:ext cx="6030724" cy="6429375"/>
          </a:xfrm>
          <a:prstGeom prst="rect">
            <a:avLst/>
          </a:prstGeom>
          <a:solidFill>
            <a:schemeClr val="accent3">
              <a:lumMod val="40000"/>
              <a:lumOff val="60000"/>
            </a:schemeClr>
          </a:solidFill>
        </p:spPr>
      </p:sp>
      <p:sp>
        <p:nvSpPr>
          <p:cNvPr id="7" name="TextBox 7"/>
          <p:cNvSpPr txBox="1"/>
          <p:nvPr/>
        </p:nvSpPr>
        <p:spPr>
          <a:xfrm>
            <a:off x="1360507" y="854342"/>
            <a:ext cx="15976722" cy="2128788"/>
          </a:xfrm>
          <a:prstGeom prst="rect">
            <a:avLst/>
          </a:prstGeom>
        </p:spPr>
        <p:txBody>
          <a:bodyPr lIns="0" tIns="0" rIns="0" bIns="0" rtlCol="0" anchor="t">
            <a:spAutoFit/>
          </a:bodyPr>
          <a:lstStyle/>
          <a:p>
            <a:pPr algn="ctr">
              <a:lnSpc>
                <a:spcPts val="8319"/>
              </a:lnSpc>
            </a:pPr>
            <a:r>
              <a:rPr lang="en-US" sz="6399" b="1" spc="422" dirty="0">
                <a:solidFill>
                  <a:schemeClr val="tx2">
                    <a:lumMod val="50000"/>
                  </a:schemeClr>
                </a:solidFill>
                <a:latin typeface="Oswald"/>
              </a:rPr>
              <a:t>WHAT TYPES OF RUSSIAN VISAS </a:t>
            </a:r>
            <a:endParaRPr lang="ru-RU" sz="6399" b="1" spc="422" dirty="0" smtClean="0">
              <a:solidFill>
                <a:schemeClr val="tx2">
                  <a:lumMod val="50000"/>
                </a:schemeClr>
              </a:solidFill>
              <a:latin typeface="Oswald"/>
            </a:endParaRPr>
          </a:p>
          <a:p>
            <a:pPr algn="ctr">
              <a:lnSpc>
                <a:spcPts val="8319"/>
              </a:lnSpc>
            </a:pPr>
            <a:r>
              <a:rPr lang="en-US" sz="6399" b="1" spc="422" dirty="0" smtClean="0">
                <a:solidFill>
                  <a:schemeClr val="tx2">
                    <a:lumMod val="50000"/>
                  </a:schemeClr>
                </a:solidFill>
                <a:latin typeface="Oswald"/>
              </a:rPr>
              <a:t>ARE </a:t>
            </a:r>
            <a:r>
              <a:rPr lang="en-US" sz="6399" b="1" spc="422" dirty="0">
                <a:solidFill>
                  <a:schemeClr val="tx2">
                    <a:lumMod val="50000"/>
                  </a:schemeClr>
                </a:solidFill>
                <a:latin typeface="Oswald"/>
              </a:rPr>
              <a:t>THERE</a:t>
            </a:r>
            <a:r>
              <a:rPr lang="en-US" sz="6399" b="1" spc="422" dirty="0" smtClean="0">
                <a:solidFill>
                  <a:schemeClr val="tx2">
                    <a:lumMod val="50000"/>
                  </a:schemeClr>
                </a:solidFill>
                <a:latin typeface="Oswald"/>
              </a:rPr>
              <a:t>?</a:t>
            </a:r>
            <a:endParaRPr lang="en-US" sz="6399" b="1" spc="422" dirty="0">
              <a:solidFill>
                <a:schemeClr val="tx2">
                  <a:lumMod val="50000"/>
                </a:schemeClr>
              </a:solidFill>
              <a:latin typeface="Oswald"/>
            </a:endParaRPr>
          </a:p>
        </p:txBody>
      </p:sp>
      <p:pic>
        <p:nvPicPr>
          <p:cNvPr id="9" name="Picture 9"/>
          <p:cNvPicPr>
            <a:picLocks noChangeAspect="1"/>
          </p:cNvPicPr>
          <p:nvPr/>
        </p:nvPicPr>
        <p:blipFill>
          <a:blip r:embed="rId3" cstate="print"/>
          <a:srcRect l="44801" t="44801" r="44801" b="44801"/>
          <a:stretch>
            <a:fillRect/>
          </a:stretch>
        </p:blipFill>
        <p:spPr>
          <a:xfrm>
            <a:off x="17337229" y="808284"/>
            <a:ext cx="1901541" cy="1901541"/>
          </a:xfrm>
          <a:prstGeom prst="rect">
            <a:avLst/>
          </a:prstGeom>
        </p:spPr>
      </p:pic>
      <p:sp>
        <p:nvSpPr>
          <p:cNvPr id="10" name="TextBox 10"/>
          <p:cNvSpPr txBox="1"/>
          <p:nvPr/>
        </p:nvSpPr>
        <p:spPr>
          <a:xfrm>
            <a:off x="17290293" y="106843"/>
            <a:ext cx="997707" cy="405765"/>
          </a:xfrm>
          <a:prstGeom prst="rect">
            <a:avLst/>
          </a:prstGeom>
        </p:spPr>
        <p:txBody>
          <a:bodyPr lIns="0" tIns="0" rIns="0" bIns="0" rtlCol="0" anchor="t">
            <a:spAutoFit/>
          </a:bodyPr>
          <a:lstStyle/>
          <a:p>
            <a:pPr algn="ctr">
              <a:lnSpc>
                <a:spcPts val="3359"/>
              </a:lnSpc>
            </a:pPr>
            <a:r>
              <a:rPr lang="en-US" sz="2400" b="1" dirty="0">
                <a:solidFill>
                  <a:srgbClr val="FFFFFF"/>
                </a:solidFill>
                <a:latin typeface="Oswald"/>
              </a:rPr>
              <a:t>1</a:t>
            </a:r>
            <a:r>
              <a:rPr lang="ru-RU" sz="2400" b="1" dirty="0">
                <a:solidFill>
                  <a:srgbClr val="FFFFFF"/>
                </a:solidFill>
                <a:latin typeface="Oswald"/>
              </a:rPr>
              <a:t>8</a:t>
            </a:r>
            <a:endParaRPr lang="en-US" sz="2400" b="1" dirty="0">
              <a:solidFill>
                <a:srgbClr val="FFFFFF"/>
              </a:solidFill>
              <a:latin typeface="Oswald"/>
            </a:endParaRPr>
          </a:p>
        </p:txBody>
      </p:sp>
      <p:sp>
        <p:nvSpPr>
          <p:cNvPr id="11" name="TextBox 11"/>
          <p:cNvSpPr txBox="1"/>
          <p:nvPr/>
        </p:nvSpPr>
        <p:spPr>
          <a:xfrm>
            <a:off x="643702" y="3084578"/>
            <a:ext cx="4509872" cy="1731243"/>
          </a:xfrm>
          <a:prstGeom prst="rect">
            <a:avLst/>
          </a:prstGeom>
        </p:spPr>
        <p:txBody>
          <a:bodyPr lIns="0" tIns="0" rIns="0" bIns="0" rtlCol="0" anchor="t">
            <a:spAutoFit/>
          </a:bodyPr>
          <a:lstStyle/>
          <a:p>
            <a:pPr algn="ctr">
              <a:lnSpc>
                <a:spcPts val="4480"/>
              </a:lnSpc>
            </a:pPr>
            <a:r>
              <a:rPr lang="en-US" sz="2800" spc="112" dirty="0">
                <a:solidFill>
                  <a:srgbClr val="150599"/>
                </a:solidFill>
                <a:latin typeface="Oswald"/>
              </a:rPr>
              <a:t>TOURIST </a:t>
            </a:r>
          </a:p>
          <a:p>
            <a:pPr algn="ctr">
              <a:lnSpc>
                <a:spcPts val="4480"/>
              </a:lnSpc>
            </a:pPr>
            <a:r>
              <a:rPr lang="en-US" sz="2800" spc="112" dirty="0">
                <a:solidFill>
                  <a:srgbClr val="150599"/>
                </a:solidFill>
                <a:latin typeface="Oswald"/>
              </a:rPr>
              <a:t>PURPOSE OF VISIT: </a:t>
            </a:r>
            <a:endParaRPr lang="ru-RU" sz="2800" spc="112" dirty="0" smtClean="0">
              <a:solidFill>
                <a:srgbClr val="150599"/>
              </a:solidFill>
              <a:latin typeface="Oswald"/>
            </a:endParaRPr>
          </a:p>
          <a:p>
            <a:pPr algn="ctr">
              <a:lnSpc>
                <a:spcPts val="4480"/>
              </a:lnSpc>
            </a:pPr>
            <a:r>
              <a:rPr lang="en-US" sz="2800" spc="112" dirty="0" smtClean="0">
                <a:solidFill>
                  <a:srgbClr val="0070C0"/>
                </a:solidFill>
                <a:latin typeface="Oswald"/>
              </a:rPr>
              <a:t>TARGET </a:t>
            </a:r>
            <a:r>
              <a:rPr lang="en-US" sz="2800" spc="112" dirty="0">
                <a:solidFill>
                  <a:srgbClr val="0070C0"/>
                </a:solidFill>
                <a:latin typeface="Oswald"/>
              </a:rPr>
              <a:t>TOURISM</a:t>
            </a:r>
          </a:p>
        </p:txBody>
      </p:sp>
      <p:sp>
        <p:nvSpPr>
          <p:cNvPr id="12" name="TextBox 12"/>
          <p:cNvSpPr txBox="1"/>
          <p:nvPr/>
        </p:nvSpPr>
        <p:spPr>
          <a:xfrm>
            <a:off x="12778582" y="3081895"/>
            <a:ext cx="4509872" cy="1731243"/>
          </a:xfrm>
          <a:prstGeom prst="rect">
            <a:avLst/>
          </a:prstGeom>
        </p:spPr>
        <p:txBody>
          <a:bodyPr lIns="0" tIns="0" rIns="0" bIns="0" rtlCol="0" anchor="t">
            <a:spAutoFit/>
          </a:bodyPr>
          <a:lstStyle/>
          <a:p>
            <a:pPr algn="ctr">
              <a:lnSpc>
                <a:spcPts val="4480"/>
              </a:lnSpc>
            </a:pPr>
            <a:r>
              <a:rPr lang="en-US" sz="2800" spc="112" dirty="0">
                <a:solidFill>
                  <a:srgbClr val="150599"/>
                </a:solidFill>
                <a:latin typeface="Oswald"/>
              </a:rPr>
              <a:t>PRIVATE</a:t>
            </a:r>
          </a:p>
          <a:p>
            <a:pPr algn="ctr">
              <a:lnSpc>
                <a:spcPts val="4480"/>
              </a:lnSpc>
            </a:pPr>
            <a:r>
              <a:rPr lang="en-US" sz="2800" spc="112" dirty="0">
                <a:solidFill>
                  <a:srgbClr val="150599"/>
                </a:solidFill>
                <a:latin typeface="Oswald"/>
              </a:rPr>
              <a:t>PURPOSE OF VISIT: </a:t>
            </a:r>
          </a:p>
          <a:p>
            <a:pPr algn="ctr">
              <a:lnSpc>
                <a:spcPts val="4480"/>
              </a:lnSpc>
            </a:pPr>
            <a:r>
              <a:rPr lang="en-US" sz="2800" spc="112" dirty="0">
                <a:solidFill>
                  <a:srgbClr val="0070C0"/>
                </a:solidFill>
                <a:latin typeface="Oswald"/>
              </a:rPr>
              <a:t>SPECIAL CASES</a:t>
            </a:r>
          </a:p>
        </p:txBody>
      </p:sp>
      <p:sp>
        <p:nvSpPr>
          <p:cNvPr id="13" name="TextBox 13"/>
          <p:cNvSpPr txBox="1"/>
          <p:nvPr/>
        </p:nvSpPr>
        <p:spPr>
          <a:xfrm>
            <a:off x="410730" y="5318568"/>
            <a:ext cx="5317131" cy="3000821"/>
          </a:xfrm>
          <a:prstGeom prst="rect">
            <a:avLst/>
          </a:prstGeom>
        </p:spPr>
        <p:txBody>
          <a:bodyPr wrap="square" lIns="0" tIns="0" rIns="0" bIns="0" rtlCol="0" anchor="t">
            <a:spAutoFit/>
          </a:bodyPr>
          <a:lstStyle/>
          <a:p>
            <a:pPr>
              <a:lnSpc>
                <a:spcPts val="3910"/>
              </a:lnSpc>
            </a:pPr>
            <a:r>
              <a:rPr lang="en-US" sz="2600" b="1" spc="32" dirty="0">
                <a:solidFill>
                  <a:schemeClr val="accent2">
                    <a:lumMod val="50000"/>
                  </a:schemeClr>
                </a:solidFill>
                <a:latin typeface="Oswald"/>
              </a:rPr>
              <a:t>The period of validity: </a:t>
            </a:r>
            <a:r>
              <a:rPr lang="en-US" sz="2600" b="1" spc="32" dirty="0" smtClean="0">
                <a:solidFill>
                  <a:schemeClr val="accent2">
                    <a:lumMod val="50000"/>
                  </a:schemeClr>
                </a:solidFill>
                <a:latin typeface="Oswald"/>
              </a:rPr>
              <a:t>up </a:t>
            </a:r>
            <a:r>
              <a:rPr lang="en-US" sz="2600" b="1" spc="32" dirty="0">
                <a:solidFill>
                  <a:schemeClr val="accent2">
                    <a:lumMod val="50000"/>
                  </a:schemeClr>
                </a:solidFill>
                <a:latin typeface="Oswald"/>
              </a:rPr>
              <a:t>to 30 days</a:t>
            </a:r>
          </a:p>
          <a:p>
            <a:pPr>
              <a:lnSpc>
                <a:spcPts val="3910"/>
              </a:lnSpc>
            </a:pPr>
            <a:endParaRPr lang="en-US" sz="2600" b="1" spc="32" dirty="0">
              <a:solidFill>
                <a:schemeClr val="accent2">
                  <a:lumMod val="50000"/>
                </a:schemeClr>
              </a:solidFill>
              <a:latin typeface="Oswald"/>
            </a:endParaRPr>
          </a:p>
          <a:p>
            <a:pPr>
              <a:lnSpc>
                <a:spcPts val="3910"/>
              </a:lnSpc>
            </a:pPr>
            <a:r>
              <a:rPr lang="en-US" sz="2600" b="1" spc="32" dirty="0">
                <a:solidFill>
                  <a:schemeClr val="tx1">
                    <a:lumMod val="95000"/>
                    <a:lumOff val="5000"/>
                  </a:schemeClr>
                </a:solidFill>
                <a:latin typeface="Oswald"/>
              </a:rPr>
              <a:t>For those who visit Russia for tourism purposes on a specialized tour for health check-ups or medical consultations</a:t>
            </a:r>
          </a:p>
        </p:txBody>
      </p:sp>
      <p:sp>
        <p:nvSpPr>
          <p:cNvPr id="14" name="TextBox 14"/>
          <p:cNvSpPr txBox="1"/>
          <p:nvPr/>
        </p:nvSpPr>
        <p:spPr>
          <a:xfrm>
            <a:off x="12200285" y="5318568"/>
            <a:ext cx="5771727" cy="2500685"/>
          </a:xfrm>
          <a:prstGeom prst="rect">
            <a:avLst/>
          </a:prstGeom>
        </p:spPr>
        <p:txBody>
          <a:bodyPr lIns="0" tIns="0" rIns="0" bIns="0" rtlCol="0" anchor="t">
            <a:spAutoFit/>
          </a:bodyPr>
          <a:lstStyle/>
          <a:p>
            <a:pPr>
              <a:lnSpc>
                <a:spcPts val="3910"/>
              </a:lnSpc>
            </a:pPr>
            <a:r>
              <a:rPr lang="en-US" sz="2600" b="1" spc="32" dirty="0">
                <a:solidFill>
                  <a:schemeClr val="accent2">
                    <a:lumMod val="50000"/>
                  </a:schemeClr>
                </a:solidFill>
                <a:latin typeface="Oswald"/>
              </a:rPr>
              <a:t>The period of validity: up to 90 </a:t>
            </a:r>
            <a:r>
              <a:rPr lang="en-US" sz="2600" b="1" spc="32" dirty="0" smtClean="0">
                <a:solidFill>
                  <a:schemeClr val="accent2">
                    <a:lumMod val="50000"/>
                  </a:schemeClr>
                </a:solidFill>
                <a:latin typeface="Oswald"/>
              </a:rPr>
              <a:t>days</a:t>
            </a:r>
            <a:endParaRPr lang="ru-RU" sz="2600" b="1" spc="32" dirty="0" smtClean="0">
              <a:solidFill>
                <a:schemeClr val="accent2">
                  <a:lumMod val="50000"/>
                </a:schemeClr>
              </a:solidFill>
              <a:latin typeface="Oswald"/>
            </a:endParaRPr>
          </a:p>
          <a:p>
            <a:pPr>
              <a:lnSpc>
                <a:spcPts val="3910"/>
              </a:lnSpc>
            </a:pPr>
            <a:endParaRPr lang="en-US" sz="2600" b="1" spc="32" dirty="0">
              <a:solidFill>
                <a:schemeClr val="accent2">
                  <a:lumMod val="50000"/>
                </a:schemeClr>
              </a:solidFill>
              <a:latin typeface="Oswald"/>
            </a:endParaRPr>
          </a:p>
          <a:p>
            <a:pPr>
              <a:lnSpc>
                <a:spcPts val="3910"/>
              </a:lnSpc>
            </a:pPr>
            <a:r>
              <a:rPr lang="en-US" sz="2600" b="1" spc="32" dirty="0">
                <a:solidFill>
                  <a:schemeClr val="tx1">
                    <a:lumMod val="95000"/>
                    <a:lumOff val="5000"/>
                  </a:schemeClr>
                </a:solidFill>
                <a:latin typeface="Oswald"/>
              </a:rPr>
              <a:t>For those who travel to Russia for emergency medical treatment or to visit a sick relative. </a:t>
            </a:r>
          </a:p>
        </p:txBody>
      </p:sp>
      <p:sp>
        <p:nvSpPr>
          <p:cNvPr id="17" name="Прямоугольник 16">
            <a:extLst>
              <a:ext uri="{FF2B5EF4-FFF2-40B4-BE49-F238E27FC236}">
                <a16:creationId xmlns="" xmlns:a16="http://schemas.microsoft.com/office/drawing/2014/main" id="{3C18536F-292F-934D-9B8F-D54713A513AE}"/>
              </a:ext>
            </a:extLst>
          </p:cNvPr>
          <p:cNvSpPr/>
          <p:nvPr/>
        </p:nvSpPr>
        <p:spPr>
          <a:xfrm>
            <a:off x="0" y="17027"/>
            <a:ext cx="18283592" cy="71517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TextBox 8"/>
          <p:cNvSpPr txBox="1"/>
          <p:nvPr/>
        </p:nvSpPr>
        <p:spPr>
          <a:xfrm>
            <a:off x="17197821" y="155742"/>
            <a:ext cx="997707" cy="399020"/>
          </a:xfrm>
          <a:prstGeom prst="rect">
            <a:avLst/>
          </a:prstGeom>
        </p:spPr>
        <p:txBody>
          <a:bodyPr lIns="0" tIns="0" rIns="0" bIns="0" rtlCol="0" anchor="t">
            <a:spAutoFit/>
          </a:bodyPr>
          <a:lstStyle/>
          <a:p>
            <a:pPr algn="ctr">
              <a:lnSpc>
                <a:spcPts val="3359"/>
              </a:lnSpc>
            </a:pPr>
            <a:r>
              <a:rPr lang="en-US" sz="2400" b="1" dirty="0">
                <a:solidFill>
                  <a:srgbClr val="FFFFFF"/>
                </a:solidFill>
                <a:latin typeface="Oswald"/>
              </a:rPr>
              <a:t> </a:t>
            </a:r>
            <a:r>
              <a:rPr lang="en-US" sz="2400" b="1" dirty="0" smtClean="0">
                <a:solidFill>
                  <a:srgbClr val="FFFFFF"/>
                </a:solidFill>
                <a:latin typeface="Oswald"/>
              </a:rPr>
              <a:t>1</a:t>
            </a:r>
            <a:r>
              <a:rPr lang="ru-RU" sz="2400" b="1" dirty="0" smtClean="0">
                <a:solidFill>
                  <a:srgbClr val="FFFFFF"/>
                </a:solidFill>
                <a:latin typeface="Oswald"/>
              </a:rPr>
              <a:t>7</a:t>
            </a:r>
            <a:endParaRPr lang="en-US" sz="2400" b="1" dirty="0">
              <a:solidFill>
                <a:srgbClr val="FFFFFF"/>
              </a:solidFill>
              <a:latin typeface="Oswald"/>
            </a:endParaRPr>
          </a:p>
        </p:txBody>
      </p:sp>
      <p:pic>
        <p:nvPicPr>
          <p:cNvPr id="8" name="Рисунок 7"/>
          <p:cNvPicPr>
            <a:picLocks noChangeAspect="1"/>
          </p:cNvPicPr>
          <p:nvPr/>
        </p:nvPicPr>
        <p:blipFill>
          <a:blip r:embed="rId5"/>
          <a:stretch>
            <a:fillRect/>
          </a:stretch>
        </p:blipFill>
        <p:spPr>
          <a:xfrm>
            <a:off x="0" y="9550121"/>
            <a:ext cx="18288000" cy="736879"/>
          </a:xfrm>
          <a:prstGeom prst="rect">
            <a:avLst/>
          </a:prstGeom>
        </p:spPr>
      </p:pic>
    </p:spTree>
    <p:extLst>
      <p:ext uri="{BB962C8B-B14F-4D97-AF65-F5344CB8AC3E}">
        <p14:creationId xmlns:p14="http://schemas.microsoft.com/office/powerpoint/2010/main" val="3913714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41228" y="1000655"/>
            <a:ext cx="12084172" cy="1529458"/>
          </a:xfrm>
          <a:prstGeom prst="rect">
            <a:avLst/>
          </a:prstGeom>
        </p:spPr>
        <p:txBody>
          <a:bodyPr wrap="square" lIns="0" tIns="0" rIns="0" bIns="0" rtlCol="0" anchor="t">
            <a:spAutoFit/>
          </a:bodyPr>
          <a:lstStyle/>
          <a:p>
            <a:pPr algn="l">
              <a:lnSpc>
                <a:spcPts val="6200"/>
              </a:lnSpc>
            </a:pPr>
            <a:r>
              <a:rPr lang="en-US" sz="4600" b="1" spc="100" dirty="0" smtClean="0">
                <a:solidFill>
                  <a:schemeClr val="accent2">
                    <a:lumMod val="75000"/>
                  </a:schemeClr>
                </a:solidFill>
                <a:latin typeface="Oswald"/>
              </a:rPr>
              <a:t>Help </a:t>
            </a:r>
            <a:r>
              <a:rPr lang="en-US" sz="4600" b="1" spc="100" dirty="0">
                <a:solidFill>
                  <a:schemeClr val="accent2">
                    <a:lumMod val="75000"/>
                  </a:schemeClr>
                </a:solidFill>
                <a:latin typeface="Oswald"/>
              </a:rPr>
              <a:t>with processing documents </a:t>
            </a:r>
            <a:br>
              <a:rPr lang="en-US" sz="4600" b="1" spc="100" dirty="0">
                <a:solidFill>
                  <a:schemeClr val="accent2">
                    <a:lumMod val="75000"/>
                  </a:schemeClr>
                </a:solidFill>
                <a:latin typeface="Oswald"/>
              </a:rPr>
            </a:br>
            <a:r>
              <a:rPr lang="en-US" sz="4600" b="1" spc="100" dirty="0">
                <a:solidFill>
                  <a:schemeClr val="accent2">
                    <a:lumMod val="75000"/>
                  </a:schemeClr>
                </a:solidFill>
                <a:latin typeface="Oswald"/>
              </a:rPr>
              <a:t>for entering Russia </a:t>
            </a:r>
            <a:endParaRPr lang="en-US" sz="4600" b="1" i="0" spc="100" dirty="0">
              <a:solidFill>
                <a:schemeClr val="accent2">
                  <a:lumMod val="75000"/>
                </a:schemeClr>
              </a:solidFill>
              <a:latin typeface="Oswald"/>
            </a:endParaRPr>
          </a:p>
        </p:txBody>
      </p:sp>
      <p:sp>
        <p:nvSpPr>
          <p:cNvPr id="4" name="TextBox 4"/>
          <p:cNvSpPr txBox="1"/>
          <p:nvPr/>
        </p:nvSpPr>
        <p:spPr>
          <a:xfrm>
            <a:off x="641228" y="2714332"/>
            <a:ext cx="10826872" cy="586571"/>
          </a:xfrm>
          <a:prstGeom prst="rect">
            <a:avLst/>
          </a:prstGeom>
          <a:scene3d>
            <a:camera prst="orthographicFront"/>
            <a:lightRig rig="threePt" dir="t"/>
          </a:scene3d>
          <a:sp3d>
            <a:bevelT/>
          </a:sp3d>
        </p:spPr>
        <p:txBody>
          <a:bodyPr lIns="0" tIns="0" rIns="0" bIns="0" rtlCol="0" anchor="t">
            <a:spAutoFit/>
          </a:bodyPr>
          <a:lstStyle/>
          <a:p>
            <a:pPr>
              <a:lnSpc>
                <a:spcPts val="5120"/>
              </a:lnSpc>
            </a:pPr>
            <a:r>
              <a:rPr lang="en-US" sz="3200" b="1" spc="128" dirty="0" smtClean="0">
                <a:solidFill>
                  <a:schemeClr val="accent3">
                    <a:lumMod val="50000"/>
                  </a:schemeClr>
                </a:solidFill>
                <a:latin typeface="Oswald"/>
              </a:rPr>
              <a:t>GETTING </a:t>
            </a:r>
            <a:r>
              <a:rPr lang="en-US" sz="3200" b="1" spc="128" dirty="0">
                <a:solidFill>
                  <a:schemeClr val="accent3">
                    <a:lumMod val="50000"/>
                  </a:schemeClr>
                </a:solidFill>
                <a:latin typeface="Oswald"/>
              </a:rPr>
              <a:t>AN OFFICIAL </a:t>
            </a:r>
            <a:r>
              <a:rPr lang="en-US" sz="3200" b="1" spc="128" dirty="0" smtClean="0">
                <a:solidFill>
                  <a:schemeClr val="accent3">
                    <a:lumMod val="50000"/>
                  </a:schemeClr>
                </a:solidFill>
                <a:latin typeface="Oswald"/>
              </a:rPr>
              <a:t>INVITATION</a:t>
            </a:r>
            <a:endParaRPr lang="en-US" sz="3200" b="1" i="0" spc="128" dirty="0">
              <a:solidFill>
                <a:schemeClr val="accent3">
                  <a:lumMod val="50000"/>
                </a:schemeClr>
              </a:solidFill>
              <a:latin typeface="Oswald"/>
            </a:endParaRPr>
          </a:p>
        </p:txBody>
      </p:sp>
      <p:sp>
        <p:nvSpPr>
          <p:cNvPr id="5" name="TextBox 5"/>
          <p:cNvSpPr txBox="1"/>
          <p:nvPr/>
        </p:nvSpPr>
        <p:spPr>
          <a:xfrm>
            <a:off x="641228" y="3678795"/>
            <a:ext cx="11931772" cy="1459374"/>
          </a:xfrm>
          <a:prstGeom prst="rect">
            <a:avLst/>
          </a:prstGeom>
        </p:spPr>
        <p:txBody>
          <a:bodyPr lIns="0" tIns="0" rIns="0" bIns="0" rtlCol="0" anchor="t">
            <a:spAutoFit/>
          </a:bodyPr>
          <a:lstStyle/>
          <a:p>
            <a:pPr>
              <a:lnSpc>
                <a:spcPts val="3920"/>
              </a:lnSpc>
            </a:pPr>
            <a:r>
              <a:rPr lang="en-US" sz="3200" spc="148" dirty="0" smtClean="0">
                <a:solidFill>
                  <a:schemeClr val="accent1">
                    <a:lumMod val="50000"/>
                  </a:schemeClr>
                </a:solidFill>
                <a:latin typeface="Oswald"/>
              </a:rPr>
              <a:t>Once </a:t>
            </a:r>
            <a:r>
              <a:rPr lang="en-US" sz="3200" spc="148" dirty="0">
                <a:solidFill>
                  <a:schemeClr val="accent1">
                    <a:lumMod val="50000"/>
                  </a:schemeClr>
                </a:solidFill>
                <a:latin typeface="Oswald"/>
              </a:rPr>
              <a:t>you get an approval for treatment, the health facility should obtain an official invitation and submit your documents to the Federal Migration Service of Russia in order to register your migration.</a:t>
            </a:r>
            <a:endParaRPr lang="en-US" sz="3200" b="0" i="0" spc="148" dirty="0">
              <a:solidFill>
                <a:schemeClr val="accent1">
                  <a:lumMod val="50000"/>
                </a:schemeClr>
              </a:solidFill>
              <a:latin typeface="Oswald"/>
            </a:endParaRPr>
          </a:p>
        </p:txBody>
      </p:sp>
      <p:sp>
        <p:nvSpPr>
          <p:cNvPr id="8" name="TextBox 8"/>
          <p:cNvSpPr txBox="1"/>
          <p:nvPr/>
        </p:nvSpPr>
        <p:spPr>
          <a:xfrm>
            <a:off x="616514" y="7243376"/>
            <a:ext cx="11931772" cy="971292"/>
          </a:xfrm>
          <a:prstGeom prst="rect">
            <a:avLst/>
          </a:prstGeom>
        </p:spPr>
        <p:txBody>
          <a:bodyPr wrap="square" lIns="0" tIns="0" rIns="0" bIns="0" rtlCol="0" anchor="t">
            <a:spAutoFit/>
          </a:bodyPr>
          <a:lstStyle/>
          <a:p>
            <a:pPr>
              <a:lnSpc>
                <a:spcPts val="3919"/>
              </a:lnSpc>
            </a:pPr>
            <a:r>
              <a:rPr lang="en-US" sz="3200" spc="148" dirty="0" smtClean="0">
                <a:solidFill>
                  <a:schemeClr val="accent1">
                    <a:lumMod val="50000"/>
                  </a:schemeClr>
                </a:solidFill>
                <a:latin typeface="Oswald"/>
              </a:rPr>
              <a:t>In </a:t>
            </a:r>
            <a:r>
              <a:rPr lang="en-US" sz="3200" spc="148" dirty="0">
                <a:solidFill>
                  <a:schemeClr val="accent1">
                    <a:lumMod val="50000"/>
                  </a:schemeClr>
                </a:solidFill>
                <a:latin typeface="Oswald"/>
              </a:rPr>
              <a:t>case you need additional help with applying for a Russian visa, you can contact travel agencies or travel assistance companies</a:t>
            </a:r>
            <a:r>
              <a:rPr lang="en-US" sz="2799" spc="148" dirty="0">
                <a:solidFill>
                  <a:schemeClr val="accent1">
                    <a:lumMod val="50000"/>
                  </a:schemeClr>
                </a:solidFill>
                <a:latin typeface="Oswald"/>
              </a:rPr>
              <a:t>. </a:t>
            </a:r>
            <a:endParaRPr lang="en-US" sz="2799" b="0" i="0" spc="148" dirty="0">
              <a:solidFill>
                <a:schemeClr val="accent1">
                  <a:lumMod val="50000"/>
                </a:schemeClr>
              </a:solidFill>
              <a:latin typeface="Oswald"/>
            </a:endParaRPr>
          </a:p>
        </p:txBody>
      </p:sp>
      <p:sp>
        <p:nvSpPr>
          <p:cNvPr id="10" name="TextBox 10"/>
          <p:cNvSpPr txBox="1"/>
          <p:nvPr/>
        </p:nvSpPr>
        <p:spPr>
          <a:xfrm>
            <a:off x="17290293" y="170641"/>
            <a:ext cx="997707" cy="405765"/>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19</a:t>
            </a:r>
            <a:endParaRPr lang="en-US" sz="2400" b="1" dirty="0">
              <a:solidFill>
                <a:srgbClr val="FFFFFF"/>
              </a:solidFill>
              <a:latin typeface="Oswald"/>
            </a:endParaRPr>
          </a:p>
        </p:txBody>
      </p:sp>
      <p:sp>
        <p:nvSpPr>
          <p:cNvPr id="11" name="TextBox 11"/>
          <p:cNvSpPr txBox="1"/>
          <p:nvPr/>
        </p:nvSpPr>
        <p:spPr>
          <a:xfrm>
            <a:off x="655644" y="5575107"/>
            <a:ext cx="10826872" cy="1308050"/>
          </a:xfrm>
          <a:prstGeom prst="rect">
            <a:avLst/>
          </a:prstGeom>
        </p:spPr>
        <p:txBody>
          <a:bodyPr lIns="0" tIns="0" rIns="0" bIns="0" rtlCol="0" anchor="t">
            <a:spAutoFit/>
          </a:bodyPr>
          <a:lstStyle/>
          <a:p>
            <a:pPr>
              <a:lnSpc>
                <a:spcPts val="5120"/>
              </a:lnSpc>
            </a:pPr>
            <a:r>
              <a:rPr lang="en-US" sz="3200" b="1" spc="128" dirty="0" smtClean="0">
                <a:solidFill>
                  <a:schemeClr val="accent3">
                    <a:lumMod val="50000"/>
                  </a:schemeClr>
                </a:solidFill>
                <a:latin typeface="Oswald"/>
              </a:rPr>
              <a:t>APPLYING </a:t>
            </a:r>
            <a:r>
              <a:rPr lang="en-US" sz="3200" b="1" spc="128" dirty="0">
                <a:solidFill>
                  <a:schemeClr val="accent3">
                    <a:lumMod val="50000"/>
                  </a:schemeClr>
                </a:solidFill>
                <a:latin typeface="Oswald"/>
              </a:rPr>
              <a:t>THROUGH TRAVEL AGENCIES </a:t>
            </a:r>
          </a:p>
          <a:p>
            <a:pPr>
              <a:lnSpc>
                <a:spcPts val="5120"/>
              </a:lnSpc>
            </a:pPr>
            <a:r>
              <a:rPr lang="en-US" sz="3200" b="1" spc="128" dirty="0">
                <a:solidFill>
                  <a:schemeClr val="accent3">
                    <a:lumMod val="50000"/>
                  </a:schemeClr>
                </a:solidFill>
                <a:latin typeface="Oswald"/>
              </a:rPr>
              <a:t>OR TRAVEL ASSISTANCE COMPANIES </a:t>
            </a:r>
            <a:endParaRPr lang="en-US" sz="3200" b="1" i="0" spc="128" dirty="0">
              <a:solidFill>
                <a:schemeClr val="accent3">
                  <a:lumMod val="50000"/>
                </a:schemeClr>
              </a:solidFill>
              <a:latin typeface="Oswald"/>
            </a:endParaRPr>
          </a:p>
        </p:txBody>
      </p:sp>
      <p:pic>
        <p:nvPicPr>
          <p:cNvPr id="12"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4212" y="711062"/>
            <a:ext cx="5439380" cy="88035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 xmlns:a16="http://schemas.microsoft.com/office/drawing/2014/main" id="{3C18536F-292F-934D-9B8F-D54713A513AE}"/>
              </a:ext>
            </a:extLst>
          </p:cNvPr>
          <p:cNvSpPr/>
          <p:nvPr/>
        </p:nvSpPr>
        <p:spPr>
          <a:xfrm>
            <a:off x="0" y="-14717"/>
            <a:ext cx="18283592" cy="77647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TextBox 6"/>
          <p:cNvSpPr txBox="1"/>
          <p:nvPr/>
        </p:nvSpPr>
        <p:spPr>
          <a:xfrm>
            <a:off x="17145000" y="151442"/>
            <a:ext cx="997707" cy="399020"/>
          </a:xfrm>
          <a:prstGeom prst="rect">
            <a:avLst/>
          </a:prstGeom>
        </p:spPr>
        <p:txBody>
          <a:bodyPr lIns="0" tIns="0" rIns="0" bIns="0" rtlCol="0" anchor="t">
            <a:spAutoFit/>
          </a:bodyPr>
          <a:lstStyle/>
          <a:p>
            <a:pPr algn="ctr">
              <a:lnSpc>
                <a:spcPts val="3359"/>
              </a:lnSpc>
            </a:pPr>
            <a:r>
              <a:rPr lang="en-US" sz="2400" b="1" dirty="0" smtClean="0">
                <a:solidFill>
                  <a:schemeClr val="bg1"/>
                </a:solidFill>
                <a:latin typeface="Oswald"/>
              </a:rPr>
              <a:t>1</a:t>
            </a:r>
            <a:r>
              <a:rPr lang="ru-RU" sz="2400" b="1" dirty="0" smtClean="0">
                <a:solidFill>
                  <a:schemeClr val="bg1"/>
                </a:solidFill>
                <a:latin typeface="Oswald"/>
              </a:rPr>
              <a:t>8</a:t>
            </a:r>
            <a:endParaRPr lang="en-US" sz="2400" b="1" dirty="0">
              <a:solidFill>
                <a:schemeClr val="bg1"/>
              </a:solidFill>
              <a:latin typeface="Oswald"/>
            </a:endParaRPr>
          </a:p>
        </p:txBody>
      </p:sp>
      <p:sp>
        <p:nvSpPr>
          <p:cNvPr id="15" name="Прямоугольник 14">
            <a:extLst>
              <a:ext uri="{FF2B5EF4-FFF2-40B4-BE49-F238E27FC236}">
                <a16:creationId xmlns="" xmlns:a16="http://schemas.microsoft.com/office/drawing/2014/main" id="{3C18536F-292F-934D-9B8F-D54713A513AE}"/>
              </a:ext>
            </a:extLst>
          </p:cNvPr>
          <p:cNvSpPr/>
          <p:nvPr/>
        </p:nvSpPr>
        <p:spPr>
          <a:xfrm>
            <a:off x="4408" y="9514577"/>
            <a:ext cx="18283592" cy="77647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3053071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l="44801" t="44801" r="44801" b="44801"/>
          <a:stretch>
            <a:fillRect/>
          </a:stretch>
        </p:blipFill>
        <p:spPr>
          <a:xfrm>
            <a:off x="8166199" y="9456539"/>
            <a:ext cx="1901541" cy="1901541"/>
          </a:xfrm>
          <a:prstGeom prst="rect">
            <a:avLst/>
          </a:prstGeom>
        </p:spPr>
      </p:pic>
      <p:pic>
        <p:nvPicPr>
          <p:cNvPr id="3" name="Picture 3"/>
          <p:cNvPicPr>
            <a:picLocks noChangeAspect="1"/>
          </p:cNvPicPr>
          <p:nvPr/>
        </p:nvPicPr>
        <p:blipFill>
          <a:blip r:embed="rId3" cstate="print"/>
          <a:srcRect l="44801" t="44801" r="44801" b="44801"/>
          <a:stretch>
            <a:fillRect/>
          </a:stretch>
        </p:blipFill>
        <p:spPr>
          <a:xfrm>
            <a:off x="8179594" y="-1031379"/>
            <a:ext cx="1901541" cy="1901541"/>
          </a:xfrm>
          <a:prstGeom prst="rect">
            <a:avLst/>
          </a:prstGeom>
        </p:spPr>
      </p:pic>
      <p:pic>
        <p:nvPicPr>
          <p:cNvPr id="3076" name="Picture 4" descr="ÐÐ°ÑÑÐ¸Ð½ÐºÐ¸ Ð¿Ð¾ Ð·Ð°Ð¿ÑÐ¾ÑÑ ÑÑÑÐ³ÑÑ ÑÐ¾ÑÐ¾Ð³ÑÐ°ÑÐ¸Ð¸ Ð»ÐµÑÐ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1" y="12700"/>
            <a:ext cx="18272179" cy="10274300"/>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10" name="TextBox 4"/>
          <p:cNvSpPr txBox="1"/>
          <p:nvPr/>
        </p:nvSpPr>
        <p:spPr>
          <a:xfrm>
            <a:off x="801893" y="3009900"/>
            <a:ext cx="16952707" cy="4770537"/>
          </a:xfrm>
          <a:prstGeom prst="rect">
            <a:avLst/>
          </a:prstGeom>
        </p:spPr>
        <p:txBody>
          <a:bodyPr lIns="0" tIns="0" rIns="0" bIns="0" rtlCol="0" anchor="t">
            <a:spAutoFit/>
          </a:bodyPr>
          <a:lstStyle/>
          <a:p>
            <a:pPr algn="ctr">
              <a:lnSpc>
                <a:spcPts val="12439"/>
              </a:lnSpc>
            </a:pPr>
            <a:r>
              <a:rPr lang="en-US" sz="10031" b="1" spc="722" dirty="0" smtClean="0">
                <a:solidFill>
                  <a:schemeClr val="tx2">
                    <a:lumMod val="50000"/>
                  </a:schemeClr>
                </a:solidFill>
                <a:latin typeface="Oswald"/>
              </a:rPr>
              <a:t>STEP </a:t>
            </a:r>
            <a:r>
              <a:rPr lang="en-US" sz="10031" b="1" spc="722" dirty="0">
                <a:solidFill>
                  <a:schemeClr val="tx2">
                    <a:lumMod val="50000"/>
                  </a:schemeClr>
                </a:solidFill>
                <a:latin typeface="Oswald"/>
              </a:rPr>
              <a:t>V</a:t>
            </a:r>
          </a:p>
          <a:p>
            <a:pPr algn="ctr">
              <a:lnSpc>
                <a:spcPts val="12439"/>
              </a:lnSpc>
            </a:pPr>
            <a:endParaRPr lang="en-US" sz="10031" b="1" i="0" spc="722" dirty="0">
              <a:solidFill>
                <a:schemeClr val="tx2">
                  <a:lumMod val="50000"/>
                </a:schemeClr>
              </a:solidFill>
              <a:latin typeface="Oswald"/>
            </a:endParaRPr>
          </a:p>
          <a:p>
            <a:pPr algn="ctr">
              <a:lnSpc>
                <a:spcPts val="12439"/>
              </a:lnSpc>
            </a:pPr>
            <a:endParaRPr lang="en-US" sz="10031" b="1" i="0" spc="722" dirty="0">
              <a:solidFill>
                <a:srgbClr val="FFFFFF"/>
              </a:solidFill>
              <a:latin typeface="Oswald"/>
            </a:endParaRPr>
          </a:p>
        </p:txBody>
      </p:sp>
      <p:sp>
        <p:nvSpPr>
          <p:cNvPr id="11" name="TextBox 5"/>
          <p:cNvSpPr txBox="1"/>
          <p:nvPr/>
        </p:nvSpPr>
        <p:spPr>
          <a:xfrm>
            <a:off x="387800" y="5147930"/>
            <a:ext cx="17458337" cy="1718419"/>
          </a:xfrm>
          <a:prstGeom prst="rect">
            <a:avLst/>
          </a:prstGeom>
        </p:spPr>
        <p:txBody>
          <a:bodyPr lIns="0" tIns="0" rIns="0" bIns="0" rtlCol="0" anchor="t">
            <a:spAutoFit/>
          </a:bodyPr>
          <a:lstStyle/>
          <a:p>
            <a:pPr algn="ctr">
              <a:lnSpc>
                <a:spcPts val="6719"/>
              </a:lnSpc>
            </a:pPr>
            <a:r>
              <a:rPr lang="en-US" sz="4800" b="1" i="0" spc="508" dirty="0">
                <a:solidFill>
                  <a:srgbClr val="CD0808"/>
                </a:solidFill>
                <a:latin typeface="Oswald"/>
              </a:rPr>
              <a:t>WELCOME TO </a:t>
            </a:r>
            <a:r>
              <a:rPr lang="en-US" sz="4800" b="1" spc="508" dirty="0" smtClean="0">
                <a:solidFill>
                  <a:srgbClr val="CD0808"/>
                </a:solidFill>
                <a:latin typeface="Oswald"/>
              </a:rPr>
              <a:t>UGRA</a:t>
            </a:r>
            <a:r>
              <a:rPr lang="en-US" sz="4800" b="1" i="0" spc="508" dirty="0" smtClean="0">
                <a:solidFill>
                  <a:srgbClr val="CD0808"/>
                </a:solidFill>
                <a:latin typeface="Oswald"/>
              </a:rPr>
              <a:t>!</a:t>
            </a:r>
            <a:endParaRPr lang="ru-RU" sz="4800" b="1" i="0" spc="508" dirty="0" smtClean="0">
              <a:solidFill>
                <a:srgbClr val="CD0808"/>
              </a:solidFill>
              <a:latin typeface="Oswald"/>
            </a:endParaRPr>
          </a:p>
          <a:p>
            <a:pPr algn="ctr">
              <a:lnSpc>
                <a:spcPts val="6719"/>
              </a:lnSpc>
            </a:pPr>
            <a:r>
              <a:rPr lang="en-US" sz="4800" b="1" spc="508" dirty="0">
                <a:solidFill>
                  <a:schemeClr val="tx1">
                    <a:lumMod val="95000"/>
                    <a:lumOff val="5000"/>
                  </a:schemeClr>
                </a:solidFill>
                <a:latin typeface="Oswald"/>
              </a:rPr>
              <a:t>EMERGENCY TELEPHONE </a:t>
            </a:r>
            <a:r>
              <a:rPr lang="en-US" sz="4800" b="1" spc="508" dirty="0" smtClean="0">
                <a:solidFill>
                  <a:schemeClr val="tx1">
                    <a:lumMod val="95000"/>
                    <a:lumOff val="5000"/>
                  </a:schemeClr>
                </a:solidFill>
                <a:latin typeface="Oswald"/>
              </a:rPr>
              <a:t>NUMBERS</a:t>
            </a:r>
            <a:endParaRPr lang="en-US" sz="4800" b="1" spc="508" dirty="0">
              <a:solidFill>
                <a:schemeClr val="tx1">
                  <a:lumMod val="95000"/>
                  <a:lumOff val="5000"/>
                </a:schemeClr>
              </a:solidFill>
              <a:latin typeface="Oswald"/>
            </a:endParaRPr>
          </a:p>
        </p:txBody>
      </p:sp>
      <p:sp>
        <p:nvSpPr>
          <p:cNvPr id="12" name="TextBox 6"/>
          <p:cNvSpPr txBox="1"/>
          <p:nvPr/>
        </p:nvSpPr>
        <p:spPr>
          <a:xfrm>
            <a:off x="17290293" y="106843"/>
            <a:ext cx="997707" cy="399020"/>
          </a:xfrm>
          <a:prstGeom prst="rect">
            <a:avLst/>
          </a:prstGeom>
        </p:spPr>
        <p:txBody>
          <a:bodyPr lIns="0" tIns="0" rIns="0" bIns="0" rtlCol="0" anchor="t">
            <a:spAutoFit/>
          </a:bodyPr>
          <a:lstStyle/>
          <a:p>
            <a:pPr algn="ctr">
              <a:lnSpc>
                <a:spcPts val="3359"/>
              </a:lnSpc>
            </a:pPr>
            <a:r>
              <a:rPr lang="ru-RU" sz="2400" b="1" dirty="0" smtClean="0">
                <a:solidFill>
                  <a:schemeClr val="tx2">
                    <a:lumMod val="50000"/>
                  </a:schemeClr>
                </a:solidFill>
                <a:latin typeface="Oswald"/>
              </a:rPr>
              <a:t>19</a:t>
            </a:r>
            <a:endParaRPr lang="en-US" sz="2400" b="1" dirty="0">
              <a:solidFill>
                <a:schemeClr val="tx2">
                  <a:lumMod val="50000"/>
                </a:schemeClr>
              </a:solidFill>
              <a:latin typeface="Oswald"/>
            </a:endParaRPr>
          </a:p>
        </p:txBody>
      </p:sp>
    </p:spTree>
    <p:extLst>
      <p:ext uri="{BB962C8B-B14F-4D97-AF65-F5344CB8AC3E}">
        <p14:creationId xmlns:p14="http://schemas.microsoft.com/office/powerpoint/2010/main" val="2044412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9480" y="384140"/>
            <a:ext cx="9809254" cy="1238148"/>
          </a:xfrm>
          <a:prstGeom prst="rect">
            <a:avLst/>
          </a:prstGeom>
        </p:spPr>
        <p:txBody>
          <a:bodyPr lIns="0" tIns="0" rIns="0" bIns="0" rtlCol="0" anchor="t">
            <a:spAutoFit/>
          </a:bodyPr>
          <a:lstStyle/>
          <a:p>
            <a:pPr>
              <a:lnSpc>
                <a:spcPts val="9920"/>
              </a:lnSpc>
            </a:pPr>
            <a:r>
              <a:rPr lang="en-US" sz="8000" b="1" spc="576" dirty="0">
                <a:solidFill>
                  <a:schemeClr val="accent1">
                    <a:lumMod val="50000"/>
                  </a:schemeClr>
                </a:solidFill>
                <a:latin typeface="Oswald"/>
              </a:rPr>
              <a:t>CONTANTS</a:t>
            </a:r>
          </a:p>
        </p:txBody>
      </p:sp>
      <p:sp>
        <p:nvSpPr>
          <p:cNvPr id="3" name="TextBox 3"/>
          <p:cNvSpPr txBox="1"/>
          <p:nvPr/>
        </p:nvSpPr>
        <p:spPr>
          <a:xfrm>
            <a:off x="132879" y="2333327"/>
            <a:ext cx="12877800" cy="6924973"/>
          </a:xfrm>
          <a:prstGeom prst="rect">
            <a:avLst/>
          </a:prstGeom>
        </p:spPr>
        <p:txBody>
          <a:bodyPr wrap="square" lIns="0" tIns="0" rIns="0" bIns="0" rtlCol="0" anchor="t">
            <a:spAutoFit/>
          </a:bodyPr>
          <a:lstStyle/>
          <a:p>
            <a:pPr>
              <a:lnSpc>
                <a:spcPts val="3640"/>
              </a:lnSpc>
            </a:pPr>
            <a:r>
              <a:rPr lang="en-US" sz="3600" b="1" spc="344" dirty="0">
                <a:solidFill>
                  <a:schemeClr val="accent3">
                    <a:lumMod val="50000"/>
                  </a:schemeClr>
                </a:solidFill>
                <a:latin typeface="Oswald" panose="020B0604020202020204" charset="-52"/>
              </a:rPr>
              <a:t>Medical treatment in </a:t>
            </a:r>
            <a:r>
              <a:rPr lang="en-US" sz="3600" b="1" spc="344" dirty="0" err="1" smtClean="0">
                <a:solidFill>
                  <a:schemeClr val="accent3">
                    <a:lumMod val="50000"/>
                  </a:schemeClr>
                </a:solidFill>
                <a:latin typeface="Oswald" panose="020B0604020202020204" charset="-52"/>
              </a:rPr>
              <a:t>Ugra</a:t>
            </a:r>
            <a:r>
              <a:rPr lang="en-US" sz="3600" b="1" spc="344" dirty="0" smtClean="0">
                <a:solidFill>
                  <a:schemeClr val="accent3">
                    <a:lumMod val="50000"/>
                  </a:schemeClr>
                </a:solidFill>
                <a:latin typeface="Oswald" panose="020B0604020202020204" charset="-52"/>
              </a:rPr>
              <a:t>. </a:t>
            </a:r>
            <a:r>
              <a:rPr lang="en-US" sz="3600" b="1" spc="344" dirty="0">
                <a:solidFill>
                  <a:schemeClr val="accent3">
                    <a:lumMod val="50000"/>
                  </a:schemeClr>
                </a:solidFill>
                <a:latin typeface="Oswald" panose="020B0604020202020204" charset="-52"/>
              </a:rPr>
              <a:t>How does it work</a:t>
            </a:r>
            <a:r>
              <a:rPr lang="en-US" sz="3600" b="1" spc="344" dirty="0" smtClean="0">
                <a:solidFill>
                  <a:schemeClr val="accent3">
                    <a:lumMod val="50000"/>
                  </a:schemeClr>
                </a:solidFill>
                <a:latin typeface="Oswald" panose="020B0604020202020204" charset="-52"/>
              </a:rPr>
              <a:t>?</a:t>
            </a:r>
            <a:r>
              <a:rPr lang="ru-RU" sz="3600" b="1" spc="344" dirty="0" smtClean="0">
                <a:solidFill>
                  <a:schemeClr val="accent3">
                    <a:lumMod val="50000"/>
                  </a:schemeClr>
                </a:solidFill>
                <a:latin typeface="Oswald" panose="020B0604020202020204" charset="-52"/>
              </a:rPr>
              <a:t>...</a:t>
            </a:r>
            <a:r>
              <a:rPr lang="en-US" sz="3600" b="1" spc="344" dirty="0" smtClean="0">
                <a:solidFill>
                  <a:schemeClr val="accent3">
                    <a:lumMod val="50000"/>
                  </a:schemeClr>
                </a:solidFill>
                <a:latin typeface="Oswald" panose="020B0604020202020204" charset="-52"/>
              </a:rPr>
              <a:t>...</a:t>
            </a:r>
            <a:r>
              <a:rPr lang="ru-RU" sz="3600" i="0" spc="344" dirty="0" smtClean="0">
                <a:solidFill>
                  <a:schemeClr val="accent3">
                    <a:lumMod val="50000"/>
                  </a:schemeClr>
                </a:solidFill>
                <a:latin typeface="Oswald" panose="020B0604020202020204" charset="-52"/>
              </a:rPr>
              <a:t>.</a:t>
            </a:r>
            <a:r>
              <a:rPr lang="en-US" sz="3600" i="0" spc="344" dirty="0" smtClean="0">
                <a:solidFill>
                  <a:schemeClr val="accent3">
                    <a:lumMod val="50000"/>
                  </a:schemeClr>
                </a:solidFill>
                <a:latin typeface="Oswald" panose="020B0604020202020204" charset="-52"/>
              </a:rPr>
              <a:t>..3-6</a:t>
            </a:r>
            <a:endParaRPr lang="en-US" sz="3600" i="0" spc="344" dirty="0">
              <a:solidFill>
                <a:schemeClr val="accent3">
                  <a:lumMod val="50000"/>
                </a:schemeClr>
              </a:solidFill>
              <a:latin typeface="Oswald" panose="020B0604020202020204" charset="-52"/>
            </a:endParaRPr>
          </a:p>
          <a:p>
            <a:pPr>
              <a:lnSpc>
                <a:spcPts val="3640"/>
              </a:lnSpc>
            </a:pPr>
            <a:endParaRPr lang="en-US" sz="3600" i="0" spc="344" dirty="0">
              <a:solidFill>
                <a:schemeClr val="accent3">
                  <a:lumMod val="50000"/>
                </a:schemeClr>
              </a:solidFill>
              <a:latin typeface="Oswald" panose="020B0604020202020204" charset="-52"/>
            </a:endParaRPr>
          </a:p>
          <a:p>
            <a:pPr>
              <a:lnSpc>
                <a:spcPts val="3640"/>
              </a:lnSpc>
            </a:pPr>
            <a:r>
              <a:rPr lang="en-US" sz="3600" b="1" spc="344" dirty="0">
                <a:solidFill>
                  <a:schemeClr val="accent3">
                    <a:lumMod val="50000"/>
                  </a:schemeClr>
                </a:solidFill>
                <a:latin typeface="Oswald" panose="020B0604020202020204" charset="-52"/>
              </a:rPr>
              <a:t>Step I: Choose a health </a:t>
            </a:r>
            <a:r>
              <a:rPr lang="en-US" sz="3600" b="1" spc="344" dirty="0" smtClean="0">
                <a:solidFill>
                  <a:schemeClr val="accent3">
                    <a:lumMod val="50000"/>
                  </a:schemeClr>
                </a:solidFill>
                <a:latin typeface="Oswald" panose="020B0604020202020204" charset="-52"/>
              </a:rPr>
              <a:t>facility</a:t>
            </a:r>
            <a:r>
              <a:rPr lang="en-US" sz="3600" spc="344" dirty="0">
                <a:solidFill>
                  <a:schemeClr val="accent3">
                    <a:lumMod val="50000"/>
                  </a:schemeClr>
                </a:solidFill>
                <a:latin typeface="Oswald" panose="020B0604020202020204" charset="-52"/>
              </a:rPr>
              <a:t> ................</a:t>
            </a:r>
            <a:r>
              <a:rPr lang="ru-RU" sz="3600" spc="344" dirty="0" smtClean="0">
                <a:solidFill>
                  <a:schemeClr val="accent3">
                    <a:lumMod val="50000"/>
                  </a:schemeClr>
                </a:solidFill>
                <a:latin typeface="Oswald" panose="020B0604020202020204" charset="-52"/>
              </a:rPr>
              <a:t>......</a:t>
            </a:r>
            <a:r>
              <a:rPr lang="en-US" sz="3600" i="0" spc="344" dirty="0" smtClean="0">
                <a:solidFill>
                  <a:schemeClr val="accent3">
                    <a:lumMod val="50000"/>
                  </a:schemeClr>
                </a:solidFill>
                <a:latin typeface="Oswald" panose="020B0604020202020204" charset="-52"/>
              </a:rPr>
              <a:t>....</a:t>
            </a:r>
            <a:r>
              <a:rPr lang="ru-RU" sz="3600" i="0" spc="344" dirty="0" smtClean="0">
                <a:solidFill>
                  <a:schemeClr val="accent3">
                    <a:lumMod val="50000"/>
                  </a:schemeClr>
                </a:solidFill>
                <a:latin typeface="Oswald" panose="020B0604020202020204" charset="-52"/>
              </a:rPr>
              <a:t>......</a:t>
            </a:r>
            <a:r>
              <a:rPr lang="en-US" sz="3600" i="0" spc="344" dirty="0">
                <a:solidFill>
                  <a:schemeClr val="accent3">
                    <a:lumMod val="50000"/>
                  </a:schemeClr>
                </a:solidFill>
                <a:latin typeface="Oswald" panose="020B0604020202020204" charset="-52"/>
              </a:rPr>
              <a:t>...7-9</a:t>
            </a:r>
          </a:p>
          <a:p>
            <a:pPr>
              <a:lnSpc>
                <a:spcPts val="3640"/>
              </a:lnSpc>
            </a:pPr>
            <a:endParaRPr lang="en-US" sz="3600" i="0" spc="344" dirty="0">
              <a:solidFill>
                <a:schemeClr val="accent3">
                  <a:lumMod val="50000"/>
                </a:schemeClr>
              </a:solidFill>
              <a:latin typeface="Oswald" panose="020B0604020202020204" charset="-52"/>
            </a:endParaRPr>
          </a:p>
          <a:p>
            <a:pPr>
              <a:lnSpc>
                <a:spcPts val="3640"/>
              </a:lnSpc>
            </a:pPr>
            <a:r>
              <a:rPr lang="en-US" sz="3600" b="1" spc="344" dirty="0">
                <a:solidFill>
                  <a:schemeClr val="accent3">
                    <a:lumMod val="50000"/>
                  </a:schemeClr>
                </a:solidFill>
                <a:latin typeface="Oswald" panose="020B0604020202020204" charset="-52"/>
              </a:rPr>
              <a:t>Step II: Contact a specialist from a chosen health </a:t>
            </a:r>
            <a:r>
              <a:rPr lang="en-US" sz="3600" b="1" spc="344" dirty="0" smtClean="0">
                <a:solidFill>
                  <a:schemeClr val="accent3">
                    <a:lumMod val="50000"/>
                  </a:schemeClr>
                </a:solidFill>
                <a:latin typeface="Oswald" panose="020B0604020202020204" charset="-52"/>
              </a:rPr>
              <a:t>facility</a:t>
            </a:r>
            <a:r>
              <a:rPr lang="ru-RU" sz="3600" i="0" spc="344" dirty="0" smtClean="0">
                <a:solidFill>
                  <a:schemeClr val="accent3">
                    <a:lumMod val="50000"/>
                  </a:schemeClr>
                </a:solidFill>
                <a:latin typeface="Oswald" panose="020B0604020202020204" charset="-52"/>
              </a:rPr>
              <a:t>..</a:t>
            </a:r>
            <a:r>
              <a:rPr lang="en-US" sz="3600" i="0" spc="344" dirty="0" smtClean="0">
                <a:solidFill>
                  <a:schemeClr val="accent3">
                    <a:lumMod val="50000"/>
                  </a:schemeClr>
                </a:solidFill>
                <a:latin typeface="Oswald" panose="020B0604020202020204" charset="-52"/>
              </a:rPr>
              <a:t>....</a:t>
            </a:r>
            <a:r>
              <a:rPr lang="en-US" sz="3600" spc="344" dirty="0" smtClean="0">
                <a:solidFill>
                  <a:schemeClr val="accent3">
                    <a:lumMod val="50000"/>
                  </a:schemeClr>
                </a:solidFill>
                <a:latin typeface="Oswald" panose="020B0604020202020204" charset="-52"/>
              </a:rPr>
              <a:t>................</a:t>
            </a:r>
            <a:r>
              <a:rPr lang="ru-RU" sz="3600" spc="344" dirty="0">
                <a:solidFill>
                  <a:schemeClr val="accent3">
                    <a:lumMod val="50000"/>
                  </a:schemeClr>
                </a:solidFill>
                <a:latin typeface="Oswald" panose="020B0604020202020204" charset="-52"/>
              </a:rPr>
              <a:t>......</a:t>
            </a:r>
            <a:r>
              <a:rPr lang="en-US" sz="3600" spc="344" dirty="0" smtClean="0">
                <a:solidFill>
                  <a:schemeClr val="accent3">
                    <a:lumMod val="50000"/>
                  </a:schemeClr>
                </a:solidFill>
                <a:latin typeface="Oswald" panose="020B0604020202020204" charset="-52"/>
              </a:rPr>
              <a:t>..................</a:t>
            </a:r>
            <a:r>
              <a:rPr lang="ru-RU" sz="3600" spc="344" dirty="0">
                <a:solidFill>
                  <a:schemeClr val="accent3">
                    <a:lumMod val="50000"/>
                  </a:schemeClr>
                </a:solidFill>
                <a:latin typeface="Oswald" panose="020B0604020202020204" charset="-52"/>
              </a:rPr>
              <a:t>......</a:t>
            </a:r>
            <a:r>
              <a:rPr lang="en-US" sz="3600" spc="344" dirty="0" smtClean="0">
                <a:solidFill>
                  <a:schemeClr val="accent3">
                    <a:lumMod val="50000"/>
                  </a:schemeClr>
                </a:solidFill>
                <a:latin typeface="Oswald" panose="020B0604020202020204" charset="-52"/>
              </a:rPr>
              <a:t>....</a:t>
            </a:r>
            <a:r>
              <a:rPr lang="ru-RU" sz="3600" spc="344" dirty="0" smtClean="0">
                <a:solidFill>
                  <a:schemeClr val="accent3">
                    <a:lumMod val="50000"/>
                  </a:schemeClr>
                </a:solidFill>
                <a:latin typeface="Oswald" panose="020B0604020202020204" charset="-52"/>
              </a:rPr>
              <a:t>......</a:t>
            </a:r>
            <a:r>
              <a:rPr lang="en-US" sz="3600" spc="344" dirty="0" smtClean="0">
                <a:solidFill>
                  <a:schemeClr val="accent3">
                    <a:lumMod val="50000"/>
                  </a:schemeClr>
                </a:solidFill>
                <a:latin typeface="Oswald" panose="020B0604020202020204" charset="-52"/>
              </a:rPr>
              <a:t>....</a:t>
            </a:r>
            <a:r>
              <a:rPr lang="ru-RU" sz="3600" spc="344" dirty="0">
                <a:solidFill>
                  <a:schemeClr val="accent3">
                    <a:lumMod val="50000"/>
                  </a:schemeClr>
                </a:solidFill>
                <a:latin typeface="Oswald" panose="020B0604020202020204" charset="-52"/>
              </a:rPr>
              <a:t>......</a:t>
            </a:r>
            <a:r>
              <a:rPr lang="en-US" sz="3600" spc="344" dirty="0">
                <a:solidFill>
                  <a:schemeClr val="accent3">
                    <a:lumMod val="50000"/>
                  </a:schemeClr>
                </a:solidFill>
                <a:latin typeface="Oswald" panose="020B0604020202020204" charset="-52"/>
              </a:rPr>
              <a:t>....</a:t>
            </a:r>
            <a:r>
              <a:rPr lang="en-US" sz="3600" i="0" spc="344" dirty="0">
                <a:solidFill>
                  <a:schemeClr val="accent3">
                    <a:lumMod val="50000"/>
                  </a:schemeClr>
                </a:solidFill>
                <a:latin typeface="Oswald" panose="020B0604020202020204" charset="-52"/>
              </a:rPr>
              <a:t>10-11</a:t>
            </a:r>
          </a:p>
          <a:p>
            <a:pPr>
              <a:lnSpc>
                <a:spcPts val="3640"/>
              </a:lnSpc>
            </a:pPr>
            <a:endParaRPr lang="en-US" sz="3600" i="0" spc="344" dirty="0">
              <a:solidFill>
                <a:schemeClr val="accent3">
                  <a:lumMod val="50000"/>
                </a:schemeClr>
              </a:solidFill>
              <a:latin typeface="Oswald" panose="020B0604020202020204" charset="-52"/>
            </a:endParaRPr>
          </a:p>
          <a:p>
            <a:pPr>
              <a:lnSpc>
                <a:spcPts val="3640"/>
              </a:lnSpc>
            </a:pPr>
            <a:r>
              <a:rPr lang="en-US" sz="3600" b="1" spc="344" dirty="0">
                <a:solidFill>
                  <a:schemeClr val="accent3">
                    <a:lumMod val="50000"/>
                  </a:schemeClr>
                </a:solidFill>
                <a:latin typeface="Oswald" panose="020B0604020202020204" charset="-52"/>
              </a:rPr>
              <a:t>Step III: Transportation and </a:t>
            </a:r>
            <a:r>
              <a:rPr lang="en-US" sz="3600" b="1" spc="344" dirty="0" smtClean="0">
                <a:solidFill>
                  <a:schemeClr val="accent3">
                    <a:lumMod val="50000"/>
                  </a:schemeClr>
                </a:solidFill>
                <a:latin typeface="Oswald" panose="020B0604020202020204" charset="-52"/>
              </a:rPr>
              <a:t>accommodation</a:t>
            </a:r>
            <a:r>
              <a:rPr lang="en-US" sz="3600" i="0" spc="344" dirty="0" smtClean="0">
                <a:solidFill>
                  <a:schemeClr val="accent3">
                    <a:lumMod val="50000"/>
                  </a:schemeClr>
                </a:solidFill>
                <a:latin typeface="Oswald" panose="020B0604020202020204" charset="-52"/>
              </a:rPr>
              <a:t>....</a:t>
            </a:r>
            <a:r>
              <a:rPr lang="ru-RU" sz="3600" i="0" spc="344" dirty="0" smtClean="0">
                <a:solidFill>
                  <a:schemeClr val="accent3">
                    <a:lumMod val="50000"/>
                  </a:schemeClr>
                </a:solidFill>
                <a:latin typeface="Oswald" panose="020B0604020202020204" charset="-52"/>
              </a:rPr>
              <a:t>.</a:t>
            </a:r>
            <a:r>
              <a:rPr lang="en-US" sz="3600" i="0" spc="344" dirty="0">
                <a:solidFill>
                  <a:schemeClr val="accent3">
                    <a:lumMod val="50000"/>
                  </a:schemeClr>
                </a:solidFill>
                <a:latin typeface="Oswald" panose="020B0604020202020204" charset="-52"/>
              </a:rPr>
              <a:t>......12-15</a:t>
            </a:r>
          </a:p>
          <a:p>
            <a:pPr>
              <a:lnSpc>
                <a:spcPts val="3640"/>
              </a:lnSpc>
            </a:pPr>
            <a:endParaRPr lang="en-US" sz="3600" i="0" spc="344" dirty="0">
              <a:solidFill>
                <a:schemeClr val="accent3">
                  <a:lumMod val="50000"/>
                </a:schemeClr>
              </a:solidFill>
              <a:latin typeface="Oswald" panose="020B0604020202020204" charset="-52"/>
            </a:endParaRPr>
          </a:p>
          <a:p>
            <a:pPr>
              <a:lnSpc>
                <a:spcPts val="3640"/>
              </a:lnSpc>
            </a:pPr>
            <a:r>
              <a:rPr lang="en-US" sz="3600" b="1" spc="344" dirty="0">
                <a:solidFill>
                  <a:schemeClr val="accent3">
                    <a:lumMod val="50000"/>
                  </a:schemeClr>
                </a:solidFill>
                <a:latin typeface="Oswald" panose="020B0604020202020204" charset="-52"/>
              </a:rPr>
              <a:t>Step IV: Apply for a visa</a:t>
            </a:r>
            <a:r>
              <a:rPr lang="en-US" sz="3600" spc="344" dirty="0" smtClean="0">
                <a:solidFill>
                  <a:schemeClr val="accent3">
                    <a:lumMod val="50000"/>
                  </a:schemeClr>
                </a:solidFill>
                <a:latin typeface="Oswald" panose="020B0604020202020204" charset="-52"/>
              </a:rPr>
              <a:t>...................................</a:t>
            </a:r>
            <a:r>
              <a:rPr lang="ru-RU" sz="3600" i="0" spc="344" dirty="0" smtClean="0">
                <a:solidFill>
                  <a:schemeClr val="accent3">
                    <a:lumMod val="50000"/>
                  </a:schemeClr>
                </a:solidFill>
                <a:latin typeface="Oswald" panose="020B0604020202020204" charset="-52"/>
              </a:rPr>
              <a:t>..</a:t>
            </a:r>
            <a:r>
              <a:rPr lang="en-US" sz="3600" i="0" spc="344" dirty="0">
                <a:solidFill>
                  <a:schemeClr val="accent3">
                    <a:lumMod val="50000"/>
                  </a:schemeClr>
                </a:solidFill>
                <a:latin typeface="Oswald" panose="020B0604020202020204" charset="-52"/>
              </a:rPr>
              <a:t>.........16-20</a:t>
            </a:r>
          </a:p>
          <a:p>
            <a:pPr>
              <a:lnSpc>
                <a:spcPts val="3640"/>
              </a:lnSpc>
            </a:pPr>
            <a:endParaRPr lang="en-US" sz="3600" i="0" spc="344" dirty="0">
              <a:solidFill>
                <a:schemeClr val="accent3">
                  <a:lumMod val="50000"/>
                </a:schemeClr>
              </a:solidFill>
              <a:latin typeface="Oswald" panose="020B0604020202020204" charset="-52"/>
            </a:endParaRPr>
          </a:p>
          <a:p>
            <a:pPr>
              <a:lnSpc>
                <a:spcPts val="3639"/>
              </a:lnSpc>
            </a:pPr>
            <a:r>
              <a:rPr lang="en-US" sz="3600" b="1" spc="344" dirty="0">
                <a:solidFill>
                  <a:schemeClr val="accent3">
                    <a:lumMod val="50000"/>
                  </a:schemeClr>
                </a:solidFill>
                <a:latin typeface="Oswald" panose="020B0604020202020204" charset="-52"/>
              </a:rPr>
              <a:t>Step V: Welcome to </a:t>
            </a:r>
            <a:r>
              <a:rPr lang="en-US" sz="3600" b="1" spc="344" dirty="0" err="1" smtClean="0">
                <a:solidFill>
                  <a:schemeClr val="accent3">
                    <a:lumMod val="50000"/>
                  </a:schemeClr>
                </a:solidFill>
                <a:latin typeface="Oswald" panose="020B0604020202020204" charset="-52"/>
              </a:rPr>
              <a:t>Ugra</a:t>
            </a:r>
            <a:r>
              <a:rPr lang="en-US" sz="3600" b="1" spc="344" dirty="0" smtClean="0">
                <a:solidFill>
                  <a:schemeClr val="accent3">
                    <a:lumMod val="50000"/>
                  </a:schemeClr>
                </a:solidFill>
                <a:latin typeface="Oswald" panose="020B0604020202020204" charset="-52"/>
              </a:rPr>
              <a:t>! </a:t>
            </a:r>
            <a:r>
              <a:rPr lang="en-US" sz="3600" spc="344" dirty="0" smtClean="0">
                <a:solidFill>
                  <a:schemeClr val="accent3">
                    <a:lumMod val="50000"/>
                  </a:schemeClr>
                </a:solidFill>
                <a:latin typeface="Oswald" panose="020B0604020202020204" charset="-52"/>
              </a:rPr>
              <a:t>...............................</a:t>
            </a:r>
            <a:r>
              <a:rPr lang="ru-RU" sz="3600" i="0" spc="344" dirty="0" smtClean="0">
                <a:solidFill>
                  <a:schemeClr val="accent3">
                    <a:lumMod val="50000"/>
                  </a:schemeClr>
                </a:solidFill>
                <a:latin typeface="Oswald" panose="020B0604020202020204" charset="-52"/>
              </a:rPr>
              <a:t>..</a:t>
            </a:r>
            <a:r>
              <a:rPr lang="en-US" sz="3600" i="0" spc="344" dirty="0">
                <a:solidFill>
                  <a:schemeClr val="accent3">
                    <a:lumMod val="50000"/>
                  </a:schemeClr>
                </a:solidFill>
                <a:latin typeface="Oswald" panose="020B0604020202020204" charset="-52"/>
              </a:rPr>
              <a:t>..........</a:t>
            </a:r>
            <a:r>
              <a:rPr lang="en-US" sz="3600" b="0" i="0" spc="344" dirty="0">
                <a:solidFill>
                  <a:schemeClr val="accent3">
                    <a:lumMod val="50000"/>
                  </a:schemeClr>
                </a:solidFill>
                <a:latin typeface="Oswald" panose="020B0604020202020204" charset="-52"/>
              </a:rPr>
              <a:t>21-22</a:t>
            </a:r>
          </a:p>
          <a:p>
            <a:pPr>
              <a:lnSpc>
                <a:spcPts val="3639"/>
              </a:lnSpc>
            </a:pPr>
            <a:endParaRPr lang="en-US" sz="3600" b="0" i="0" spc="344" dirty="0">
              <a:solidFill>
                <a:schemeClr val="accent3">
                  <a:lumMod val="50000"/>
                </a:schemeClr>
              </a:solidFill>
              <a:latin typeface="Oswald" panose="020B0604020202020204" charset="-52"/>
            </a:endParaRPr>
          </a:p>
          <a:p>
            <a:pPr>
              <a:lnSpc>
                <a:spcPts val="3640"/>
              </a:lnSpc>
            </a:pPr>
            <a:r>
              <a:rPr lang="en-US" sz="3600" b="1" spc="344" dirty="0">
                <a:solidFill>
                  <a:schemeClr val="accent3">
                    <a:lumMod val="50000"/>
                  </a:schemeClr>
                </a:solidFill>
                <a:latin typeface="Oswald" panose="020B0604020202020204" charset="-52"/>
              </a:rPr>
              <a:t>Contact </a:t>
            </a:r>
            <a:r>
              <a:rPr lang="en-US" sz="3600" b="1" spc="344" dirty="0" smtClean="0">
                <a:solidFill>
                  <a:schemeClr val="accent3">
                    <a:lumMod val="50000"/>
                  </a:schemeClr>
                </a:solidFill>
                <a:latin typeface="Oswald" panose="020B0604020202020204" charset="-52"/>
              </a:rPr>
              <a:t>information</a:t>
            </a:r>
            <a:r>
              <a:rPr lang="en-US" sz="3600" b="0" i="0" spc="344" dirty="0" smtClean="0">
                <a:solidFill>
                  <a:schemeClr val="accent3">
                    <a:lumMod val="50000"/>
                  </a:schemeClr>
                </a:solidFill>
                <a:latin typeface="Oswald" panose="020B0604020202020204" charset="-52"/>
              </a:rPr>
              <a:t>........................................</a:t>
            </a:r>
            <a:r>
              <a:rPr lang="ru-RU" sz="3600" b="0" i="0" spc="344" dirty="0">
                <a:solidFill>
                  <a:schemeClr val="accent3">
                    <a:lumMod val="50000"/>
                  </a:schemeClr>
                </a:solidFill>
                <a:latin typeface="Oswald" panose="020B0604020202020204" charset="-52"/>
              </a:rPr>
              <a:t>.......</a:t>
            </a:r>
            <a:r>
              <a:rPr lang="en-US" sz="3600" b="0" i="0" spc="344" dirty="0">
                <a:solidFill>
                  <a:schemeClr val="accent3">
                    <a:lumMod val="50000"/>
                  </a:schemeClr>
                </a:solidFill>
                <a:latin typeface="Oswald"/>
              </a:rPr>
              <a:t>...........23</a:t>
            </a:r>
          </a:p>
          <a:p>
            <a:pPr>
              <a:lnSpc>
                <a:spcPts val="3640"/>
              </a:lnSpc>
            </a:pPr>
            <a:endParaRPr lang="en-US" sz="3600" b="0" i="0" spc="344" dirty="0">
              <a:solidFill>
                <a:schemeClr val="accent3">
                  <a:lumMod val="50000"/>
                </a:schemeClr>
              </a:solidFill>
              <a:latin typeface="Oswald"/>
            </a:endParaRPr>
          </a:p>
        </p:txBody>
      </p:sp>
      <p:pic>
        <p:nvPicPr>
          <p:cNvPr id="4" name="Picture 4"/>
          <p:cNvPicPr>
            <a:picLocks noChangeAspect="1"/>
          </p:cNvPicPr>
          <p:nvPr/>
        </p:nvPicPr>
        <p:blipFill>
          <a:blip r:embed="rId2" cstate="print"/>
          <a:srcRect l="44801" t="44801" r="44801" b="44801"/>
          <a:stretch>
            <a:fillRect/>
          </a:stretch>
        </p:blipFill>
        <p:spPr>
          <a:xfrm>
            <a:off x="-872841" y="9258300"/>
            <a:ext cx="1901541" cy="1901541"/>
          </a:xfrm>
          <a:prstGeom prst="rect">
            <a:avLst/>
          </a:prstGeom>
        </p:spPr>
      </p:pic>
      <p:sp>
        <p:nvSpPr>
          <p:cNvPr id="5" name="AutoShape 5"/>
          <p:cNvSpPr/>
          <p:nvPr/>
        </p:nvSpPr>
        <p:spPr>
          <a:xfrm>
            <a:off x="13144500" y="0"/>
            <a:ext cx="5143500" cy="10287000"/>
          </a:xfrm>
          <a:prstGeom prst="rect">
            <a:avLst/>
          </a:prstGeom>
          <a:solidFill>
            <a:schemeClr val="accent1">
              <a:lumMod val="50000"/>
            </a:schemeClr>
          </a:solidFill>
        </p:spPr>
      </p:sp>
      <p:pic>
        <p:nvPicPr>
          <p:cNvPr id="6" name="Picture 6"/>
          <p:cNvPicPr>
            <a:picLocks noChangeAspect="1"/>
          </p:cNvPicPr>
          <p:nvPr/>
        </p:nvPicPr>
        <p:blipFill>
          <a:blip r:embed="rId3" cstate="print"/>
          <a:srcRect l="44801" t="44801" r="44801" b="44801"/>
          <a:stretch>
            <a:fillRect/>
          </a:stretch>
        </p:blipFill>
        <p:spPr>
          <a:xfrm>
            <a:off x="17062221" y="-545662"/>
            <a:ext cx="1901541" cy="1901541"/>
          </a:xfrm>
          <a:prstGeom prst="rect">
            <a:avLst/>
          </a:prstGeom>
        </p:spPr>
      </p:pic>
      <p:sp>
        <p:nvSpPr>
          <p:cNvPr id="9" name="Прямоугольник 8">
            <a:extLst>
              <a:ext uri="{FF2B5EF4-FFF2-40B4-BE49-F238E27FC236}">
                <a16:creationId xmlns:a16="http://schemas.microsoft.com/office/drawing/2014/main" xmlns="" id="{ED09EDAF-86B9-6149-81C9-9831A3F328DD}"/>
              </a:ext>
            </a:extLst>
          </p:cNvPr>
          <p:cNvSpPr/>
          <p:nvPr/>
        </p:nvSpPr>
        <p:spPr>
          <a:xfrm>
            <a:off x="13144500" y="8086764"/>
            <a:ext cx="5143500" cy="2200236"/>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8"/>
          <p:cNvSpPr txBox="1"/>
          <p:nvPr/>
        </p:nvSpPr>
        <p:spPr>
          <a:xfrm>
            <a:off x="17380788" y="178414"/>
            <a:ext cx="997707" cy="405765"/>
          </a:xfrm>
          <a:prstGeom prst="rect">
            <a:avLst/>
          </a:prstGeom>
        </p:spPr>
        <p:txBody>
          <a:bodyPr lIns="0" tIns="0" rIns="0" bIns="0" rtlCol="0" anchor="t">
            <a:spAutoFit/>
          </a:bodyPr>
          <a:lstStyle/>
          <a:p>
            <a:pPr algn="ctr">
              <a:lnSpc>
                <a:spcPts val="3359"/>
              </a:lnSpc>
            </a:pPr>
            <a:r>
              <a:rPr lang="en-US" sz="2400" b="1">
                <a:solidFill>
                  <a:srgbClr val="FFFFFF"/>
                </a:solidFill>
                <a:latin typeface="Oswald"/>
              </a:rPr>
              <a:t>2</a:t>
            </a:r>
          </a:p>
        </p:txBody>
      </p:sp>
      <p:pic>
        <p:nvPicPr>
          <p:cNvPr id="1028" name="Picture 4"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8833" y="1454186"/>
            <a:ext cx="4330808" cy="50165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p:cNvSpPr txBox="1"/>
          <p:nvPr/>
        </p:nvSpPr>
        <p:spPr>
          <a:xfrm>
            <a:off x="13282532" y="7092832"/>
            <a:ext cx="4871647" cy="3116238"/>
          </a:xfrm>
          <a:prstGeom prst="rect">
            <a:avLst/>
          </a:prstGeom>
        </p:spPr>
        <p:txBody>
          <a:bodyPr wrap="square" lIns="0" tIns="0" rIns="0" bIns="0" rtlCol="0" anchor="t">
            <a:spAutoFit/>
          </a:bodyPr>
          <a:lstStyle/>
          <a:p>
            <a:pPr>
              <a:lnSpc>
                <a:spcPts val="2730"/>
              </a:lnSpc>
            </a:pPr>
            <a:endParaRPr lang="en-US" sz="2800" b="1" i="0" spc="205" dirty="0" smtClean="0">
              <a:solidFill>
                <a:schemeClr val="bg1"/>
              </a:solidFill>
              <a:latin typeface="Oswald"/>
            </a:endParaRPr>
          </a:p>
          <a:p>
            <a:pPr algn="ctr">
              <a:lnSpc>
                <a:spcPts val="2730"/>
              </a:lnSpc>
            </a:pPr>
            <a:r>
              <a:rPr lang="en-US" sz="2800" b="1" i="0" spc="205" dirty="0" smtClean="0">
                <a:solidFill>
                  <a:schemeClr val="bg1"/>
                </a:solidFill>
                <a:latin typeface="Oswald"/>
              </a:rPr>
              <a:t>Materials </a:t>
            </a:r>
            <a:r>
              <a:rPr lang="en-US" sz="2800" b="1" i="0" spc="205" dirty="0">
                <a:solidFill>
                  <a:schemeClr val="bg1"/>
                </a:solidFill>
                <a:latin typeface="Oswald"/>
              </a:rPr>
              <a:t>prepared </a:t>
            </a:r>
            <a:r>
              <a:rPr lang="en-US" sz="2800" b="1" i="0" spc="205" dirty="0" smtClean="0">
                <a:solidFill>
                  <a:schemeClr val="bg1"/>
                </a:solidFill>
                <a:latin typeface="Oswald"/>
              </a:rPr>
              <a:t>by</a:t>
            </a:r>
          </a:p>
          <a:p>
            <a:pPr>
              <a:lnSpc>
                <a:spcPts val="2730"/>
              </a:lnSpc>
            </a:pPr>
            <a:endParaRPr lang="en-US" sz="2800" b="1" i="0" spc="205" dirty="0">
              <a:solidFill>
                <a:schemeClr val="accent1">
                  <a:lumMod val="50000"/>
                </a:schemeClr>
              </a:solidFill>
              <a:latin typeface="Oswald"/>
            </a:endParaRPr>
          </a:p>
          <a:p>
            <a:pPr>
              <a:lnSpc>
                <a:spcPts val="2730"/>
              </a:lnSpc>
            </a:pPr>
            <a:endParaRPr lang="en-US" b="0" spc="205" dirty="0" smtClean="0">
              <a:solidFill>
                <a:schemeClr val="accent1">
                  <a:lumMod val="50000"/>
                </a:schemeClr>
              </a:solidFill>
              <a:latin typeface="Oswald"/>
            </a:endParaRPr>
          </a:p>
          <a:p>
            <a:pPr>
              <a:lnSpc>
                <a:spcPts val="2730"/>
              </a:lnSpc>
            </a:pPr>
            <a:r>
              <a:rPr lang="en-US" b="0" spc="205" dirty="0" smtClean="0">
                <a:solidFill>
                  <a:schemeClr val="accent1">
                    <a:lumMod val="50000"/>
                  </a:schemeClr>
                </a:solidFill>
                <a:latin typeface="Oswald"/>
              </a:rPr>
              <a:t>Export </a:t>
            </a:r>
            <a:r>
              <a:rPr lang="en-US" b="0" spc="205" dirty="0">
                <a:solidFill>
                  <a:schemeClr val="accent1">
                    <a:lumMod val="50000"/>
                  </a:schemeClr>
                </a:solidFill>
                <a:latin typeface="Oswald"/>
              </a:rPr>
              <a:t>of Medical Services Coordination </a:t>
            </a:r>
            <a:r>
              <a:rPr lang="en-US" b="0" spc="205" dirty="0" smtClean="0">
                <a:solidFill>
                  <a:schemeClr val="accent1">
                    <a:lumMod val="50000"/>
                  </a:schemeClr>
                </a:solidFill>
                <a:latin typeface="Oswald"/>
              </a:rPr>
              <a:t>Center </a:t>
            </a:r>
            <a:r>
              <a:rPr lang="en-US" spc="205" dirty="0" smtClean="0">
                <a:solidFill>
                  <a:schemeClr val="accent1">
                    <a:lumMod val="50000"/>
                  </a:schemeClr>
                </a:solidFill>
                <a:latin typeface="Oswald"/>
              </a:rPr>
              <a:t>Federal </a:t>
            </a:r>
            <a:r>
              <a:rPr lang="en-US" spc="205" dirty="0">
                <a:solidFill>
                  <a:schemeClr val="accent1">
                    <a:lumMod val="50000"/>
                  </a:schemeClr>
                </a:solidFill>
                <a:latin typeface="Oswald"/>
              </a:rPr>
              <a:t>Research Institute </a:t>
            </a:r>
            <a:r>
              <a:rPr lang="en-US" spc="205" dirty="0" smtClean="0">
                <a:solidFill>
                  <a:schemeClr val="accent1">
                    <a:lumMod val="50000"/>
                  </a:schemeClr>
                </a:solidFill>
                <a:latin typeface="Oswald"/>
              </a:rPr>
              <a:t>for </a:t>
            </a:r>
            <a:r>
              <a:rPr lang="en-US" spc="205" dirty="0">
                <a:solidFill>
                  <a:schemeClr val="accent1">
                    <a:lumMod val="50000"/>
                  </a:schemeClr>
                </a:solidFill>
                <a:latin typeface="Oswald"/>
              </a:rPr>
              <a:t>Health organization and informatics of the Ministry </a:t>
            </a:r>
            <a:r>
              <a:rPr lang="en-US" spc="205" dirty="0" smtClean="0">
                <a:solidFill>
                  <a:schemeClr val="accent1">
                    <a:lumMod val="50000"/>
                  </a:schemeClr>
                </a:solidFill>
                <a:latin typeface="Oswald"/>
              </a:rPr>
              <a:t>of </a:t>
            </a:r>
            <a:r>
              <a:rPr lang="en-US" spc="205" dirty="0">
                <a:solidFill>
                  <a:schemeClr val="accent1">
                    <a:lumMod val="50000"/>
                  </a:schemeClr>
                </a:solidFill>
                <a:latin typeface="Oswald"/>
              </a:rPr>
              <a:t>Health of the Russian </a:t>
            </a:r>
            <a:r>
              <a:rPr lang="en-US" spc="205" dirty="0" smtClean="0">
                <a:solidFill>
                  <a:schemeClr val="accent1">
                    <a:lumMod val="50000"/>
                  </a:schemeClr>
                </a:solidFill>
                <a:latin typeface="Oswald"/>
              </a:rPr>
              <a:t>Federation</a:t>
            </a:r>
            <a:r>
              <a:rPr lang="ru-RU" spc="205" dirty="0">
                <a:solidFill>
                  <a:schemeClr val="accent1">
                    <a:lumMod val="50000"/>
                  </a:schemeClr>
                </a:solidFill>
                <a:latin typeface="Oswald"/>
              </a:rPr>
              <a:t>,</a:t>
            </a:r>
            <a:endParaRPr lang="ru-RU" spc="205" dirty="0" smtClean="0">
              <a:solidFill>
                <a:schemeClr val="accent1">
                  <a:lumMod val="50000"/>
                </a:schemeClr>
              </a:solidFill>
              <a:latin typeface="Oswald"/>
            </a:endParaRPr>
          </a:p>
          <a:p>
            <a:pPr>
              <a:lnSpc>
                <a:spcPts val="2730"/>
              </a:lnSpc>
            </a:pPr>
            <a:r>
              <a:rPr lang="en-US" spc="205" dirty="0">
                <a:solidFill>
                  <a:schemeClr val="accent1">
                    <a:lumMod val="50000"/>
                  </a:schemeClr>
                </a:solidFill>
                <a:latin typeface="Oswald"/>
              </a:rPr>
              <a:t>P</a:t>
            </a:r>
            <a:r>
              <a:rPr lang="en-US" spc="205" dirty="0" smtClean="0">
                <a:solidFill>
                  <a:schemeClr val="accent1">
                    <a:lumMod val="50000"/>
                  </a:schemeClr>
                </a:solidFill>
                <a:latin typeface="Oswald"/>
              </a:rPr>
              <a:t>roject </a:t>
            </a:r>
            <a:r>
              <a:rPr lang="en-US" spc="205" dirty="0">
                <a:solidFill>
                  <a:schemeClr val="accent1">
                    <a:lumMod val="50000"/>
                  </a:schemeClr>
                </a:solidFill>
                <a:latin typeface="Oswald"/>
              </a:rPr>
              <a:t>coordination </a:t>
            </a:r>
            <a:r>
              <a:rPr lang="en-US" spc="205" dirty="0" smtClean="0">
                <a:solidFill>
                  <a:schemeClr val="accent1">
                    <a:lumMod val="50000"/>
                  </a:schemeClr>
                </a:solidFill>
                <a:latin typeface="Oswald"/>
              </a:rPr>
              <a:t>center</a:t>
            </a:r>
            <a:r>
              <a:rPr lang="ru-RU" spc="205" dirty="0" smtClean="0">
                <a:solidFill>
                  <a:schemeClr val="accent1">
                    <a:lumMod val="50000"/>
                  </a:schemeClr>
                </a:solidFill>
                <a:latin typeface="Oswald"/>
              </a:rPr>
              <a:t>, </a:t>
            </a:r>
            <a:r>
              <a:rPr lang="en-US" spc="205" dirty="0" smtClean="0">
                <a:solidFill>
                  <a:schemeClr val="accent1">
                    <a:lumMod val="50000"/>
                  </a:schemeClr>
                </a:solidFill>
                <a:latin typeface="Oswald"/>
              </a:rPr>
              <a:t>Surgut</a:t>
            </a:r>
            <a:endParaRPr lang="en-US" b="0" spc="205" dirty="0">
              <a:solidFill>
                <a:schemeClr val="accent1">
                  <a:lumMod val="50000"/>
                </a:schemeClr>
              </a:solidFill>
              <a:latin typeface="Oswald"/>
            </a:endParaRPr>
          </a:p>
        </p:txBody>
      </p:sp>
    </p:spTree>
    <p:extLst>
      <p:ext uri="{BB962C8B-B14F-4D97-AF65-F5344CB8AC3E}">
        <p14:creationId xmlns:p14="http://schemas.microsoft.com/office/powerpoint/2010/main" val="339483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4981575"/>
          </a:xfrm>
          <a:prstGeom prst="rect">
            <a:avLst/>
          </a:prstGeom>
          <a:solidFill>
            <a:schemeClr val="accent1">
              <a:lumMod val="40000"/>
              <a:lumOff val="60000"/>
            </a:schemeClr>
          </a:solidFill>
        </p:spPr>
      </p:sp>
      <p:grpSp>
        <p:nvGrpSpPr>
          <p:cNvPr id="3" name="Group 3"/>
          <p:cNvGrpSpPr/>
          <p:nvPr/>
        </p:nvGrpSpPr>
        <p:grpSpPr>
          <a:xfrm>
            <a:off x="0" y="2768654"/>
            <a:ext cx="2740798" cy="2212921"/>
            <a:chOff x="0" y="0"/>
            <a:chExt cx="6350000" cy="5126990"/>
          </a:xfrm>
        </p:grpSpPr>
        <p:sp>
          <p:nvSpPr>
            <p:cNvPr id="4" name="Freeform 4"/>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5" name="Group 5"/>
          <p:cNvGrpSpPr/>
          <p:nvPr/>
        </p:nvGrpSpPr>
        <p:grpSpPr>
          <a:xfrm>
            <a:off x="1882123" y="2768654"/>
            <a:ext cx="2740798" cy="2212921"/>
            <a:chOff x="0" y="0"/>
            <a:chExt cx="6350000" cy="5126990"/>
          </a:xfrm>
        </p:grpSpPr>
        <p:sp>
          <p:nvSpPr>
            <p:cNvPr id="6" name="Freeform 6"/>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7" name="Group 7"/>
          <p:cNvGrpSpPr/>
          <p:nvPr/>
        </p:nvGrpSpPr>
        <p:grpSpPr>
          <a:xfrm>
            <a:off x="3709723" y="2768654"/>
            <a:ext cx="2740798" cy="2212921"/>
            <a:chOff x="0" y="0"/>
            <a:chExt cx="6350000" cy="5126990"/>
          </a:xfrm>
        </p:grpSpPr>
        <p:sp>
          <p:nvSpPr>
            <p:cNvPr id="8" name="Freeform 8"/>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sp>
        <p:nvSpPr>
          <p:cNvPr id="9" name="TextBox 9"/>
          <p:cNvSpPr txBox="1"/>
          <p:nvPr/>
        </p:nvSpPr>
        <p:spPr>
          <a:xfrm>
            <a:off x="295094" y="3251393"/>
            <a:ext cx="4470522" cy="538609"/>
          </a:xfrm>
          <a:prstGeom prst="rect">
            <a:avLst/>
          </a:prstGeom>
        </p:spPr>
        <p:txBody>
          <a:bodyPr lIns="0" tIns="0" rIns="0" bIns="0" rtlCol="0" anchor="t">
            <a:spAutoFit/>
          </a:bodyPr>
          <a:lstStyle/>
          <a:p>
            <a:pPr algn="ctr">
              <a:lnSpc>
                <a:spcPts val="4176"/>
              </a:lnSpc>
            </a:pPr>
            <a:r>
              <a:rPr lang="en-US" sz="3600" b="1" spc="270" dirty="0" smtClean="0">
                <a:solidFill>
                  <a:schemeClr val="tx2">
                    <a:lumMod val="50000"/>
                  </a:schemeClr>
                </a:solidFill>
                <a:latin typeface="Oswald"/>
              </a:rPr>
              <a:t>EMERGENCY</a:t>
            </a:r>
            <a:endParaRPr lang="en-US" sz="3600" b="1" i="0" spc="270" dirty="0">
              <a:solidFill>
                <a:schemeClr val="tx2">
                  <a:lumMod val="50000"/>
                </a:schemeClr>
              </a:solidFill>
              <a:latin typeface="Oswald"/>
            </a:endParaRPr>
          </a:p>
        </p:txBody>
      </p:sp>
      <p:grpSp>
        <p:nvGrpSpPr>
          <p:cNvPr id="10" name="Group 10"/>
          <p:cNvGrpSpPr/>
          <p:nvPr/>
        </p:nvGrpSpPr>
        <p:grpSpPr>
          <a:xfrm>
            <a:off x="5543550" y="2768654"/>
            <a:ext cx="2740798" cy="2212921"/>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12" name="Group 12"/>
          <p:cNvGrpSpPr/>
          <p:nvPr/>
        </p:nvGrpSpPr>
        <p:grpSpPr>
          <a:xfrm>
            <a:off x="7281598" y="2768654"/>
            <a:ext cx="2740798" cy="2212921"/>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14" name="Group 14"/>
          <p:cNvGrpSpPr/>
          <p:nvPr/>
        </p:nvGrpSpPr>
        <p:grpSpPr>
          <a:xfrm>
            <a:off x="9010650" y="2768654"/>
            <a:ext cx="2740798" cy="2212921"/>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sp>
        <p:nvSpPr>
          <p:cNvPr id="16" name="TextBox 16"/>
          <p:cNvSpPr txBox="1"/>
          <p:nvPr/>
        </p:nvSpPr>
        <p:spPr>
          <a:xfrm>
            <a:off x="5859076" y="3219813"/>
            <a:ext cx="5099172" cy="1140377"/>
          </a:xfrm>
          <a:prstGeom prst="rect">
            <a:avLst/>
          </a:prstGeom>
        </p:spPr>
        <p:txBody>
          <a:bodyPr lIns="0" tIns="0" rIns="0" bIns="0" rtlCol="0" anchor="t">
            <a:spAutoFit/>
          </a:bodyPr>
          <a:lstStyle/>
          <a:p>
            <a:pPr algn="ctr">
              <a:lnSpc>
                <a:spcPts val="4572"/>
              </a:lnSpc>
            </a:pPr>
            <a:r>
              <a:rPr lang="en-US" sz="3600" b="1" spc="270" dirty="0">
                <a:solidFill>
                  <a:schemeClr val="tx2">
                    <a:lumMod val="50000"/>
                  </a:schemeClr>
                </a:solidFill>
                <a:latin typeface="Oswald"/>
              </a:rPr>
              <a:t>FEDERAL MIGRATION SERVICE OF RUSSIA</a:t>
            </a:r>
          </a:p>
        </p:txBody>
      </p:sp>
      <p:grpSp>
        <p:nvGrpSpPr>
          <p:cNvPr id="17" name="Group 17"/>
          <p:cNvGrpSpPr/>
          <p:nvPr/>
        </p:nvGrpSpPr>
        <p:grpSpPr>
          <a:xfrm>
            <a:off x="10820400" y="2768654"/>
            <a:ext cx="2740798" cy="2212921"/>
            <a:chOff x="0" y="0"/>
            <a:chExt cx="6350000" cy="5126990"/>
          </a:xfrm>
        </p:grpSpPr>
        <p:sp>
          <p:nvSpPr>
            <p:cNvPr id="18" name="Freeform 18"/>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19" name="Group 19"/>
          <p:cNvGrpSpPr/>
          <p:nvPr/>
        </p:nvGrpSpPr>
        <p:grpSpPr>
          <a:xfrm>
            <a:off x="14351061" y="2768654"/>
            <a:ext cx="2740798" cy="2212921"/>
            <a:chOff x="0" y="0"/>
            <a:chExt cx="6350000" cy="5126990"/>
          </a:xfrm>
        </p:grpSpPr>
        <p:sp>
          <p:nvSpPr>
            <p:cNvPr id="20" name="Freeform 20"/>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21" name="Group 21"/>
          <p:cNvGrpSpPr/>
          <p:nvPr/>
        </p:nvGrpSpPr>
        <p:grpSpPr>
          <a:xfrm>
            <a:off x="12573000" y="2768654"/>
            <a:ext cx="2740798" cy="2212921"/>
            <a:chOff x="0" y="0"/>
            <a:chExt cx="6350000" cy="5126990"/>
          </a:xfrm>
        </p:grpSpPr>
        <p:sp>
          <p:nvSpPr>
            <p:cNvPr id="22" name="Freeform 22"/>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grpSp>
        <p:nvGrpSpPr>
          <p:cNvPr id="23" name="Group 23"/>
          <p:cNvGrpSpPr/>
          <p:nvPr/>
        </p:nvGrpSpPr>
        <p:grpSpPr>
          <a:xfrm>
            <a:off x="16149190" y="2768654"/>
            <a:ext cx="2740798" cy="2212921"/>
            <a:chOff x="0" y="0"/>
            <a:chExt cx="6350000" cy="5126990"/>
          </a:xfrm>
        </p:grpSpPr>
        <p:sp>
          <p:nvSpPr>
            <p:cNvPr id="24" name="Freeform 24"/>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sp>
        <p:nvSpPr>
          <p:cNvPr id="25" name="TextBox 25"/>
          <p:cNvSpPr txBox="1"/>
          <p:nvPr/>
        </p:nvSpPr>
        <p:spPr>
          <a:xfrm>
            <a:off x="12665897" y="3200096"/>
            <a:ext cx="5295802" cy="589905"/>
          </a:xfrm>
          <a:prstGeom prst="rect">
            <a:avLst/>
          </a:prstGeom>
        </p:spPr>
        <p:txBody>
          <a:bodyPr wrap="square" lIns="0" tIns="0" rIns="0" bIns="0" rtlCol="0" anchor="t">
            <a:spAutoFit/>
          </a:bodyPr>
          <a:lstStyle/>
          <a:p>
            <a:pPr algn="ctr">
              <a:lnSpc>
                <a:spcPts val="4572"/>
              </a:lnSpc>
            </a:pPr>
            <a:r>
              <a:rPr lang="en-US" sz="3600" b="1" i="0" spc="270" dirty="0" smtClean="0">
                <a:solidFill>
                  <a:schemeClr val="tx2">
                    <a:lumMod val="50000"/>
                  </a:schemeClr>
                </a:solidFill>
                <a:latin typeface="Oswald"/>
              </a:rPr>
              <a:t>POLICE</a:t>
            </a:r>
            <a:endParaRPr lang="en-US" sz="3600" b="1" i="0" spc="270" dirty="0">
              <a:solidFill>
                <a:schemeClr val="tx2">
                  <a:lumMod val="50000"/>
                </a:schemeClr>
              </a:solidFill>
              <a:latin typeface="Oswald"/>
            </a:endParaRPr>
          </a:p>
        </p:txBody>
      </p:sp>
      <p:sp>
        <p:nvSpPr>
          <p:cNvPr id="26" name="TextBox 26"/>
          <p:cNvSpPr txBox="1"/>
          <p:nvPr/>
        </p:nvSpPr>
        <p:spPr>
          <a:xfrm>
            <a:off x="393641" y="-118394"/>
            <a:ext cx="17500718" cy="3052118"/>
          </a:xfrm>
          <a:prstGeom prst="rect">
            <a:avLst/>
          </a:prstGeom>
        </p:spPr>
        <p:txBody>
          <a:bodyPr lIns="0" tIns="0" rIns="0" bIns="0" rtlCol="0" anchor="t">
            <a:spAutoFit/>
          </a:bodyPr>
          <a:lstStyle/>
          <a:p>
            <a:pPr algn="ctr">
              <a:lnSpc>
                <a:spcPts val="11904"/>
              </a:lnSpc>
            </a:pPr>
            <a:r>
              <a:rPr lang="en-US" sz="8400" b="1" spc="691" dirty="0">
                <a:solidFill>
                  <a:schemeClr val="tx2">
                    <a:lumMod val="50000"/>
                  </a:schemeClr>
                </a:solidFill>
                <a:latin typeface="Oswald"/>
              </a:rPr>
              <a:t>USEFUL AND EMERGENCY TELEPHONE NUMBERS</a:t>
            </a:r>
          </a:p>
        </p:txBody>
      </p:sp>
      <p:sp>
        <p:nvSpPr>
          <p:cNvPr id="27" name="TextBox 27"/>
          <p:cNvSpPr txBox="1"/>
          <p:nvPr/>
        </p:nvSpPr>
        <p:spPr>
          <a:xfrm>
            <a:off x="17290293" y="159364"/>
            <a:ext cx="997707" cy="436017"/>
          </a:xfrm>
          <a:prstGeom prst="rect">
            <a:avLst/>
          </a:prstGeom>
        </p:spPr>
        <p:txBody>
          <a:bodyPr lIns="0" tIns="0" rIns="0" bIns="0" rtlCol="0" anchor="t">
            <a:spAutoFit/>
          </a:bodyPr>
          <a:lstStyle/>
          <a:p>
            <a:pPr algn="ctr">
              <a:lnSpc>
                <a:spcPts val="3359"/>
              </a:lnSpc>
            </a:pPr>
            <a:r>
              <a:rPr lang="en-US" sz="2400" b="1" dirty="0" smtClean="0">
                <a:solidFill>
                  <a:schemeClr val="tx2">
                    <a:lumMod val="50000"/>
                  </a:schemeClr>
                </a:solidFill>
                <a:latin typeface="Oswald"/>
              </a:rPr>
              <a:t>2</a:t>
            </a:r>
            <a:r>
              <a:rPr lang="ru-RU" sz="2400" b="1" dirty="0" smtClean="0">
                <a:solidFill>
                  <a:schemeClr val="tx2">
                    <a:lumMod val="50000"/>
                  </a:schemeClr>
                </a:solidFill>
                <a:latin typeface="Oswald"/>
              </a:rPr>
              <a:t>0</a:t>
            </a:r>
            <a:endParaRPr lang="en-US" sz="2400" b="1" dirty="0">
              <a:solidFill>
                <a:schemeClr val="tx2">
                  <a:lumMod val="50000"/>
                </a:schemeClr>
              </a:solidFill>
              <a:latin typeface="Oswald"/>
            </a:endParaRPr>
          </a:p>
        </p:txBody>
      </p:sp>
      <p:grpSp>
        <p:nvGrpSpPr>
          <p:cNvPr id="28" name="Group 28"/>
          <p:cNvGrpSpPr/>
          <p:nvPr/>
        </p:nvGrpSpPr>
        <p:grpSpPr>
          <a:xfrm>
            <a:off x="668217" y="5795963"/>
            <a:ext cx="3724275" cy="3724275"/>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30" name="TextBox 30"/>
          <p:cNvSpPr txBox="1"/>
          <p:nvPr/>
        </p:nvSpPr>
        <p:spPr>
          <a:xfrm>
            <a:off x="667621" y="6119812"/>
            <a:ext cx="3725466" cy="3076575"/>
          </a:xfrm>
          <a:prstGeom prst="rect">
            <a:avLst/>
          </a:prstGeom>
        </p:spPr>
        <p:txBody>
          <a:bodyPr lIns="0" tIns="0" rIns="0" bIns="0" rtlCol="0" anchor="t">
            <a:spAutoFit/>
          </a:bodyPr>
          <a:lstStyle/>
          <a:p>
            <a:pPr algn="ctr">
              <a:lnSpc>
                <a:spcPts val="25199"/>
              </a:lnSpc>
            </a:pPr>
            <a:r>
              <a:rPr lang="en-US" sz="18000" b="1" dirty="0">
                <a:solidFill>
                  <a:srgbClr val="252827"/>
                </a:solidFill>
                <a:latin typeface="Oswald"/>
              </a:rPr>
              <a:t>112</a:t>
            </a:r>
          </a:p>
        </p:txBody>
      </p:sp>
      <p:grpSp>
        <p:nvGrpSpPr>
          <p:cNvPr id="31" name="Group 31"/>
          <p:cNvGrpSpPr/>
          <p:nvPr/>
        </p:nvGrpSpPr>
        <p:grpSpPr>
          <a:xfrm>
            <a:off x="6913949" y="5795963"/>
            <a:ext cx="3724275" cy="3724275"/>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33" name="Group 33"/>
          <p:cNvGrpSpPr/>
          <p:nvPr/>
        </p:nvGrpSpPr>
        <p:grpSpPr>
          <a:xfrm>
            <a:off x="13566018" y="5795963"/>
            <a:ext cx="3724275" cy="3724275"/>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35" name="Group 35"/>
          <p:cNvGrpSpPr/>
          <p:nvPr/>
        </p:nvGrpSpPr>
        <p:grpSpPr>
          <a:xfrm>
            <a:off x="-1875224" y="2768654"/>
            <a:ext cx="2740798" cy="2212921"/>
            <a:chOff x="0" y="0"/>
            <a:chExt cx="6350000" cy="5126990"/>
          </a:xfrm>
        </p:grpSpPr>
        <p:sp>
          <p:nvSpPr>
            <p:cNvPr id="36" name="Freeform 36"/>
            <p:cNvSpPr/>
            <p:nvPr/>
          </p:nvSpPr>
          <p:spPr>
            <a:xfrm>
              <a:off x="0" y="0"/>
              <a:ext cx="6350000" cy="5126990"/>
            </a:xfrm>
            <a:custGeom>
              <a:avLst/>
              <a:gdLst/>
              <a:ahLst/>
              <a:cxnLst/>
              <a:rect l="l" t="t" r="r" b="b"/>
              <a:pathLst>
                <a:path w="6350000" h="5126990">
                  <a:moveTo>
                    <a:pt x="3528060" y="0"/>
                  </a:moveTo>
                  <a:lnTo>
                    <a:pt x="0" y="0"/>
                  </a:lnTo>
                  <a:lnTo>
                    <a:pt x="2821940" y="2564130"/>
                  </a:lnTo>
                  <a:lnTo>
                    <a:pt x="0" y="5126990"/>
                  </a:lnTo>
                  <a:lnTo>
                    <a:pt x="3528060" y="5126990"/>
                  </a:lnTo>
                  <a:lnTo>
                    <a:pt x="6350000" y="2564130"/>
                  </a:lnTo>
                  <a:close/>
                </a:path>
              </a:pathLst>
            </a:custGeom>
            <a:solidFill>
              <a:srgbClr val="A6A6A6">
                <a:alpha val="29803"/>
              </a:srgbClr>
            </a:solidFill>
          </p:spPr>
        </p:sp>
      </p:grpSp>
      <p:sp>
        <p:nvSpPr>
          <p:cNvPr id="37" name="TextBox 37"/>
          <p:cNvSpPr txBox="1"/>
          <p:nvPr/>
        </p:nvSpPr>
        <p:spPr>
          <a:xfrm>
            <a:off x="6602026" y="7270750"/>
            <a:ext cx="4356222" cy="1282402"/>
          </a:xfrm>
          <a:prstGeom prst="rect">
            <a:avLst/>
          </a:prstGeom>
        </p:spPr>
        <p:txBody>
          <a:bodyPr lIns="0" tIns="0" rIns="0" bIns="0" rtlCol="0" anchor="t">
            <a:spAutoFit/>
          </a:bodyPr>
          <a:lstStyle/>
          <a:p>
            <a:pPr algn="ctr">
              <a:lnSpc>
                <a:spcPts val="5040"/>
              </a:lnSpc>
            </a:pPr>
            <a:r>
              <a:rPr lang="en-US" sz="3600" b="1" dirty="0">
                <a:solidFill>
                  <a:srgbClr val="252827"/>
                </a:solidFill>
                <a:latin typeface="Oswald"/>
              </a:rPr>
              <a:t>8 (800) 350 23 </a:t>
            </a:r>
            <a:r>
              <a:rPr lang="en-US" sz="3600" b="1" dirty="0" smtClean="0">
                <a:solidFill>
                  <a:srgbClr val="252827"/>
                </a:solidFill>
                <a:latin typeface="Oswald"/>
              </a:rPr>
              <a:t>69</a:t>
            </a:r>
            <a:r>
              <a:rPr lang="ru-RU" sz="3600" b="1" dirty="0" smtClean="0">
                <a:solidFill>
                  <a:srgbClr val="252827"/>
                </a:solidFill>
                <a:latin typeface="Oswald"/>
              </a:rPr>
              <a:t>,</a:t>
            </a:r>
          </a:p>
          <a:p>
            <a:pPr algn="ctr">
              <a:lnSpc>
                <a:spcPts val="5040"/>
              </a:lnSpc>
            </a:pPr>
            <a:r>
              <a:rPr lang="en-US" sz="3600" b="1" dirty="0" smtClean="0">
                <a:solidFill>
                  <a:srgbClr val="252827"/>
                </a:solidFill>
                <a:latin typeface="Oswald"/>
              </a:rPr>
              <a:t> </a:t>
            </a:r>
            <a:r>
              <a:rPr lang="ru-RU" sz="3600" b="1" dirty="0" smtClean="0">
                <a:solidFill>
                  <a:srgbClr val="252827"/>
                </a:solidFill>
                <a:latin typeface="Oswald"/>
              </a:rPr>
              <a:t>* </a:t>
            </a:r>
            <a:r>
              <a:rPr lang="en-US" sz="3600" b="1" dirty="0" smtClean="0">
                <a:solidFill>
                  <a:srgbClr val="252827"/>
                </a:solidFill>
                <a:latin typeface="Oswald"/>
              </a:rPr>
              <a:t>381</a:t>
            </a:r>
            <a:endParaRPr lang="en-US" sz="3600" b="1" dirty="0">
              <a:solidFill>
                <a:srgbClr val="252827"/>
              </a:solidFill>
              <a:latin typeface="Oswald"/>
            </a:endParaRPr>
          </a:p>
        </p:txBody>
      </p:sp>
      <p:sp>
        <p:nvSpPr>
          <p:cNvPr id="38" name="TextBox 38"/>
          <p:cNvSpPr txBox="1"/>
          <p:nvPr/>
        </p:nvSpPr>
        <p:spPr>
          <a:xfrm>
            <a:off x="13250045" y="7270750"/>
            <a:ext cx="4356222" cy="688975"/>
          </a:xfrm>
          <a:prstGeom prst="rect">
            <a:avLst/>
          </a:prstGeom>
        </p:spPr>
        <p:txBody>
          <a:bodyPr lIns="0" tIns="0" rIns="0" bIns="0" rtlCol="0" anchor="t">
            <a:spAutoFit/>
          </a:bodyPr>
          <a:lstStyle/>
          <a:p>
            <a:pPr algn="ctr">
              <a:lnSpc>
                <a:spcPts val="5600"/>
              </a:lnSpc>
            </a:pPr>
            <a:r>
              <a:rPr lang="en-US" sz="4000" b="1">
                <a:solidFill>
                  <a:srgbClr val="252827"/>
                </a:solidFill>
                <a:latin typeface="Oswald"/>
              </a:rPr>
              <a:t>8 (800) 222 74 47</a:t>
            </a:r>
          </a:p>
        </p:txBody>
      </p:sp>
    </p:spTree>
    <p:extLst>
      <p:ext uri="{BB962C8B-B14F-4D97-AF65-F5344CB8AC3E}">
        <p14:creationId xmlns:p14="http://schemas.microsoft.com/office/powerpoint/2010/main" val="3352797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srcRect l="44801" t="44801" r="44801" b="44801"/>
          <a:stretch>
            <a:fillRect/>
          </a:stretch>
        </p:blipFill>
        <p:spPr>
          <a:xfrm>
            <a:off x="17259300" y="9336230"/>
            <a:ext cx="1901541" cy="1901541"/>
          </a:xfrm>
          <a:prstGeom prst="rect">
            <a:avLst/>
          </a:prstGeom>
        </p:spPr>
      </p:pic>
      <p:sp>
        <p:nvSpPr>
          <p:cNvPr id="5" name="TextBox 5"/>
          <p:cNvSpPr txBox="1"/>
          <p:nvPr/>
        </p:nvSpPr>
        <p:spPr>
          <a:xfrm>
            <a:off x="5378730" y="626903"/>
            <a:ext cx="11828786" cy="740203"/>
          </a:xfrm>
          <a:prstGeom prst="rect">
            <a:avLst/>
          </a:prstGeom>
        </p:spPr>
        <p:txBody>
          <a:bodyPr lIns="0" tIns="0" rIns="0" bIns="0" rtlCol="0" anchor="t">
            <a:spAutoFit/>
          </a:bodyPr>
          <a:lstStyle/>
          <a:p>
            <a:pPr>
              <a:lnSpc>
                <a:spcPts val="5200"/>
              </a:lnSpc>
            </a:pPr>
            <a:r>
              <a:rPr lang="en-US" sz="8000" b="1" spc="404" dirty="0">
                <a:solidFill>
                  <a:schemeClr val="tx1">
                    <a:lumMod val="95000"/>
                    <a:lumOff val="5000"/>
                  </a:schemeClr>
                </a:solidFill>
                <a:latin typeface="Oswald"/>
              </a:rPr>
              <a:t>CONTACT </a:t>
            </a:r>
            <a:r>
              <a:rPr lang="en-US" sz="8000" b="1" spc="404" dirty="0" smtClean="0">
                <a:solidFill>
                  <a:schemeClr val="tx1">
                    <a:lumMod val="95000"/>
                    <a:lumOff val="5000"/>
                  </a:schemeClr>
                </a:solidFill>
                <a:latin typeface="Oswald"/>
              </a:rPr>
              <a:t>INFORMATION</a:t>
            </a:r>
            <a:endParaRPr lang="en-US" sz="8000" b="1" spc="404" dirty="0">
              <a:solidFill>
                <a:schemeClr val="tx1">
                  <a:lumMod val="95000"/>
                  <a:lumOff val="5000"/>
                </a:schemeClr>
              </a:solidFill>
              <a:latin typeface="Oswald"/>
            </a:endParaRPr>
          </a:p>
        </p:txBody>
      </p:sp>
      <p:sp>
        <p:nvSpPr>
          <p:cNvPr id="7" name="TextBox 7"/>
          <p:cNvSpPr txBox="1"/>
          <p:nvPr/>
        </p:nvSpPr>
        <p:spPr>
          <a:xfrm>
            <a:off x="5405503" y="1603754"/>
            <a:ext cx="12706313" cy="2718693"/>
          </a:xfrm>
          <a:prstGeom prst="rect">
            <a:avLst/>
          </a:prstGeom>
        </p:spPr>
        <p:txBody>
          <a:bodyPr wrap="square" lIns="0" tIns="0" rIns="0" bIns="0" rtlCol="0" anchor="t">
            <a:spAutoFit/>
          </a:bodyPr>
          <a:lstStyle/>
          <a:p>
            <a:pPr>
              <a:lnSpc>
                <a:spcPts val="5273"/>
              </a:lnSpc>
            </a:pPr>
            <a:r>
              <a:rPr lang="en-US" sz="3994" b="1" spc="619" dirty="0">
                <a:solidFill>
                  <a:schemeClr val="accent2">
                    <a:lumMod val="75000"/>
                  </a:schemeClr>
                </a:solidFill>
                <a:latin typeface="Oswald"/>
              </a:rPr>
              <a:t>Export of Medical Services Coordination </a:t>
            </a:r>
            <a:r>
              <a:rPr lang="en-US" sz="3994" b="1" spc="619" dirty="0" smtClean="0">
                <a:solidFill>
                  <a:schemeClr val="accent2">
                    <a:lumMod val="75000"/>
                  </a:schemeClr>
                </a:solidFill>
                <a:latin typeface="Oswald"/>
              </a:rPr>
              <a:t>Center</a:t>
            </a:r>
            <a:r>
              <a:rPr lang="ru-RU" sz="3994" b="1" spc="619" dirty="0" smtClean="0">
                <a:solidFill>
                  <a:schemeClr val="accent2">
                    <a:lumMod val="75000"/>
                  </a:schemeClr>
                </a:solidFill>
                <a:latin typeface="Oswald"/>
              </a:rPr>
              <a:t> </a:t>
            </a:r>
            <a:r>
              <a:rPr lang="en-US" sz="3994" b="1" spc="619" dirty="0" smtClean="0">
                <a:solidFill>
                  <a:schemeClr val="accent2">
                    <a:lumMod val="75000"/>
                  </a:schemeClr>
                </a:solidFill>
                <a:latin typeface="Oswald"/>
              </a:rPr>
              <a:t>Federal </a:t>
            </a:r>
            <a:r>
              <a:rPr lang="en-US" sz="3994" b="1" spc="619" dirty="0">
                <a:solidFill>
                  <a:schemeClr val="accent2">
                    <a:lumMod val="75000"/>
                  </a:schemeClr>
                </a:solidFill>
                <a:latin typeface="Oswald"/>
              </a:rPr>
              <a:t>Research Institute </a:t>
            </a:r>
            <a:r>
              <a:rPr lang="en-US" sz="3994" b="1" spc="619" dirty="0" smtClean="0">
                <a:solidFill>
                  <a:schemeClr val="accent2">
                    <a:lumMod val="75000"/>
                  </a:schemeClr>
                </a:solidFill>
                <a:latin typeface="Oswald"/>
              </a:rPr>
              <a:t>for </a:t>
            </a:r>
            <a:r>
              <a:rPr lang="en-US" sz="3994" b="1" spc="619" dirty="0">
                <a:solidFill>
                  <a:schemeClr val="accent2">
                    <a:lumMod val="75000"/>
                  </a:schemeClr>
                </a:solidFill>
                <a:latin typeface="Oswald"/>
              </a:rPr>
              <a:t>Health organization and informatics of the Ministry </a:t>
            </a:r>
            <a:r>
              <a:rPr lang="en-US" sz="3994" b="1" spc="619" dirty="0" smtClean="0">
                <a:solidFill>
                  <a:schemeClr val="accent2">
                    <a:lumMod val="75000"/>
                  </a:schemeClr>
                </a:solidFill>
                <a:latin typeface="Oswald"/>
              </a:rPr>
              <a:t>of </a:t>
            </a:r>
            <a:r>
              <a:rPr lang="en-US" sz="3994" b="1" spc="619" dirty="0">
                <a:solidFill>
                  <a:schemeClr val="accent2">
                    <a:lumMod val="75000"/>
                  </a:schemeClr>
                </a:solidFill>
                <a:latin typeface="Oswald"/>
              </a:rPr>
              <a:t>Health of the Russian Federation</a:t>
            </a:r>
          </a:p>
        </p:txBody>
      </p:sp>
      <p:sp>
        <p:nvSpPr>
          <p:cNvPr id="8" name="TextBox 8"/>
          <p:cNvSpPr txBox="1"/>
          <p:nvPr/>
        </p:nvSpPr>
        <p:spPr>
          <a:xfrm>
            <a:off x="5409674" y="4429001"/>
            <a:ext cx="10788090" cy="525657"/>
          </a:xfrm>
          <a:prstGeom prst="rect">
            <a:avLst/>
          </a:prstGeom>
        </p:spPr>
        <p:txBody>
          <a:bodyPr lIns="0" tIns="0" rIns="0" bIns="0" rtlCol="0" anchor="t">
            <a:spAutoFit/>
          </a:bodyPr>
          <a:lstStyle/>
          <a:p>
            <a:pPr>
              <a:lnSpc>
                <a:spcPts val="4577"/>
              </a:lnSpc>
            </a:pPr>
            <a:r>
              <a:rPr lang="en-US" sz="2774" spc="208" dirty="0">
                <a:solidFill>
                  <a:schemeClr val="tx2">
                    <a:lumMod val="50000"/>
                  </a:schemeClr>
                </a:solidFill>
                <a:latin typeface="Oswald"/>
              </a:rPr>
              <a:t>127256, MOSCOW, DOBROLYUBOVA ST., 11</a:t>
            </a:r>
          </a:p>
        </p:txBody>
      </p:sp>
      <p:sp>
        <p:nvSpPr>
          <p:cNvPr id="9" name="TextBox 9"/>
          <p:cNvSpPr txBox="1"/>
          <p:nvPr/>
        </p:nvSpPr>
        <p:spPr>
          <a:xfrm>
            <a:off x="5455276" y="5033261"/>
            <a:ext cx="10788090" cy="367665"/>
          </a:xfrm>
          <a:prstGeom prst="rect">
            <a:avLst/>
          </a:prstGeom>
        </p:spPr>
        <p:txBody>
          <a:bodyPr lIns="0" tIns="0" rIns="0" bIns="0" rtlCol="0" anchor="t">
            <a:spAutoFit/>
          </a:bodyPr>
          <a:lstStyle/>
          <a:p>
            <a:pPr>
              <a:lnSpc>
                <a:spcPts val="3195"/>
              </a:lnSpc>
            </a:pPr>
            <a:r>
              <a:rPr lang="en-US" sz="1997" spc="241" dirty="0">
                <a:solidFill>
                  <a:schemeClr val="accent3">
                    <a:lumMod val="50000"/>
                  </a:schemeClr>
                </a:solidFill>
                <a:latin typeface="Oswald"/>
              </a:rPr>
              <a:t>EMAIL ADDRESS</a:t>
            </a:r>
          </a:p>
        </p:txBody>
      </p:sp>
      <p:sp>
        <p:nvSpPr>
          <p:cNvPr id="10" name="TextBox 10"/>
          <p:cNvSpPr txBox="1"/>
          <p:nvPr/>
        </p:nvSpPr>
        <p:spPr>
          <a:xfrm>
            <a:off x="8602287" y="8974260"/>
            <a:ext cx="3775890" cy="525657"/>
          </a:xfrm>
          <a:prstGeom prst="rect">
            <a:avLst/>
          </a:prstGeom>
        </p:spPr>
        <p:txBody>
          <a:bodyPr wrap="square" lIns="0" tIns="0" rIns="0" bIns="0" rtlCol="0" anchor="t">
            <a:spAutoFit/>
          </a:bodyPr>
          <a:lstStyle/>
          <a:p>
            <a:pPr>
              <a:lnSpc>
                <a:spcPts val="4577"/>
              </a:lnSpc>
            </a:pPr>
            <a:r>
              <a:rPr lang="en-US" sz="2774" spc="208" dirty="0" smtClean="0">
                <a:solidFill>
                  <a:schemeClr val="accent1">
                    <a:lumMod val="50000"/>
                  </a:schemeClr>
                </a:solidFill>
                <a:latin typeface="Oswald"/>
              </a:rPr>
              <a:t>POST</a:t>
            </a:r>
            <a:r>
              <a:rPr lang="en-US" sz="2774" b="0" i="0" spc="208" dirty="0" smtClean="0">
                <a:solidFill>
                  <a:schemeClr val="accent1">
                    <a:lumMod val="50000"/>
                  </a:schemeClr>
                </a:solidFill>
                <a:latin typeface="Oswald"/>
              </a:rPr>
              <a:t>@CARDIOC.RU</a:t>
            </a:r>
            <a:endParaRPr lang="en-US" sz="2774" b="0" i="0" spc="208" dirty="0">
              <a:solidFill>
                <a:schemeClr val="accent1">
                  <a:lumMod val="50000"/>
                </a:schemeClr>
              </a:solidFill>
              <a:latin typeface="Oswald"/>
            </a:endParaRPr>
          </a:p>
        </p:txBody>
      </p:sp>
      <p:sp>
        <p:nvSpPr>
          <p:cNvPr id="11" name="TextBox 11"/>
          <p:cNvSpPr txBox="1"/>
          <p:nvPr/>
        </p:nvSpPr>
        <p:spPr>
          <a:xfrm>
            <a:off x="5426299" y="5983913"/>
            <a:ext cx="10788090" cy="369289"/>
          </a:xfrm>
          <a:prstGeom prst="rect">
            <a:avLst/>
          </a:prstGeom>
        </p:spPr>
        <p:txBody>
          <a:bodyPr lIns="0" tIns="0" rIns="0" bIns="0" rtlCol="0" anchor="t">
            <a:spAutoFit/>
          </a:bodyPr>
          <a:lstStyle/>
          <a:p>
            <a:pPr>
              <a:lnSpc>
                <a:spcPts val="3195"/>
              </a:lnSpc>
            </a:pPr>
            <a:r>
              <a:rPr lang="en-US" sz="1997" spc="241" dirty="0">
                <a:solidFill>
                  <a:schemeClr val="accent3">
                    <a:lumMod val="50000"/>
                  </a:schemeClr>
                </a:solidFill>
                <a:latin typeface="Oswald"/>
              </a:rPr>
              <a:t>PHONE NUMBERS</a:t>
            </a:r>
          </a:p>
        </p:txBody>
      </p:sp>
      <p:sp>
        <p:nvSpPr>
          <p:cNvPr id="12" name="TextBox 12"/>
          <p:cNvSpPr txBox="1"/>
          <p:nvPr/>
        </p:nvSpPr>
        <p:spPr>
          <a:xfrm>
            <a:off x="5426299" y="6383787"/>
            <a:ext cx="10788090" cy="525657"/>
          </a:xfrm>
          <a:prstGeom prst="rect">
            <a:avLst/>
          </a:prstGeom>
        </p:spPr>
        <p:txBody>
          <a:bodyPr lIns="0" tIns="0" rIns="0" bIns="0" rtlCol="0" anchor="t">
            <a:spAutoFit/>
          </a:bodyPr>
          <a:lstStyle/>
          <a:p>
            <a:pPr>
              <a:lnSpc>
                <a:spcPts val="4577"/>
              </a:lnSpc>
            </a:pPr>
            <a:r>
              <a:rPr lang="en-US" sz="2774" b="0" i="0" spc="208" dirty="0">
                <a:solidFill>
                  <a:schemeClr val="accent1">
                    <a:lumMod val="50000"/>
                  </a:schemeClr>
                </a:solidFill>
                <a:latin typeface="Oswald"/>
              </a:rPr>
              <a:t>+7 (495) 618-07-92, ДОБ. </a:t>
            </a:r>
            <a:r>
              <a:rPr lang="en-US" sz="2774" b="0" i="0" spc="208" dirty="0" smtClean="0">
                <a:solidFill>
                  <a:schemeClr val="accent1">
                    <a:lumMod val="50000"/>
                  </a:schemeClr>
                </a:solidFill>
                <a:latin typeface="Oswald"/>
              </a:rPr>
              <a:t>103</a:t>
            </a:r>
            <a:r>
              <a:rPr lang="ru-RU" sz="2774" b="0" i="0" spc="208" dirty="0" smtClean="0">
                <a:solidFill>
                  <a:schemeClr val="accent1">
                    <a:lumMod val="50000"/>
                  </a:schemeClr>
                </a:solidFill>
                <a:latin typeface="Oswald"/>
              </a:rPr>
              <a:t>; </a:t>
            </a:r>
            <a:r>
              <a:rPr lang="en-US" sz="2774" b="0" i="0" spc="208" dirty="0" smtClean="0">
                <a:solidFill>
                  <a:schemeClr val="accent1">
                    <a:lumMod val="50000"/>
                  </a:schemeClr>
                </a:solidFill>
                <a:latin typeface="Oswald"/>
              </a:rPr>
              <a:t>+</a:t>
            </a:r>
            <a:r>
              <a:rPr lang="en-US" sz="2774" b="0" i="0" spc="208" dirty="0">
                <a:solidFill>
                  <a:schemeClr val="accent1">
                    <a:lumMod val="50000"/>
                  </a:schemeClr>
                </a:solidFill>
                <a:latin typeface="Oswald"/>
              </a:rPr>
              <a:t>7 (495) 618-07-92, ДОБ. 10</a:t>
            </a:r>
            <a:r>
              <a:rPr lang="ru-RU" sz="2774" b="0" i="0" spc="208" dirty="0">
                <a:solidFill>
                  <a:schemeClr val="accent1">
                    <a:lumMod val="50000"/>
                  </a:schemeClr>
                </a:solidFill>
                <a:latin typeface="Oswald"/>
              </a:rPr>
              <a:t>4</a:t>
            </a:r>
            <a:endParaRPr lang="en-US" sz="2774" b="0" i="0" spc="208" dirty="0">
              <a:solidFill>
                <a:schemeClr val="accent1">
                  <a:lumMod val="50000"/>
                </a:schemeClr>
              </a:solidFill>
              <a:latin typeface="Oswald"/>
            </a:endParaRPr>
          </a:p>
        </p:txBody>
      </p:sp>
      <p:sp>
        <p:nvSpPr>
          <p:cNvPr id="13" name="TextBox 13"/>
          <p:cNvSpPr txBox="1"/>
          <p:nvPr/>
        </p:nvSpPr>
        <p:spPr>
          <a:xfrm>
            <a:off x="17290293" y="163993"/>
            <a:ext cx="997707" cy="436017"/>
          </a:xfrm>
          <a:prstGeom prst="rect">
            <a:avLst/>
          </a:prstGeom>
        </p:spPr>
        <p:txBody>
          <a:bodyPr lIns="0" tIns="0" rIns="0" bIns="0" rtlCol="0" anchor="t">
            <a:spAutoFit/>
          </a:bodyPr>
          <a:lstStyle/>
          <a:p>
            <a:pPr algn="ctr">
              <a:lnSpc>
                <a:spcPts val="3359"/>
              </a:lnSpc>
            </a:pPr>
            <a:r>
              <a:rPr lang="en-US" sz="2400" b="1" dirty="0" smtClean="0">
                <a:solidFill>
                  <a:schemeClr val="tx2">
                    <a:lumMod val="50000"/>
                  </a:schemeClr>
                </a:solidFill>
                <a:latin typeface="Oswald"/>
              </a:rPr>
              <a:t>2</a:t>
            </a:r>
            <a:r>
              <a:rPr lang="ru-RU" sz="2400" b="1" dirty="0" smtClean="0">
                <a:solidFill>
                  <a:schemeClr val="tx2">
                    <a:lumMod val="50000"/>
                  </a:schemeClr>
                </a:solidFill>
                <a:latin typeface="Oswald"/>
              </a:rPr>
              <a:t>1</a:t>
            </a:r>
            <a:endParaRPr lang="en-US" sz="2400" b="1" dirty="0">
              <a:solidFill>
                <a:schemeClr val="tx2">
                  <a:lumMod val="50000"/>
                </a:schemeClr>
              </a:solidFill>
              <a:latin typeface="Oswald"/>
            </a:endParaRPr>
          </a:p>
        </p:txBody>
      </p:sp>
      <p:sp>
        <p:nvSpPr>
          <p:cNvPr id="14" name="TextBox 7"/>
          <p:cNvSpPr txBox="1"/>
          <p:nvPr/>
        </p:nvSpPr>
        <p:spPr>
          <a:xfrm>
            <a:off x="5378730" y="7057912"/>
            <a:ext cx="11607240" cy="1989006"/>
          </a:xfrm>
          <a:prstGeom prst="rect">
            <a:avLst/>
          </a:prstGeom>
        </p:spPr>
        <p:txBody>
          <a:bodyPr lIns="0" tIns="0" rIns="0" bIns="0" rtlCol="0" anchor="t">
            <a:spAutoFit/>
          </a:bodyPr>
          <a:lstStyle/>
          <a:p>
            <a:pPr>
              <a:lnSpc>
                <a:spcPts val="5273"/>
              </a:lnSpc>
            </a:pPr>
            <a:r>
              <a:rPr lang="en-US" sz="3994" b="1" spc="619" dirty="0">
                <a:solidFill>
                  <a:schemeClr val="accent2">
                    <a:lumMod val="75000"/>
                  </a:schemeClr>
                </a:solidFill>
                <a:latin typeface="Oswald"/>
              </a:rPr>
              <a:t>Project coordination center, District Cardiology Dispensary "Center of Diagnostic and Cardiovascular Surgery</a:t>
            </a:r>
            <a:r>
              <a:rPr lang="en-US" sz="3994" b="1" spc="619" dirty="0" smtClean="0">
                <a:solidFill>
                  <a:schemeClr val="accent2">
                    <a:lumMod val="75000"/>
                  </a:schemeClr>
                </a:solidFill>
                <a:latin typeface="Oswald"/>
              </a:rPr>
              <a:t>"</a:t>
            </a:r>
            <a:endParaRPr lang="en-US" sz="3994" b="1" spc="619" dirty="0">
              <a:solidFill>
                <a:schemeClr val="accent2">
                  <a:lumMod val="75000"/>
                </a:schemeClr>
              </a:solidFill>
              <a:latin typeface="Oswald"/>
            </a:endParaRPr>
          </a:p>
        </p:txBody>
      </p:sp>
      <p:sp>
        <p:nvSpPr>
          <p:cNvPr id="15" name="TextBox 9"/>
          <p:cNvSpPr txBox="1"/>
          <p:nvPr/>
        </p:nvSpPr>
        <p:spPr>
          <a:xfrm>
            <a:off x="5426299" y="9128878"/>
            <a:ext cx="3157977" cy="367665"/>
          </a:xfrm>
          <a:prstGeom prst="rect">
            <a:avLst/>
          </a:prstGeom>
        </p:spPr>
        <p:txBody>
          <a:bodyPr wrap="square" lIns="0" tIns="0" rIns="0" bIns="0" rtlCol="0" anchor="t">
            <a:spAutoFit/>
          </a:bodyPr>
          <a:lstStyle/>
          <a:p>
            <a:pPr>
              <a:lnSpc>
                <a:spcPts val="3195"/>
              </a:lnSpc>
            </a:pPr>
            <a:r>
              <a:rPr lang="en-US" sz="1997" spc="241" dirty="0">
                <a:solidFill>
                  <a:schemeClr val="accent3">
                    <a:lumMod val="50000"/>
                  </a:schemeClr>
                </a:solidFill>
                <a:latin typeface="Oswald"/>
              </a:rPr>
              <a:t>EMAIL ADDRESS</a:t>
            </a:r>
          </a:p>
        </p:txBody>
      </p:sp>
      <p:sp>
        <p:nvSpPr>
          <p:cNvPr id="16" name="TextBox 10"/>
          <p:cNvSpPr txBox="1"/>
          <p:nvPr/>
        </p:nvSpPr>
        <p:spPr>
          <a:xfrm>
            <a:off x="5388892" y="5397578"/>
            <a:ext cx="10788090" cy="525657"/>
          </a:xfrm>
          <a:prstGeom prst="rect">
            <a:avLst/>
          </a:prstGeom>
        </p:spPr>
        <p:txBody>
          <a:bodyPr lIns="0" tIns="0" rIns="0" bIns="0" rtlCol="0" anchor="t">
            <a:spAutoFit/>
          </a:bodyPr>
          <a:lstStyle/>
          <a:p>
            <a:pPr>
              <a:lnSpc>
                <a:spcPts val="4577"/>
              </a:lnSpc>
            </a:pPr>
            <a:r>
              <a:rPr lang="en-US" sz="2774" b="0" i="0" spc="208" dirty="0">
                <a:solidFill>
                  <a:schemeClr val="tx2">
                    <a:lumMod val="50000"/>
                  </a:schemeClr>
                </a:solidFill>
                <a:latin typeface="Oswald"/>
              </a:rPr>
              <a:t>OM@ROSMINZDRAV.RU</a:t>
            </a:r>
          </a:p>
        </p:txBody>
      </p:sp>
      <p:sp>
        <p:nvSpPr>
          <p:cNvPr id="17" name="TextBox 11"/>
          <p:cNvSpPr txBox="1"/>
          <p:nvPr/>
        </p:nvSpPr>
        <p:spPr>
          <a:xfrm>
            <a:off x="5406903" y="9639398"/>
            <a:ext cx="3157977" cy="367665"/>
          </a:xfrm>
          <a:prstGeom prst="rect">
            <a:avLst/>
          </a:prstGeom>
        </p:spPr>
        <p:txBody>
          <a:bodyPr wrap="square" lIns="0" tIns="0" rIns="0" bIns="0" rtlCol="0" anchor="t">
            <a:spAutoFit/>
          </a:bodyPr>
          <a:lstStyle/>
          <a:p>
            <a:pPr>
              <a:lnSpc>
                <a:spcPts val="3195"/>
              </a:lnSpc>
            </a:pPr>
            <a:r>
              <a:rPr lang="en-US" sz="1997" spc="241" dirty="0">
                <a:solidFill>
                  <a:schemeClr val="accent3">
                    <a:lumMod val="50000"/>
                  </a:schemeClr>
                </a:solidFill>
                <a:latin typeface="Oswald"/>
              </a:rPr>
              <a:t>PHONE NUMBERS</a:t>
            </a:r>
          </a:p>
        </p:txBody>
      </p:sp>
      <p:sp>
        <p:nvSpPr>
          <p:cNvPr id="18" name="TextBox 12"/>
          <p:cNvSpPr txBox="1"/>
          <p:nvPr/>
        </p:nvSpPr>
        <p:spPr>
          <a:xfrm>
            <a:off x="8602287" y="9539247"/>
            <a:ext cx="3198155" cy="525657"/>
          </a:xfrm>
          <a:prstGeom prst="rect">
            <a:avLst/>
          </a:prstGeom>
        </p:spPr>
        <p:txBody>
          <a:bodyPr wrap="square" lIns="0" tIns="0" rIns="0" bIns="0" rtlCol="0" anchor="t">
            <a:spAutoFit/>
          </a:bodyPr>
          <a:lstStyle/>
          <a:p>
            <a:pPr>
              <a:lnSpc>
                <a:spcPts val="4577"/>
              </a:lnSpc>
            </a:pPr>
            <a:r>
              <a:rPr lang="en-US" sz="2774" b="0" i="0" spc="208" dirty="0">
                <a:solidFill>
                  <a:schemeClr val="accent1">
                    <a:lumMod val="50000"/>
                  </a:schemeClr>
                </a:solidFill>
                <a:latin typeface="Oswald"/>
              </a:rPr>
              <a:t>+7 </a:t>
            </a:r>
            <a:r>
              <a:rPr lang="en-US" sz="2774" b="0" i="0" spc="208" dirty="0" smtClean="0">
                <a:solidFill>
                  <a:schemeClr val="accent1">
                    <a:lumMod val="50000"/>
                  </a:schemeClr>
                </a:solidFill>
                <a:latin typeface="Oswald"/>
              </a:rPr>
              <a:t>(3462) 52-85-40</a:t>
            </a:r>
            <a:endParaRPr lang="en-US" sz="2774" b="0" i="0" spc="208" dirty="0">
              <a:solidFill>
                <a:schemeClr val="accent1">
                  <a:lumMod val="50000"/>
                </a:schemeClr>
              </a:solidFill>
              <a:latin typeface="Oswald"/>
            </a:endParaRPr>
          </a:p>
        </p:txBody>
      </p:sp>
      <p:sp>
        <p:nvSpPr>
          <p:cNvPr id="20" name="AutoShape 5"/>
          <p:cNvSpPr/>
          <p:nvPr/>
        </p:nvSpPr>
        <p:spPr>
          <a:xfrm>
            <a:off x="0" y="0"/>
            <a:ext cx="5143500" cy="10287000"/>
          </a:xfrm>
          <a:prstGeom prst="rect">
            <a:avLst/>
          </a:prstGeom>
          <a:solidFill>
            <a:schemeClr val="accent1">
              <a:lumMod val="50000"/>
            </a:schemeClr>
          </a:solidFill>
        </p:spPr>
      </p:sp>
      <p:pic>
        <p:nvPicPr>
          <p:cNvPr id="22" name="Picture 4"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82" y="1928962"/>
            <a:ext cx="4330808" cy="5016521"/>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a:extLst>
              <a:ext uri="{FF2B5EF4-FFF2-40B4-BE49-F238E27FC236}">
                <a16:creationId xmlns:a16="http://schemas.microsoft.com/office/drawing/2014/main" xmlns="" id="{ED09EDAF-86B9-6149-81C9-9831A3F328DD}"/>
              </a:ext>
            </a:extLst>
          </p:cNvPr>
          <p:cNvSpPr/>
          <p:nvPr/>
        </p:nvSpPr>
        <p:spPr>
          <a:xfrm>
            <a:off x="-7125" y="8062300"/>
            <a:ext cx="5143500" cy="2200236"/>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13"/>
          <p:cNvSpPr txBox="1"/>
          <p:nvPr/>
        </p:nvSpPr>
        <p:spPr>
          <a:xfrm>
            <a:off x="17007018" y="163993"/>
            <a:ext cx="997707" cy="405765"/>
          </a:xfrm>
          <a:prstGeom prst="rect">
            <a:avLst/>
          </a:prstGeom>
        </p:spPr>
        <p:txBody>
          <a:bodyPr lIns="0" tIns="0" rIns="0" bIns="0" rtlCol="0" anchor="t">
            <a:spAutoFit/>
          </a:bodyPr>
          <a:lstStyle/>
          <a:p>
            <a:pPr algn="ctr">
              <a:lnSpc>
                <a:spcPts val="3359"/>
              </a:lnSpc>
            </a:pPr>
            <a:r>
              <a:rPr lang="en-US" sz="2400" b="1" dirty="0">
                <a:solidFill>
                  <a:srgbClr val="FFFFFF"/>
                </a:solidFill>
                <a:latin typeface="Oswald"/>
              </a:rPr>
              <a:t>2</a:t>
            </a:r>
            <a:r>
              <a:rPr lang="ru-RU" sz="2400" b="1" dirty="0">
                <a:solidFill>
                  <a:srgbClr val="FFFFFF"/>
                </a:solidFill>
                <a:latin typeface="Oswald"/>
              </a:rPr>
              <a:t>2</a:t>
            </a:r>
            <a:endParaRPr lang="en-US" sz="2400" b="1" dirty="0">
              <a:solidFill>
                <a:srgbClr val="FFFFFF"/>
              </a:solidFill>
              <a:latin typeface="Oswald"/>
            </a:endParaRPr>
          </a:p>
        </p:txBody>
      </p:sp>
    </p:spTree>
    <p:extLst>
      <p:ext uri="{BB962C8B-B14F-4D97-AF65-F5344CB8AC3E}">
        <p14:creationId xmlns:p14="http://schemas.microsoft.com/office/powerpoint/2010/main" val="769683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eed.estate/images/NEWS/RSS/LiveJournal/Gelio/2016-09/ba2428b64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8324286" cy="10290934"/>
          </a:xfrm>
          <a:prstGeom prst="rect">
            <a:avLst/>
          </a:prstGeom>
          <a:solidFill>
            <a:schemeClr val="bg1"/>
          </a:solidFill>
          <a:effectLst>
            <a:outerShdw blurRad="114300" dist="50800" dir="5400000" algn="ctr" rotWithShape="0">
              <a:srgbClr val="000000">
                <a:alpha val="12000"/>
              </a:srgbClr>
            </a:outerShdw>
          </a:effectLst>
          <a:scene3d>
            <a:camera prst="orthographicFront"/>
            <a:lightRig rig="threePt" dir="t"/>
          </a:scene3d>
          <a:sp3d prstMaterial="translucentPowder"/>
        </p:spPr>
      </p:pic>
      <p:sp>
        <p:nvSpPr>
          <p:cNvPr id="3" name="TextBox 5"/>
          <p:cNvSpPr txBox="1"/>
          <p:nvPr/>
        </p:nvSpPr>
        <p:spPr>
          <a:xfrm>
            <a:off x="3048000" y="2808384"/>
            <a:ext cx="12619633" cy="4674165"/>
          </a:xfrm>
          <a:prstGeom prst="rect">
            <a:avLst/>
          </a:prstGeom>
        </p:spPr>
        <p:txBody>
          <a:bodyPr wrap="square" lIns="0" tIns="0" rIns="0" bIns="0" rtlCol="0" anchor="t">
            <a:spAutoFit/>
          </a:bodyPr>
          <a:lstStyle/>
          <a:p>
            <a:pPr algn="ctr">
              <a:lnSpc>
                <a:spcPts val="12446"/>
              </a:lnSpc>
            </a:pPr>
            <a:r>
              <a:rPr lang="en-US" sz="9600" b="1" spc="722" dirty="0">
                <a:solidFill>
                  <a:schemeClr val="tx2">
                    <a:lumMod val="50000"/>
                  </a:schemeClr>
                </a:solidFill>
                <a:latin typeface="Oswald"/>
              </a:rPr>
              <a:t>MEDICAL TREATMENT </a:t>
            </a:r>
          </a:p>
          <a:p>
            <a:pPr algn="ctr">
              <a:lnSpc>
                <a:spcPts val="12446"/>
              </a:lnSpc>
            </a:pPr>
            <a:r>
              <a:rPr lang="en-US" sz="9600" b="1" spc="722" dirty="0">
                <a:solidFill>
                  <a:schemeClr val="tx2">
                    <a:lumMod val="50000"/>
                  </a:schemeClr>
                </a:solidFill>
                <a:latin typeface="Oswald"/>
              </a:rPr>
              <a:t>IN </a:t>
            </a:r>
            <a:r>
              <a:rPr lang="en-US" sz="9600" b="1" spc="722" dirty="0" smtClean="0">
                <a:solidFill>
                  <a:schemeClr val="tx2">
                    <a:lumMod val="50000"/>
                  </a:schemeClr>
                </a:solidFill>
                <a:latin typeface="Oswald"/>
              </a:rPr>
              <a:t>UGRA.</a:t>
            </a:r>
            <a:endParaRPr lang="en-US" sz="9600" b="1" spc="722" dirty="0">
              <a:solidFill>
                <a:schemeClr val="tx2">
                  <a:lumMod val="50000"/>
                </a:schemeClr>
              </a:solidFill>
              <a:latin typeface="Oswald"/>
            </a:endParaRPr>
          </a:p>
          <a:p>
            <a:pPr algn="ctr">
              <a:lnSpc>
                <a:spcPts val="12446"/>
              </a:lnSpc>
            </a:pPr>
            <a:r>
              <a:rPr lang="en-US" sz="9600" b="1" spc="722" dirty="0">
                <a:solidFill>
                  <a:schemeClr val="tx2">
                    <a:lumMod val="50000"/>
                  </a:schemeClr>
                </a:solidFill>
                <a:latin typeface="Oswald"/>
              </a:rPr>
              <a:t>HOW DOES IT WORK?</a:t>
            </a:r>
          </a:p>
        </p:txBody>
      </p:sp>
      <p:sp>
        <p:nvSpPr>
          <p:cNvPr id="4" name="Прямоугольник 3">
            <a:extLst>
              <a:ext uri="{FF2B5EF4-FFF2-40B4-BE49-F238E27FC236}">
                <a16:creationId xmlns="" xmlns:a16="http://schemas.microsoft.com/office/drawing/2014/main" id="{3C18536F-292F-934D-9B8F-D54713A513AE}"/>
              </a:ext>
            </a:extLst>
          </p:cNvPr>
          <p:cNvSpPr/>
          <p:nvPr/>
        </p:nvSpPr>
        <p:spPr>
          <a:xfrm>
            <a:off x="6612" y="0"/>
            <a:ext cx="18281388" cy="2143125"/>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700"/>
          </a:p>
        </p:txBody>
      </p:sp>
      <p:sp>
        <p:nvSpPr>
          <p:cNvPr id="5" name="Прямоугольник 4">
            <a:extLst>
              <a:ext uri="{FF2B5EF4-FFF2-40B4-BE49-F238E27FC236}">
                <a16:creationId xmlns="" xmlns:a16="http://schemas.microsoft.com/office/drawing/2014/main" id="{3C18536F-292F-934D-9B8F-D54713A513AE}"/>
              </a:ext>
            </a:extLst>
          </p:cNvPr>
          <p:cNvSpPr/>
          <p:nvPr/>
        </p:nvSpPr>
        <p:spPr>
          <a:xfrm>
            <a:off x="-36286" y="8143875"/>
            <a:ext cx="18281388" cy="2143125"/>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700"/>
          </a:p>
        </p:txBody>
      </p:sp>
      <p:sp>
        <p:nvSpPr>
          <p:cNvPr id="6" name="TextBox 20"/>
          <p:cNvSpPr txBox="1"/>
          <p:nvPr/>
        </p:nvSpPr>
        <p:spPr>
          <a:xfrm>
            <a:off x="17145000" y="190500"/>
            <a:ext cx="997707" cy="405765"/>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3</a:t>
            </a:r>
            <a:endParaRPr lang="en-US" sz="2400" b="1" dirty="0">
              <a:solidFill>
                <a:srgbClr val="FFFFFF"/>
              </a:solidFill>
              <a:latin typeface="Oswald"/>
            </a:endParaRPr>
          </a:p>
        </p:txBody>
      </p:sp>
    </p:spTree>
    <p:extLst>
      <p:ext uri="{BB962C8B-B14F-4D97-AF65-F5344CB8AC3E}">
        <p14:creationId xmlns:p14="http://schemas.microsoft.com/office/powerpoint/2010/main" val="2665729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3924300"/>
            <a:ext cx="3886200" cy="5029200"/>
          </a:xfrm>
          <a:prstGeom prst="rect">
            <a:avLst/>
          </a:prstGeom>
          <a:solidFill>
            <a:schemeClr val="accent3">
              <a:lumMod val="40000"/>
              <a:lumOff val="60000"/>
            </a:schemeClr>
          </a:solidFill>
        </p:spPr>
      </p:sp>
      <p:pic>
        <p:nvPicPr>
          <p:cNvPr id="4" name="Picture 4"/>
          <p:cNvPicPr>
            <a:picLocks noChangeAspect="1"/>
          </p:cNvPicPr>
          <p:nvPr/>
        </p:nvPicPr>
        <p:blipFill>
          <a:blip r:embed="rId2" cstate="print"/>
          <a:srcRect/>
          <a:stretch>
            <a:fillRect/>
          </a:stretch>
        </p:blipFill>
        <p:spPr>
          <a:xfrm>
            <a:off x="2376647" y="3295650"/>
            <a:ext cx="1190306" cy="1190306"/>
          </a:xfrm>
          <a:prstGeom prst="rect">
            <a:avLst/>
          </a:prstGeom>
        </p:spPr>
      </p:pic>
      <p:sp>
        <p:nvSpPr>
          <p:cNvPr id="5" name="TextBox 5"/>
          <p:cNvSpPr txBox="1"/>
          <p:nvPr/>
        </p:nvSpPr>
        <p:spPr>
          <a:xfrm>
            <a:off x="1098489" y="4825564"/>
            <a:ext cx="3746622" cy="620170"/>
          </a:xfrm>
          <a:prstGeom prst="rect">
            <a:avLst/>
          </a:prstGeom>
        </p:spPr>
        <p:txBody>
          <a:bodyPr lIns="0" tIns="0" rIns="0" bIns="0" rtlCol="0" anchor="t">
            <a:spAutoFit/>
          </a:bodyPr>
          <a:lstStyle/>
          <a:p>
            <a:pPr algn="ctr">
              <a:lnSpc>
                <a:spcPts val="5200"/>
              </a:lnSpc>
            </a:pPr>
            <a:r>
              <a:rPr lang="en-US" sz="4000" spc="404" dirty="0">
                <a:solidFill>
                  <a:srgbClr val="252827"/>
                </a:solidFill>
                <a:latin typeface="Oswald"/>
              </a:rPr>
              <a:t>HIGH QUALITY</a:t>
            </a:r>
          </a:p>
        </p:txBody>
      </p:sp>
      <p:sp>
        <p:nvSpPr>
          <p:cNvPr id="6" name="TextBox 6"/>
          <p:cNvSpPr txBox="1"/>
          <p:nvPr/>
        </p:nvSpPr>
        <p:spPr>
          <a:xfrm>
            <a:off x="967075" y="6669108"/>
            <a:ext cx="3906854" cy="1346522"/>
          </a:xfrm>
          <a:prstGeom prst="rect">
            <a:avLst/>
          </a:prstGeom>
        </p:spPr>
        <p:txBody>
          <a:bodyPr lIns="0" tIns="0" rIns="0" bIns="0" rtlCol="0" anchor="t">
            <a:spAutoFit/>
          </a:bodyPr>
          <a:lstStyle/>
          <a:p>
            <a:pPr algn="ctr">
              <a:lnSpc>
                <a:spcPts val="3496"/>
              </a:lnSpc>
            </a:pPr>
            <a:r>
              <a:rPr lang="en-US" sz="2300" b="1" spc="108" dirty="0">
                <a:solidFill>
                  <a:srgbClr val="252827"/>
                </a:solidFill>
                <a:latin typeface="Cambria" panose="02040503050406030204" pitchFamily="18" charset="0"/>
              </a:rPr>
              <a:t>High quality medical care </a:t>
            </a:r>
          </a:p>
          <a:p>
            <a:pPr algn="ctr">
              <a:lnSpc>
                <a:spcPts val="3496"/>
              </a:lnSpc>
            </a:pPr>
            <a:r>
              <a:rPr lang="en-US" sz="2300" b="1" spc="108" dirty="0">
                <a:solidFill>
                  <a:srgbClr val="252827"/>
                </a:solidFill>
                <a:latin typeface="Cambria" panose="02040503050406030204" pitchFamily="18" charset="0"/>
              </a:rPr>
              <a:t>Meeting international standards </a:t>
            </a:r>
          </a:p>
        </p:txBody>
      </p:sp>
      <p:sp>
        <p:nvSpPr>
          <p:cNvPr id="7" name="AutoShape 7"/>
          <p:cNvSpPr/>
          <p:nvPr/>
        </p:nvSpPr>
        <p:spPr>
          <a:xfrm>
            <a:off x="5143500" y="3924300"/>
            <a:ext cx="3886200" cy="5029200"/>
          </a:xfrm>
          <a:prstGeom prst="rect">
            <a:avLst/>
          </a:prstGeom>
          <a:solidFill>
            <a:schemeClr val="accent3">
              <a:lumMod val="40000"/>
              <a:lumOff val="60000"/>
            </a:schemeClr>
          </a:solidFill>
        </p:spPr>
      </p:sp>
      <p:pic>
        <p:nvPicPr>
          <p:cNvPr id="8" name="Picture 8"/>
          <p:cNvPicPr>
            <a:picLocks noChangeAspect="1"/>
          </p:cNvPicPr>
          <p:nvPr/>
        </p:nvPicPr>
        <p:blipFill>
          <a:blip r:embed="rId2" cstate="print"/>
          <a:srcRect/>
          <a:stretch>
            <a:fillRect/>
          </a:stretch>
        </p:blipFill>
        <p:spPr>
          <a:xfrm>
            <a:off x="6491447" y="3295650"/>
            <a:ext cx="1190306" cy="1190306"/>
          </a:xfrm>
          <a:prstGeom prst="rect">
            <a:avLst/>
          </a:prstGeom>
        </p:spPr>
      </p:pic>
      <p:sp>
        <p:nvSpPr>
          <p:cNvPr id="9" name="TextBox 9"/>
          <p:cNvSpPr txBox="1"/>
          <p:nvPr/>
        </p:nvSpPr>
        <p:spPr>
          <a:xfrm>
            <a:off x="5518089" y="4825565"/>
            <a:ext cx="3137022" cy="1304387"/>
          </a:xfrm>
          <a:prstGeom prst="rect">
            <a:avLst/>
          </a:prstGeom>
        </p:spPr>
        <p:txBody>
          <a:bodyPr lIns="0" tIns="0" rIns="0" bIns="0" rtlCol="0" anchor="t">
            <a:spAutoFit/>
          </a:bodyPr>
          <a:lstStyle/>
          <a:p>
            <a:pPr algn="ctr">
              <a:lnSpc>
                <a:spcPts val="5200"/>
              </a:lnSpc>
            </a:pPr>
            <a:r>
              <a:rPr lang="en-US" sz="4000" spc="404" dirty="0">
                <a:solidFill>
                  <a:srgbClr val="252827"/>
                </a:solidFill>
                <a:latin typeface="Oswald"/>
              </a:rPr>
              <a:t>THE BEST DOCTORS</a:t>
            </a:r>
          </a:p>
        </p:txBody>
      </p:sp>
      <p:sp>
        <p:nvSpPr>
          <p:cNvPr id="10" name="TextBox 10"/>
          <p:cNvSpPr txBox="1"/>
          <p:nvPr/>
        </p:nvSpPr>
        <p:spPr>
          <a:xfrm>
            <a:off x="5200467" y="6669108"/>
            <a:ext cx="3879972" cy="2115964"/>
          </a:xfrm>
          <a:prstGeom prst="rect">
            <a:avLst/>
          </a:prstGeom>
        </p:spPr>
        <p:txBody>
          <a:bodyPr lIns="0" tIns="0" rIns="0" bIns="0" rtlCol="0" anchor="t">
            <a:spAutoFit/>
          </a:bodyPr>
          <a:lstStyle/>
          <a:p>
            <a:pPr algn="ctr">
              <a:lnSpc>
                <a:spcPts val="3312"/>
              </a:lnSpc>
            </a:pPr>
            <a:r>
              <a:rPr lang="en-US" sz="2300" b="1" spc="181" dirty="0">
                <a:solidFill>
                  <a:srgbClr val="252827"/>
                </a:solidFill>
                <a:latin typeface="Cambria" panose="02040503050406030204" pitchFamily="18" charset="0"/>
              </a:rPr>
              <a:t>Highly trained doctors, nurses and other medical specialists with </a:t>
            </a:r>
            <a:endParaRPr lang="ru-RU" sz="2300" b="1" spc="181" dirty="0">
              <a:solidFill>
                <a:srgbClr val="252827"/>
              </a:solidFill>
              <a:latin typeface="Cambria" panose="02040503050406030204" pitchFamily="18" charset="0"/>
            </a:endParaRPr>
          </a:p>
          <a:p>
            <a:pPr algn="ctr">
              <a:lnSpc>
                <a:spcPts val="3312"/>
              </a:lnSpc>
            </a:pPr>
            <a:r>
              <a:rPr lang="en-US" sz="2300" b="1" spc="181" dirty="0">
                <a:solidFill>
                  <a:srgbClr val="252827"/>
                </a:solidFill>
                <a:latin typeface="Cambria" panose="02040503050406030204" pitchFamily="18" charset="0"/>
              </a:rPr>
              <a:t>an international experience </a:t>
            </a:r>
          </a:p>
        </p:txBody>
      </p:sp>
      <p:sp>
        <p:nvSpPr>
          <p:cNvPr id="11" name="AutoShape 11"/>
          <p:cNvSpPr/>
          <p:nvPr/>
        </p:nvSpPr>
        <p:spPr>
          <a:xfrm>
            <a:off x="9258300" y="3925905"/>
            <a:ext cx="3886200" cy="5027595"/>
          </a:xfrm>
          <a:prstGeom prst="rect">
            <a:avLst/>
          </a:prstGeom>
          <a:solidFill>
            <a:schemeClr val="accent3">
              <a:lumMod val="40000"/>
              <a:lumOff val="60000"/>
            </a:schemeClr>
          </a:solidFill>
        </p:spPr>
      </p:sp>
      <p:pic>
        <p:nvPicPr>
          <p:cNvPr id="12" name="Picture 12"/>
          <p:cNvPicPr>
            <a:picLocks noChangeAspect="1"/>
          </p:cNvPicPr>
          <p:nvPr/>
        </p:nvPicPr>
        <p:blipFill>
          <a:blip r:embed="rId2" cstate="print"/>
          <a:srcRect/>
          <a:stretch>
            <a:fillRect/>
          </a:stretch>
        </p:blipFill>
        <p:spPr>
          <a:xfrm>
            <a:off x="10606247" y="3295650"/>
            <a:ext cx="1190306" cy="1190306"/>
          </a:xfrm>
          <a:prstGeom prst="rect">
            <a:avLst/>
          </a:prstGeom>
        </p:spPr>
      </p:pic>
      <p:sp>
        <p:nvSpPr>
          <p:cNvPr id="13" name="TextBox 13"/>
          <p:cNvSpPr txBox="1"/>
          <p:nvPr/>
        </p:nvSpPr>
        <p:spPr>
          <a:xfrm>
            <a:off x="9632889" y="4811482"/>
            <a:ext cx="3137022" cy="620170"/>
          </a:xfrm>
          <a:prstGeom prst="rect">
            <a:avLst/>
          </a:prstGeom>
        </p:spPr>
        <p:txBody>
          <a:bodyPr lIns="0" tIns="0" rIns="0" bIns="0" rtlCol="0" anchor="t">
            <a:spAutoFit/>
          </a:bodyPr>
          <a:lstStyle/>
          <a:p>
            <a:pPr algn="ctr">
              <a:lnSpc>
                <a:spcPts val="5200"/>
              </a:lnSpc>
            </a:pPr>
            <a:r>
              <a:rPr lang="en-US" sz="4000" spc="404" dirty="0">
                <a:solidFill>
                  <a:srgbClr val="252827"/>
                </a:solidFill>
                <a:latin typeface="Oswald"/>
              </a:rPr>
              <a:t>LOW COST</a:t>
            </a:r>
          </a:p>
        </p:txBody>
      </p:sp>
      <p:sp>
        <p:nvSpPr>
          <p:cNvPr id="14" name="TextBox 14"/>
          <p:cNvSpPr txBox="1"/>
          <p:nvPr/>
        </p:nvSpPr>
        <p:spPr>
          <a:xfrm>
            <a:off x="9394764" y="6669108"/>
            <a:ext cx="3613272" cy="1346522"/>
          </a:xfrm>
          <a:prstGeom prst="rect">
            <a:avLst/>
          </a:prstGeom>
        </p:spPr>
        <p:txBody>
          <a:bodyPr lIns="0" tIns="0" rIns="0" bIns="0" rtlCol="0" anchor="t">
            <a:spAutoFit/>
          </a:bodyPr>
          <a:lstStyle/>
          <a:p>
            <a:pPr algn="ctr">
              <a:lnSpc>
                <a:spcPts val="3450"/>
              </a:lnSpc>
            </a:pPr>
            <a:r>
              <a:rPr lang="en-US" sz="2300" b="1" spc="181" dirty="0">
                <a:solidFill>
                  <a:srgbClr val="252827"/>
                </a:solidFill>
                <a:latin typeface="Cambria" panose="02040503050406030204" pitchFamily="18" charset="0"/>
              </a:rPr>
              <a:t>Medical care in Russia has an excellent </a:t>
            </a:r>
            <a:endParaRPr lang="ru-RU" sz="2300" b="1" spc="181" dirty="0">
              <a:solidFill>
                <a:srgbClr val="252827"/>
              </a:solidFill>
              <a:latin typeface="Cambria" panose="02040503050406030204" pitchFamily="18" charset="0"/>
            </a:endParaRPr>
          </a:p>
          <a:p>
            <a:pPr algn="ctr">
              <a:lnSpc>
                <a:spcPts val="3450"/>
              </a:lnSpc>
            </a:pPr>
            <a:r>
              <a:rPr lang="en-US" sz="2300" b="1" spc="181" dirty="0">
                <a:solidFill>
                  <a:srgbClr val="252827"/>
                </a:solidFill>
                <a:latin typeface="Cambria" panose="02040503050406030204" pitchFamily="18" charset="0"/>
              </a:rPr>
              <a:t>cost-to-quality ratio</a:t>
            </a:r>
          </a:p>
        </p:txBody>
      </p:sp>
      <p:sp>
        <p:nvSpPr>
          <p:cNvPr id="15" name="AutoShape 15"/>
          <p:cNvSpPr/>
          <p:nvPr/>
        </p:nvSpPr>
        <p:spPr>
          <a:xfrm>
            <a:off x="13373100" y="3924300"/>
            <a:ext cx="3886200" cy="5029200"/>
          </a:xfrm>
          <a:prstGeom prst="rect">
            <a:avLst/>
          </a:prstGeom>
          <a:solidFill>
            <a:schemeClr val="accent3">
              <a:lumMod val="40000"/>
              <a:lumOff val="60000"/>
            </a:schemeClr>
          </a:solidFill>
        </p:spPr>
      </p:sp>
      <p:pic>
        <p:nvPicPr>
          <p:cNvPr id="16" name="Picture 16"/>
          <p:cNvPicPr>
            <a:picLocks noChangeAspect="1"/>
          </p:cNvPicPr>
          <p:nvPr/>
        </p:nvPicPr>
        <p:blipFill>
          <a:blip r:embed="rId2" cstate="print"/>
          <a:srcRect/>
          <a:stretch>
            <a:fillRect/>
          </a:stretch>
        </p:blipFill>
        <p:spPr>
          <a:xfrm>
            <a:off x="14721047" y="3295650"/>
            <a:ext cx="1190306" cy="1190306"/>
          </a:xfrm>
          <a:prstGeom prst="rect">
            <a:avLst/>
          </a:prstGeom>
        </p:spPr>
      </p:pic>
      <p:sp>
        <p:nvSpPr>
          <p:cNvPr id="17" name="TextBox 17"/>
          <p:cNvSpPr txBox="1"/>
          <p:nvPr/>
        </p:nvSpPr>
        <p:spPr>
          <a:xfrm>
            <a:off x="13417428" y="4812288"/>
            <a:ext cx="3841872" cy="1287019"/>
          </a:xfrm>
          <a:prstGeom prst="rect">
            <a:avLst/>
          </a:prstGeom>
        </p:spPr>
        <p:txBody>
          <a:bodyPr lIns="0" tIns="0" rIns="0" bIns="0" rtlCol="0" anchor="t">
            <a:spAutoFit/>
          </a:bodyPr>
          <a:lstStyle/>
          <a:p>
            <a:pPr algn="ctr">
              <a:lnSpc>
                <a:spcPts val="5200"/>
              </a:lnSpc>
            </a:pPr>
            <a:r>
              <a:rPr lang="en-US" sz="4000" spc="404" dirty="0">
                <a:solidFill>
                  <a:srgbClr val="252827"/>
                </a:solidFill>
                <a:latin typeface="Oswald"/>
              </a:rPr>
              <a:t>RUSSIAN CULTURE</a:t>
            </a:r>
          </a:p>
        </p:txBody>
      </p:sp>
      <p:sp>
        <p:nvSpPr>
          <p:cNvPr id="18" name="TextBox 18"/>
          <p:cNvSpPr txBox="1"/>
          <p:nvPr/>
        </p:nvSpPr>
        <p:spPr>
          <a:xfrm>
            <a:off x="13423839" y="6689442"/>
            <a:ext cx="3784722" cy="1346522"/>
          </a:xfrm>
          <a:prstGeom prst="rect">
            <a:avLst/>
          </a:prstGeom>
        </p:spPr>
        <p:txBody>
          <a:bodyPr lIns="0" tIns="0" rIns="0" bIns="0" rtlCol="0" anchor="t">
            <a:spAutoFit/>
          </a:bodyPr>
          <a:lstStyle/>
          <a:p>
            <a:pPr algn="ctr">
              <a:lnSpc>
                <a:spcPts val="3519"/>
              </a:lnSpc>
            </a:pPr>
            <a:r>
              <a:rPr lang="en-US" sz="2300" b="1" spc="181" dirty="0">
                <a:solidFill>
                  <a:srgbClr val="252827"/>
                </a:solidFill>
                <a:latin typeface="Cambria" panose="02040503050406030204" pitchFamily="18" charset="0"/>
              </a:rPr>
              <a:t>Discover rich national cultural heritage and history</a:t>
            </a:r>
          </a:p>
        </p:txBody>
      </p:sp>
      <p:sp>
        <p:nvSpPr>
          <p:cNvPr id="19" name="TextBox 19"/>
          <p:cNvSpPr txBox="1"/>
          <p:nvPr/>
        </p:nvSpPr>
        <p:spPr>
          <a:xfrm>
            <a:off x="859454" y="2082524"/>
            <a:ext cx="16573499" cy="1333698"/>
          </a:xfrm>
          <a:prstGeom prst="rect">
            <a:avLst/>
          </a:prstGeom>
        </p:spPr>
        <p:txBody>
          <a:bodyPr wrap="square" lIns="0" tIns="0" rIns="0" bIns="0" rtlCol="0" anchor="t">
            <a:spAutoFit/>
          </a:bodyPr>
          <a:lstStyle/>
          <a:p>
            <a:pPr algn="ctr">
              <a:lnSpc>
                <a:spcPts val="10400"/>
              </a:lnSpc>
            </a:pPr>
            <a:r>
              <a:rPr lang="en-US" sz="8000" b="1" spc="680" dirty="0">
                <a:solidFill>
                  <a:schemeClr val="tx2">
                    <a:lumMod val="50000"/>
                  </a:schemeClr>
                </a:solidFill>
                <a:latin typeface="Oswald"/>
              </a:rPr>
              <a:t>MEDICAL TREATMENT IN </a:t>
            </a:r>
            <a:r>
              <a:rPr lang="en-US" sz="8000" b="1" spc="680" dirty="0" smtClean="0">
                <a:solidFill>
                  <a:schemeClr val="tx2">
                    <a:lumMod val="50000"/>
                  </a:schemeClr>
                </a:solidFill>
                <a:latin typeface="Oswald"/>
              </a:rPr>
              <a:t>UGRA </a:t>
            </a:r>
            <a:r>
              <a:rPr lang="en-US" sz="8000" b="1" spc="680" dirty="0">
                <a:solidFill>
                  <a:schemeClr val="tx2">
                    <a:lumMod val="50000"/>
                  </a:schemeClr>
                </a:solidFill>
                <a:latin typeface="Oswald"/>
              </a:rPr>
              <a:t>IS</a:t>
            </a:r>
          </a:p>
        </p:txBody>
      </p:sp>
      <p:sp>
        <p:nvSpPr>
          <p:cNvPr id="21" name="Прямоугольник 20">
            <a:extLst>
              <a:ext uri="{FF2B5EF4-FFF2-40B4-BE49-F238E27FC236}">
                <a16:creationId xmlns="" xmlns:a16="http://schemas.microsoft.com/office/drawing/2014/main" id="{3C18536F-292F-934D-9B8F-D54713A513AE}"/>
              </a:ext>
            </a:extLst>
          </p:cNvPr>
          <p:cNvSpPr/>
          <p:nvPr/>
        </p:nvSpPr>
        <p:spPr>
          <a:xfrm>
            <a:off x="4408" y="-1"/>
            <a:ext cx="18283592" cy="171028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TextBox 20"/>
          <p:cNvSpPr txBox="1"/>
          <p:nvPr/>
        </p:nvSpPr>
        <p:spPr>
          <a:xfrm>
            <a:off x="17194032" y="305205"/>
            <a:ext cx="997707" cy="405765"/>
          </a:xfrm>
          <a:prstGeom prst="rect">
            <a:avLst/>
          </a:prstGeom>
        </p:spPr>
        <p:txBody>
          <a:bodyPr lIns="0" tIns="0" rIns="0" bIns="0" rtlCol="0" anchor="t">
            <a:spAutoFit/>
          </a:bodyPr>
          <a:lstStyle/>
          <a:p>
            <a:pPr algn="ctr">
              <a:lnSpc>
                <a:spcPts val="3359"/>
              </a:lnSpc>
            </a:pPr>
            <a:r>
              <a:rPr lang="en-US" sz="2400" b="1" dirty="0">
                <a:solidFill>
                  <a:srgbClr val="FFFFFF"/>
                </a:solidFill>
                <a:latin typeface="Oswald"/>
              </a:rPr>
              <a:t>4</a:t>
            </a:r>
          </a:p>
        </p:txBody>
      </p:sp>
      <p:sp>
        <p:nvSpPr>
          <p:cNvPr id="24" name="Прямоугольник 23">
            <a:extLst>
              <a:ext uri="{FF2B5EF4-FFF2-40B4-BE49-F238E27FC236}">
                <a16:creationId xmlns="" xmlns:a16="http://schemas.microsoft.com/office/drawing/2014/main" id="{3C18536F-292F-934D-9B8F-D54713A513AE}"/>
              </a:ext>
            </a:extLst>
          </p:cNvPr>
          <p:cNvSpPr/>
          <p:nvPr/>
        </p:nvSpPr>
        <p:spPr>
          <a:xfrm>
            <a:off x="4408" y="9279026"/>
            <a:ext cx="18283592" cy="100797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447971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AutoShape 5"/>
          <p:cNvSpPr/>
          <p:nvPr/>
        </p:nvSpPr>
        <p:spPr>
          <a:xfrm>
            <a:off x="893686" y="297184"/>
            <a:ext cx="16632314" cy="3225531"/>
          </a:xfrm>
          <a:prstGeom prst="rect">
            <a:avLst/>
          </a:prstGeom>
          <a:solidFill>
            <a:schemeClr val="accent1">
              <a:lumMod val="75000"/>
            </a:schemeClr>
          </a:solidFill>
        </p:spPr>
      </p:sp>
      <p:sp>
        <p:nvSpPr>
          <p:cNvPr id="6" name="TextBox 6"/>
          <p:cNvSpPr txBox="1"/>
          <p:nvPr/>
        </p:nvSpPr>
        <p:spPr>
          <a:xfrm>
            <a:off x="1117539" y="599230"/>
            <a:ext cx="15652872" cy="738664"/>
          </a:xfrm>
          <a:prstGeom prst="rect">
            <a:avLst/>
          </a:prstGeom>
        </p:spPr>
        <p:txBody>
          <a:bodyPr lIns="0" tIns="0" rIns="0" bIns="0" rtlCol="0" anchor="t">
            <a:spAutoFit/>
          </a:bodyPr>
          <a:lstStyle/>
          <a:p>
            <a:pPr algn="ctr"/>
            <a:r>
              <a:rPr lang="en-US" sz="4800" b="1" dirty="0">
                <a:solidFill>
                  <a:schemeClr val="bg1"/>
                </a:solidFill>
              </a:rPr>
              <a:t>GETTING MEDICAL TREATMENT </a:t>
            </a:r>
            <a:r>
              <a:rPr lang="en-US" sz="4800" b="1" dirty="0" smtClean="0">
                <a:solidFill>
                  <a:schemeClr val="bg1"/>
                </a:solidFill>
              </a:rPr>
              <a:t>IN UGRA</a:t>
            </a:r>
            <a:endParaRPr lang="ru-RU" sz="4800" b="1" dirty="0">
              <a:solidFill>
                <a:schemeClr val="bg1"/>
              </a:solidFill>
            </a:endParaRPr>
          </a:p>
        </p:txBody>
      </p:sp>
      <p:sp>
        <p:nvSpPr>
          <p:cNvPr id="7" name="TextBox 7"/>
          <p:cNvSpPr txBox="1"/>
          <p:nvPr/>
        </p:nvSpPr>
        <p:spPr>
          <a:xfrm>
            <a:off x="1371600" y="1467965"/>
            <a:ext cx="15822432" cy="1569660"/>
          </a:xfrm>
          <a:prstGeom prst="rect">
            <a:avLst/>
          </a:prstGeom>
        </p:spPr>
        <p:txBody>
          <a:bodyPr wrap="square" lIns="0" tIns="0" rIns="0" bIns="0" rtlCol="0" anchor="t">
            <a:spAutoFit/>
          </a:bodyPr>
          <a:lstStyle/>
          <a:p>
            <a:pPr algn="ctr"/>
            <a:r>
              <a:rPr lang="en-US" sz="3400" b="1" dirty="0" smtClean="0">
                <a:solidFill>
                  <a:schemeClr val="bg1"/>
                </a:solidFill>
              </a:rPr>
              <a:t>IN UGRA THERE </a:t>
            </a:r>
            <a:r>
              <a:rPr lang="en-US" sz="3400" b="1" dirty="0">
                <a:solidFill>
                  <a:schemeClr val="bg1"/>
                </a:solidFill>
              </a:rPr>
              <a:t>ARE OUTPATIENT MEDICAL CARE AND INPATIENT MEDICAL CARE. </a:t>
            </a:r>
            <a:endParaRPr lang="en-US" sz="3400" b="1" dirty="0" smtClean="0">
              <a:solidFill>
                <a:schemeClr val="bg1"/>
              </a:solidFill>
            </a:endParaRPr>
          </a:p>
          <a:p>
            <a:pPr algn="ctr"/>
            <a:r>
              <a:rPr lang="en-US" sz="3400" b="1" dirty="0" smtClean="0">
                <a:solidFill>
                  <a:schemeClr val="bg1"/>
                </a:solidFill>
              </a:rPr>
              <a:t>HEALTHCARE </a:t>
            </a:r>
            <a:r>
              <a:rPr lang="en-US" sz="3400" b="1" dirty="0">
                <a:solidFill>
                  <a:schemeClr val="bg1"/>
                </a:solidFill>
              </a:rPr>
              <a:t>FACILITY SPECIALISTS WILL PROVIDE ASSISTANCE WITH CHOOSING </a:t>
            </a:r>
            <a:r>
              <a:rPr lang="en-US" sz="3400" b="1" dirty="0" smtClean="0">
                <a:solidFill>
                  <a:schemeClr val="bg1"/>
                </a:solidFill>
              </a:rPr>
              <a:t>THE </a:t>
            </a:r>
            <a:r>
              <a:rPr lang="en-US" sz="3400" b="1" dirty="0">
                <a:solidFill>
                  <a:schemeClr val="bg1"/>
                </a:solidFill>
              </a:rPr>
              <a:t>TYPE OF MEDICAL CARE YOU </a:t>
            </a:r>
            <a:r>
              <a:rPr lang="en-US" sz="3400" b="1" dirty="0" smtClean="0">
                <a:solidFill>
                  <a:schemeClr val="bg1"/>
                </a:solidFill>
              </a:rPr>
              <a:t>NEED</a:t>
            </a:r>
            <a:endParaRPr lang="en-US" sz="3400" b="1" spc="100" dirty="0">
              <a:solidFill>
                <a:schemeClr val="bg1"/>
              </a:solidFill>
              <a:latin typeface="Oswald"/>
            </a:endParaRPr>
          </a:p>
        </p:txBody>
      </p:sp>
      <p:grpSp>
        <p:nvGrpSpPr>
          <p:cNvPr id="8" name="Group 8"/>
          <p:cNvGrpSpPr/>
          <p:nvPr/>
        </p:nvGrpSpPr>
        <p:grpSpPr>
          <a:xfrm>
            <a:off x="2317689" y="3621336"/>
            <a:ext cx="6521511" cy="5179764"/>
            <a:chOff x="0" y="0"/>
            <a:chExt cx="5765800" cy="6350000"/>
          </a:xfrm>
        </p:grpSpPr>
        <p:sp>
          <p:nvSpPr>
            <p:cNvPr id="9" name="Freeform 9"/>
            <p:cNvSpPr/>
            <p:nvPr/>
          </p:nvSpPr>
          <p:spPr>
            <a:xfrm>
              <a:off x="0" y="0"/>
              <a:ext cx="5765800" cy="6350000"/>
            </a:xfrm>
            <a:custGeom>
              <a:avLst/>
              <a:gdLst/>
              <a:ahLst/>
              <a:cxnLst/>
              <a:rect l="l" t="t" r="r" b="b"/>
              <a:pathLst>
                <a:path w="5765800" h="63500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chemeClr val="accent3">
                <a:lumMod val="40000"/>
                <a:lumOff val="60000"/>
              </a:schemeClr>
            </a:solidFill>
          </p:spPr>
        </p:sp>
      </p:grpSp>
      <p:sp>
        <p:nvSpPr>
          <p:cNvPr id="12" name="TextBox 12"/>
          <p:cNvSpPr txBox="1"/>
          <p:nvPr/>
        </p:nvSpPr>
        <p:spPr>
          <a:xfrm>
            <a:off x="2920505" y="3805342"/>
            <a:ext cx="5315873" cy="1154162"/>
          </a:xfrm>
          <a:prstGeom prst="rect">
            <a:avLst/>
          </a:prstGeom>
        </p:spPr>
        <p:txBody>
          <a:bodyPr wrap="square" lIns="0" tIns="0" rIns="0" bIns="0" rtlCol="0" anchor="t">
            <a:spAutoFit/>
          </a:bodyPr>
          <a:lstStyle/>
          <a:p>
            <a:pPr algn="ctr">
              <a:lnSpc>
                <a:spcPts val="4480"/>
              </a:lnSpc>
            </a:pPr>
            <a:r>
              <a:rPr lang="en-US" sz="3200" b="1" spc="944" dirty="0">
                <a:solidFill>
                  <a:srgbClr val="252827"/>
                </a:solidFill>
                <a:latin typeface="Oswald"/>
              </a:rPr>
              <a:t>OUTPATIENT MEDICAL </a:t>
            </a:r>
            <a:r>
              <a:rPr lang="en-US" sz="3200" b="1" spc="944" dirty="0" smtClean="0">
                <a:solidFill>
                  <a:srgbClr val="252827"/>
                </a:solidFill>
                <a:latin typeface="Oswald"/>
              </a:rPr>
              <a:t>CARE</a:t>
            </a:r>
            <a:endParaRPr lang="en-US" sz="3200" b="1" spc="944" dirty="0">
              <a:solidFill>
                <a:srgbClr val="252827"/>
              </a:solidFill>
              <a:latin typeface="Oswald"/>
            </a:endParaRPr>
          </a:p>
        </p:txBody>
      </p:sp>
      <p:sp>
        <p:nvSpPr>
          <p:cNvPr id="14" name="TextBox 14"/>
          <p:cNvSpPr txBox="1"/>
          <p:nvPr/>
        </p:nvSpPr>
        <p:spPr>
          <a:xfrm>
            <a:off x="2748429" y="5156746"/>
            <a:ext cx="5660027" cy="1292662"/>
          </a:xfrm>
          <a:prstGeom prst="rect">
            <a:avLst/>
          </a:prstGeom>
        </p:spPr>
        <p:txBody>
          <a:bodyPr wrap="square" lIns="0" tIns="0" rIns="0" bIns="0" rtlCol="0" anchor="t">
            <a:spAutoFit/>
          </a:bodyPr>
          <a:lstStyle/>
          <a:p>
            <a:pPr algn="ctr"/>
            <a:r>
              <a:rPr lang="en-US" sz="2800" b="1" spc="165" dirty="0">
                <a:solidFill>
                  <a:srgbClr val="CD0808"/>
                </a:solidFill>
                <a:latin typeface="Oswald"/>
              </a:rPr>
              <a:t>GET YOUR HEALTH CHECK-UP WITHIN </a:t>
            </a:r>
            <a:r>
              <a:rPr lang="en-US" sz="2800" b="1" spc="165" dirty="0" smtClean="0">
                <a:solidFill>
                  <a:srgbClr val="CD0808"/>
                </a:solidFill>
                <a:latin typeface="Oswald"/>
              </a:rPr>
              <a:t>2-3 </a:t>
            </a:r>
            <a:r>
              <a:rPr lang="en-US" sz="2800" b="1" spc="165" dirty="0">
                <a:solidFill>
                  <a:srgbClr val="CD0808"/>
                </a:solidFill>
                <a:latin typeface="Oswald"/>
              </a:rPr>
              <a:t>DAYS WHILE YOU ARE ON VACATION</a:t>
            </a:r>
          </a:p>
        </p:txBody>
      </p:sp>
      <p:sp>
        <p:nvSpPr>
          <p:cNvPr id="15" name="TextBox 15"/>
          <p:cNvSpPr txBox="1"/>
          <p:nvPr/>
        </p:nvSpPr>
        <p:spPr>
          <a:xfrm>
            <a:off x="2568113" y="6813521"/>
            <a:ext cx="6020656" cy="743793"/>
          </a:xfrm>
          <a:prstGeom prst="rect">
            <a:avLst/>
          </a:prstGeom>
        </p:spPr>
        <p:txBody>
          <a:bodyPr wrap="square" lIns="0" tIns="0" rIns="0" bIns="0" rtlCol="0" anchor="t">
            <a:spAutoFit/>
          </a:bodyPr>
          <a:lstStyle/>
          <a:p>
            <a:pPr algn="ctr">
              <a:lnSpc>
                <a:spcPts val="2940"/>
              </a:lnSpc>
            </a:pPr>
            <a:r>
              <a:rPr lang="en-US" sz="2600" dirty="0">
                <a:solidFill>
                  <a:srgbClr val="000000"/>
                </a:solidFill>
                <a:latin typeface="Oswald"/>
              </a:rPr>
              <a:t>Check a healthcare facility website for more information</a:t>
            </a:r>
          </a:p>
        </p:txBody>
      </p:sp>
      <p:sp>
        <p:nvSpPr>
          <p:cNvPr id="18" name="TextBox 18"/>
          <p:cNvSpPr txBox="1"/>
          <p:nvPr/>
        </p:nvSpPr>
        <p:spPr>
          <a:xfrm>
            <a:off x="17290293" y="254614"/>
            <a:ext cx="997707" cy="405765"/>
          </a:xfrm>
          <a:prstGeom prst="rect">
            <a:avLst/>
          </a:prstGeom>
        </p:spPr>
        <p:txBody>
          <a:bodyPr lIns="0" tIns="0" rIns="0" bIns="0" rtlCol="0" anchor="t">
            <a:spAutoFit/>
          </a:bodyPr>
          <a:lstStyle/>
          <a:p>
            <a:pPr algn="ctr">
              <a:lnSpc>
                <a:spcPts val="3359"/>
              </a:lnSpc>
            </a:pPr>
            <a:r>
              <a:rPr lang="en-US" sz="2400" b="1">
                <a:solidFill>
                  <a:srgbClr val="FFFFFF"/>
                </a:solidFill>
                <a:latin typeface="Oswald"/>
              </a:rPr>
              <a:t>5</a:t>
            </a:r>
          </a:p>
        </p:txBody>
      </p:sp>
      <p:sp>
        <p:nvSpPr>
          <p:cNvPr id="20" name="Прямоугольник 19">
            <a:extLst>
              <a:ext uri="{FF2B5EF4-FFF2-40B4-BE49-F238E27FC236}">
                <a16:creationId xmlns="" xmlns:a16="http://schemas.microsoft.com/office/drawing/2014/main" id="{3C18536F-292F-934D-9B8F-D54713A513AE}"/>
              </a:ext>
            </a:extLst>
          </p:cNvPr>
          <p:cNvSpPr/>
          <p:nvPr/>
        </p:nvSpPr>
        <p:spPr>
          <a:xfrm>
            <a:off x="0" y="8998342"/>
            <a:ext cx="18283592" cy="127788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21" name="Group 8"/>
          <p:cNvGrpSpPr/>
          <p:nvPr/>
        </p:nvGrpSpPr>
        <p:grpSpPr>
          <a:xfrm>
            <a:off x="9787662" y="3636079"/>
            <a:ext cx="6521511" cy="5179764"/>
            <a:chOff x="0" y="0"/>
            <a:chExt cx="5765800" cy="6350000"/>
          </a:xfrm>
        </p:grpSpPr>
        <p:sp>
          <p:nvSpPr>
            <p:cNvPr id="22" name="Freeform 9"/>
            <p:cNvSpPr/>
            <p:nvPr/>
          </p:nvSpPr>
          <p:spPr>
            <a:xfrm>
              <a:off x="0" y="0"/>
              <a:ext cx="5765800" cy="6350000"/>
            </a:xfrm>
            <a:custGeom>
              <a:avLst/>
              <a:gdLst/>
              <a:ahLst/>
              <a:cxnLst/>
              <a:rect l="l" t="t" r="r" b="b"/>
              <a:pathLst>
                <a:path w="5765800" h="63500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chemeClr val="accent3">
                <a:lumMod val="40000"/>
                <a:lumOff val="60000"/>
              </a:schemeClr>
            </a:solidFill>
          </p:spPr>
        </p:sp>
      </p:grpSp>
      <p:sp>
        <p:nvSpPr>
          <p:cNvPr id="27" name="TextBox 16"/>
          <p:cNvSpPr txBox="1"/>
          <p:nvPr/>
        </p:nvSpPr>
        <p:spPr>
          <a:xfrm>
            <a:off x="9968686" y="4835592"/>
            <a:ext cx="6109511" cy="2154436"/>
          </a:xfrm>
          <a:prstGeom prst="rect">
            <a:avLst/>
          </a:prstGeom>
        </p:spPr>
        <p:txBody>
          <a:bodyPr wrap="square" lIns="0" tIns="0" rIns="0" bIns="0" rtlCol="0" anchor="t">
            <a:spAutoFit/>
          </a:bodyPr>
          <a:lstStyle/>
          <a:p>
            <a:pPr algn="ctr"/>
            <a:r>
              <a:rPr lang="en-US" sz="2800" b="1" spc="165" dirty="0">
                <a:solidFill>
                  <a:srgbClr val="CD0808"/>
                </a:solidFill>
                <a:latin typeface="Oswald"/>
              </a:rPr>
              <a:t>CHOOSE A HEALTH FACILITY ACCORDING TO THE MEDICAL PROCEDURE YOU ARE SEEKING </a:t>
            </a:r>
          </a:p>
          <a:p>
            <a:pPr algn="ctr"/>
            <a:r>
              <a:rPr lang="en-US" sz="2800" b="1" spc="165" dirty="0">
                <a:solidFill>
                  <a:srgbClr val="CD0808"/>
                </a:solidFill>
                <a:latin typeface="Oswald"/>
              </a:rPr>
              <a:t>AND COME TO RUSSIA FOR HOSPITAL ADMISSION</a:t>
            </a:r>
          </a:p>
        </p:txBody>
      </p:sp>
      <p:sp>
        <p:nvSpPr>
          <p:cNvPr id="28" name="TextBox 20"/>
          <p:cNvSpPr txBox="1"/>
          <p:nvPr/>
        </p:nvSpPr>
        <p:spPr>
          <a:xfrm>
            <a:off x="17194032" y="305205"/>
            <a:ext cx="997707" cy="436017"/>
          </a:xfrm>
          <a:prstGeom prst="rect">
            <a:avLst/>
          </a:prstGeom>
        </p:spPr>
        <p:txBody>
          <a:bodyPr lIns="0" tIns="0" rIns="0" bIns="0" rtlCol="0" anchor="t">
            <a:spAutoFit/>
          </a:bodyPr>
          <a:lstStyle/>
          <a:p>
            <a:pPr algn="ctr">
              <a:lnSpc>
                <a:spcPts val="3359"/>
              </a:lnSpc>
            </a:pPr>
            <a:r>
              <a:rPr lang="ru-RU" sz="2400" b="1" dirty="0">
                <a:latin typeface="Oswald"/>
              </a:rPr>
              <a:t>5</a:t>
            </a:r>
            <a:endParaRPr lang="en-US" sz="2400" b="1" dirty="0">
              <a:latin typeface="Oswald"/>
            </a:endParaRPr>
          </a:p>
        </p:txBody>
      </p:sp>
      <p:sp>
        <p:nvSpPr>
          <p:cNvPr id="19" name="TextBox 12"/>
          <p:cNvSpPr txBox="1"/>
          <p:nvPr/>
        </p:nvSpPr>
        <p:spPr>
          <a:xfrm>
            <a:off x="10390480" y="3713128"/>
            <a:ext cx="5315873" cy="984885"/>
          </a:xfrm>
          <a:prstGeom prst="rect">
            <a:avLst/>
          </a:prstGeom>
        </p:spPr>
        <p:txBody>
          <a:bodyPr wrap="square" lIns="0" tIns="0" rIns="0" bIns="0" rtlCol="0" anchor="t">
            <a:spAutoFit/>
          </a:bodyPr>
          <a:lstStyle/>
          <a:p>
            <a:pPr algn="ctr"/>
            <a:r>
              <a:rPr lang="en-US" sz="3200" b="1" spc="924" dirty="0">
                <a:solidFill>
                  <a:srgbClr val="343736"/>
                </a:solidFill>
                <a:latin typeface="Oswald"/>
              </a:rPr>
              <a:t>INPATIENT </a:t>
            </a:r>
            <a:endParaRPr lang="en-US" sz="3200" b="1" spc="924" dirty="0" smtClean="0">
              <a:solidFill>
                <a:srgbClr val="343736"/>
              </a:solidFill>
              <a:latin typeface="Oswald"/>
            </a:endParaRPr>
          </a:p>
          <a:p>
            <a:pPr algn="ctr"/>
            <a:r>
              <a:rPr lang="en-US" sz="3200" b="1" spc="924" dirty="0" smtClean="0">
                <a:solidFill>
                  <a:srgbClr val="343736"/>
                </a:solidFill>
                <a:latin typeface="Oswald"/>
              </a:rPr>
              <a:t>MEDICAL </a:t>
            </a:r>
            <a:r>
              <a:rPr lang="en-US" sz="3200" b="1" spc="924" dirty="0">
                <a:solidFill>
                  <a:srgbClr val="343736"/>
                </a:solidFill>
                <a:latin typeface="Oswald"/>
              </a:rPr>
              <a:t>CARE</a:t>
            </a:r>
          </a:p>
        </p:txBody>
      </p:sp>
      <p:sp>
        <p:nvSpPr>
          <p:cNvPr id="24" name="TextBox 15"/>
          <p:cNvSpPr txBox="1"/>
          <p:nvPr/>
        </p:nvSpPr>
        <p:spPr>
          <a:xfrm>
            <a:off x="10057541" y="7073424"/>
            <a:ext cx="6020656" cy="743793"/>
          </a:xfrm>
          <a:prstGeom prst="rect">
            <a:avLst/>
          </a:prstGeom>
        </p:spPr>
        <p:txBody>
          <a:bodyPr wrap="square" lIns="0" tIns="0" rIns="0" bIns="0" rtlCol="0" anchor="t">
            <a:spAutoFit/>
          </a:bodyPr>
          <a:lstStyle/>
          <a:p>
            <a:pPr algn="ctr">
              <a:lnSpc>
                <a:spcPts val="2940"/>
              </a:lnSpc>
            </a:pPr>
            <a:r>
              <a:rPr lang="en-US" sz="2600" dirty="0">
                <a:solidFill>
                  <a:srgbClr val="000000"/>
                </a:solidFill>
                <a:latin typeface="Oswald"/>
              </a:rPr>
              <a:t>Check a healthcare facility website for more information</a:t>
            </a:r>
          </a:p>
        </p:txBody>
      </p:sp>
    </p:spTree>
    <p:extLst>
      <p:ext uri="{BB962C8B-B14F-4D97-AF65-F5344CB8AC3E}">
        <p14:creationId xmlns:p14="http://schemas.microsoft.com/office/powerpoint/2010/main" val="3902958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4981575"/>
          </a:xfrm>
          <a:prstGeom prst="rect">
            <a:avLst/>
          </a:prstGeom>
          <a:solidFill>
            <a:schemeClr val="accent3">
              <a:lumMod val="60000"/>
              <a:lumOff val="40000"/>
            </a:schemeClr>
          </a:solidFill>
        </p:spPr>
      </p:sp>
      <p:grpSp>
        <p:nvGrpSpPr>
          <p:cNvPr id="3" name="Group 3"/>
          <p:cNvGrpSpPr/>
          <p:nvPr/>
        </p:nvGrpSpPr>
        <p:grpSpPr>
          <a:xfrm>
            <a:off x="1342925" y="3809900"/>
            <a:ext cx="2343350" cy="234335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sp>
      </p:grpSp>
      <p:sp>
        <p:nvSpPr>
          <p:cNvPr id="5" name="TextBox 5"/>
          <p:cNvSpPr txBox="1"/>
          <p:nvPr/>
        </p:nvSpPr>
        <p:spPr>
          <a:xfrm>
            <a:off x="812739" y="6357007"/>
            <a:ext cx="3403722" cy="1510670"/>
          </a:xfrm>
          <a:prstGeom prst="rect">
            <a:avLst/>
          </a:prstGeom>
        </p:spPr>
        <p:txBody>
          <a:bodyPr lIns="0" tIns="0" rIns="0" bIns="0" rtlCol="0" anchor="t">
            <a:spAutoFit/>
          </a:bodyPr>
          <a:lstStyle/>
          <a:p>
            <a:pPr algn="ctr">
              <a:lnSpc>
                <a:spcPts val="4125"/>
              </a:lnSpc>
            </a:pPr>
            <a:r>
              <a:rPr lang="en-US" sz="3200" b="1" spc="187" dirty="0">
                <a:solidFill>
                  <a:schemeClr val="tx2">
                    <a:lumMod val="50000"/>
                  </a:schemeClr>
                </a:solidFill>
                <a:latin typeface="Oswald" charset="0"/>
                <a:ea typeface="Oswald" charset="0"/>
                <a:cs typeface="Oswald" charset="0"/>
              </a:rPr>
              <a:t>STEP I</a:t>
            </a:r>
          </a:p>
          <a:p>
            <a:pPr algn="ctr"/>
            <a:r>
              <a:rPr lang="en-US" sz="3200" dirty="0">
                <a:solidFill>
                  <a:schemeClr val="tx2">
                    <a:lumMod val="50000"/>
                  </a:schemeClr>
                </a:solidFill>
                <a:latin typeface="Oswald" charset="0"/>
                <a:ea typeface="Oswald" charset="0"/>
                <a:cs typeface="Oswald" charset="0"/>
              </a:rPr>
              <a:t>Choose </a:t>
            </a:r>
          </a:p>
          <a:p>
            <a:pPr algn="ctr"/>
            <a:r>
              <a:rPr lang="en-US" sz="3200" dirty="0">
                <a:solidFill>
                  <a:schemeClr val="tx2">
                    <a:lumMod val="50000"/>
                  </a:schemeClr>
                </a:solidFill>
                <a:latin typeface="Oswald" charset="0"/>
                <a:ea typeface="Oswald" charset="0"/>
                <a:cs typeface="Oswald" charset="0"/>
              </a:rPr>
              <a:t>a health facility </a:t>
            </a:r>
          </a:p>
        </p:txBody>
      </p:sp>
      <p:sp>
        <p:nvSpPr>
          <p:cNvPr id="6" name="TextBox 6"/>
          <p:cNvSpPr txBox="1"/>
          <p:nvPr/>
        </p:nvSpPr>
        <p:spPr>
          <a:xfrm>
            <a:off x="4006475" y="6334225"/>
            <a:ext cx="3477061" cy="2003112"/>
          </a:xfrm>
          <a:prstGeom prst="rect">
            <a:avLst/>
          </a:prstGeom>
        </p:spPr>
        <p:txBody>
          <a:bodyPr wrap="square" lIns="0" tIns="0" rIns="0" bIns="0" rtlCol="0" anchor="t">
            <a:spAutoFit/>
          </a:bodyPr>
          <a:lstStyle/>
          <a:p>
            <a:pPr algn="ctr">
              <a:lnSpc>
                <a:spcPts val="4125"/>
              </a:lnSpc>
            </a:pPr>
            <a:r>
              <a:rPr lang="en-US" sz="3200" b="1" spc="187" dirty="0">
                <a:solidFill>
                  <a:schemeClr val="tx2">
                    <a:lumMod val="50000"/>
                  </a:schemeClr>
                </a:solidFill>
                <a:latin typeface="Oswald" charset="0"/>
                <a:ea typeface="Oswald" charset="0"/>
                <a:cs typeface="Oswald" charset="0"/>
              </a:rPr>
              <a:t>STEP II</a:t>
            </a:r>
          </a:p>
          <a:p>
            <a:pPr algn="ctr"/>
            <a:r>
              <a:rPr lang="en-US" sz="3200" dirty="0">
                <a:solidFill>
                  <a:schemeClr val="tx2">
                    <a:lumMod val="50000"/>
                  </a:schemeClr>
                </a:solidFill>
                <a:latin typeface="Oswald" charset="0"/>
                <a:ea typeface="Oswald" charset="0"/>
                <a:cs typeface="Oswald" charset="0"/>
              </a:rPr>
              <a:t>Get confirmation</a:t>
            </a:r>
          </a:p>
          <a:p>
            <a:pPr algn="ctr"/>
            <a:r>
              <a:rPr lang="en-US" sz="3200" dirty="0">
                <a:solidFill>
                  <a:schemeClr val="tx2">
                    <a:lumMod val="50000"/>
                  </a:schemeClr>
                </a:solidFill>
                <a:latin typeface="Oswald" charset="0"/>
                <a:ea typeface="Oswald" charset="0"/>
                <a:cs typeface="Oswald" charset="0"/>
              </a:rPr>
              <a:t> from chosen healthcare facility </a:t>
            </a:r>
          </a:p>
        </p:txBody>
      </p:sp>
      <p:sp>
        <p:nvSpPr>
          <p:cNvPr id="7" name="TextBox 7"/>
          <p:cNvSpPr txBox="1"/>
          <p:nvPr/>
        </p:nvSpPr>
        <p:spPr>
          <a:xfrm>
            <a:off x="7708839" y="6357007"/>
            <a:ext cx="2870322" cy="2987997"/>
          </a:xfrm>
          <a:prstGeom prst="rect">
            <a:avLst/>
          </a:prstGeom>
        </p:spPr>
        <p:txBody>
          <a:bodyPr lIns="0" tIns="0" rIns="0" bIns="0" rtlCol="0" anchor="t">
            <a:spAutoFit/>
          </a:bodyPr>
          <a:lstStyle/>
          <a:p>
            <a:pPr algn="ctr">
              <a:lnSpc>
                <a:spcPts val="4125"/>
              </a:lnSpc>
            </a:pPr>
            <a:r>
              <a:rPr lang="en-US" sz="3200" b="1" spc="187" dirty="0">
                <a:solidFill>
                  <a:schemeClr val="tx2">
                    <a:lumMod val="50000"/>
                  </a:schemeClr>
                </a:solidFill>
                <a:latin typeface="Oswald"/>
              </a:rPr>
              <a:t>STEP III</a:t>
            </a:r>
          </a:p>
          <a:p>
            <a:pPr algn="ctr"/>
            <a:r>
              <a:rPr lang="en-US" sz="3200" spc="187" dirty="0">
                <a:solidFill>
                  <a:schemeClr val="tx2">
                    <a:lumMod val="50000"/>
                  </a:schemeClr>
                </a:solidFill>
                <a:latin typeface="Oswald"/>
              </a:rPr>
              <a:t>Select type </a:t>
            </a:r>
          </a:p>
          <a:p>
            <a:pPr algn="ctr"/>
            <a:r>
              <a:rPr lang="en-US" sz="3200" spc="187" dirty="0">
                <a:solidFill>
                  <a:schemeClr val="tx2">
                    <a:lumMod val="50000"/>
                  </a:schemeClr>
                </a:solidFill>
                <a:latin typeface="Oswald"/>
              </a:rPr>
              <a:t>of transportation </a:t>
            </a:r>
          </a:p>
          <a:p>
            <a:pPr algn="ctr"/>
            <a:r>
              <a:rPr lang="en-US" sz="3200" spc="187" dirty="0">
                <a:solidFill>
                  <a:schemeClr val="tx2">
                    <a:lumMod val="50000"/>
                  </a:schemeClr>
                </a:solidFill>
                <a:latin typeface="Oswald"/>
              </a:rPr>
              <a:t>and accommodation</a:t>
            </a:r>
          </a:p>
        </p:txBody>
      </p:sp>
      <p:sp>
        <p:nvSpPr>
          <p:cNvPr id="8" name="TextBox 8"/>
          <p:cNvSpPr txBox="1"/>
          <p:nvPr/>
        </p:nvSpPr>
        <p:spPr>
          <a:xfrm>
            <a:off x="10804464" y="6357007"/>
            <a:ext cx="3308472" cy="1510670"/>
          </a:xfrm>
          <a:prstGeom prst="rect">
            <a:avLst/>
          </a:prstGeom>
        </p:spPr>
        <p:txBody>
          <a:bodyPr lIns="0" tIns="0" rIns="0" bIns="0" rtlCol="0" anchor="t">
            <a:spAutoFit/>
          </a:bodyPr>
          <a:lstStyle/>
          <a:p>
            <a:pPr algn="ctr">
              <a:lnSpc>
                <a:spcPts val="4125"/>
              </a:lnSpc>
            </a:pPr>
            <a:r>
              <a:rPr lang="en-US" sz="3200" b="1" spc="187" dirty="0">
                <a:solidFill>
                  <a:schemeClr val="tx2">
                    <a:lumMod val="50000"/>
                  </a:schemeClr>
                </a:solidFill>
                <a:latin typeface="Oswald"/>
              </a:rPr>
              <a:t>STEP IV</a:t>
            </a:r>
          </a:p>
          <a:p>
            <a:pPr algn="ctr"/>
            <a:r>
              <a:rPr lang="en-US" sz="3200" spc="187" dirty="0">
                <a:solidFill>
                  <a:schemeClr val="tx2">
                    <a:lumMod val="50000"/>
                  </a:schemeClr>
                </a:solidFill>
                <a:latin typeface="Oswald"/>
              </a:rPr>
              <a:t>Apply for </a:t>
            </a:r>
          </a:p>
          <a:p>
            <a:pPr algn="ctr"/>
            <a:r>
              <a:rPr lang="en-US" sz="3200" spc="187" dirty="0">
                <a:solidFill>
                  <a:schemeClr val="tx2">
                    <a:lumMod val="50000"/>
                  </a:schemeClr>
                </a:solidFill>
                <a:latin typeface="Oswald"/>
              </a:rPr>
              <a:t>a visa</a:t>
            </a:r>
          </a:p>
        </p:txBody>
      </p:sp>
      <p:sp>
        <p:nvSpPr>
          <p:cNvPr id="9" name="TextBox 9"/>
          <p:cNvSpPr txBox="1"/>
          <p:nvPr/>
        </p:nvSpPr>
        <p:spPr>
          <a:xfrm>
            <a:off x="14090589" y="6357007"/>
            <a:ext cx="3365622" cy="1051570"/>
          </a:xfrm>
          <a:prstGeom prst="rect">
            <a:avLst/>
          </a:prstGeom>
        </p:spPr>
        <p:txBody>
          <a:bodyPr lIns="0" tIns="0" rIns="0" bIns="0" rtlCol="0" anchor="t">
            <a:spAutoFit/>
          </a:bodyPr>
          <a:lstStyle/>
          <a:p>
            <a:pPr algn="ctr">
              <a:lnSpc>
                <a:spcPts val="4125"/>
              </a:lnSpc>
            </a:pPr>
            <a:r>
              <a:rPr lang="en-US" sz="3200" b="1" spc="187" dirty="0">
                <a:solidFill>
                  <a:schemeClr val="tx2">
                    <a:lumMod val="50000"/>
                  </a:schemeClr>
                </a:solidFill>
                <a:latin typeface="Oswald"/>
              </a:rPr>
              <a:t>STEP V </a:t>
            </a:r>
          </a:p>
          <a:p>
            <a:pPr algn="ctr">
              <a:lnSpc>
                <a:spcPts val="4125"/>
              </a:lnSpc>
            </a:pPr>
            <a:r>
              <a:rPr lang="en-US" sz="3200" spc="187" dirty="0">
                <a:solidFill>
                  <a:schemeClr val="tx2">
                    <a:lumMod val="50000"/>
                  </a:schemeClr>
                </a:solidFill>
                <a:latin typeface="Oswald"/>
              </a:rPr>
              <a:t>Welcome to </a:t>
            </a:r>
            <a:r>
              <a:rPr lang="en-US" sz="3200" spc="187" dirty="0" err="1" smtClean="0">
                <a:solidFill>
                  <a:schemeClr val="tx2">
                    <a:lumMod val="50000"/>
                  </a:schemeClr>
                </a:solidFill>
                <a:latin typeface="Oswald"/>
              </a:rPr>
              <a:t>Ugra</a:t>
            </a:r>
            <a:r>
              <a:rPr lang="en-US" sz="3200" spc="187" dirty="0" smtClean="0">
                <a:solidFill>
                  <a:schemeClr val="tx2">
                    <a:lumMod val="50000"/>
                  </a:schemeClr>
                </a:solidFill>
                <a:latin typeface="Oswald"/>
              </a:rPr>
              <a:t>!</a:t>
            </a:r>
            <a:endParaRPr lang="en-US" sz="3200" spc="187" dirty="0">
              <a:solidFill>
                <a:schemeClr val="tx2">
                  <a:lumMod val="50000"/>
                </a:schemeClr>
              </a:solidFill>
              <a:latin typeface="Oswald"/>
            </a:endParaRPr>
          </a:p>
        </p:txBody>
      </p:sp>
      <p:grpSp>
        <p:nvGrpSpPr>
          <p:cNvPr id="10" name="Group 10"/>
          <p:cNvGrpSpPr/>
          <p:nvPr/>
        </p:nvGrpSpPr>
        <p:grpSpPr>
          <a:xfrm>
            <a:off x="1523900" y="3990875"/>
            <a:ext cx="1981400" cy="19814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2827"/>
            </a:solidFill>
          </p:spPr>
        </p:sp>
      </p:grpSp>
      <p:pic>
        <p:nvPicPr>
          <p:cNvPr id="12" name="Picture 12"/>
          <p:cNvPicPr>
            <a:picLocks noChangeAspect="1"/>
          </p:cNvPicPr>
          <p:nvPr/>
        </p:nvPicPr>
        <p:blipFill>
          <a:blip r:embed="rId2" cstate="print"/>
          <a:srcRect/>
          <a:stretch>
            <a:fillRect/>
          </a:stretch>
        </p:blipFill>
        <p:spPr>
          <a:xfrm>
            <a:off x="2024931" y="4388037"/>
            <a:ext cx="979337" cy="1187075"/>
          </a:xfrm>
          <a:prstGeom prst="rect">
            <a:avLst/>
          </a:prstGeom>
        </p:spPr>
      </p:pic>
      <p:grpSp>
        <p:nvGrpSpPr>
          <p:cNvPr id="13" name="Group 13"/>
          <p:cNvGrpSpPr/>
          <p:nvPr/>
        </p:nvGrpSpPr>
        <p:grpSpPr>
          <a:xfrm>
            <a:off x="4657625" y="3809900"/>
            <a:ext cx="2343350" cy="234335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sp>
      </p:grpSp>
      <p:grpSp>
        <p:nvGrpSpPr>
          <p:cNvPr id="15" name="Group 15"/>
          <p:cNvGrpSpPr/>
          <p:nvPr/>
        </p:nvGrpSpPr>
        <p:grpSpPr>
          <a:xfrm>
            <a:off x="7972325" y="3809900"/>
            <a:ext cx="2343350" cy="234335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sp>
      </p:grpSp>
      <p:grpSp>
        <p:nvGrpSpPr>
          <p:cNvPr id="17" name="Group 17"/>
          <p:cNvGrpSpPr/>
          <p:nvPr/>
        </p:nvGrpSpPr>
        <p:grpSpPr>
          <a:xfrm>
            <a:off x="11287025" y="3809900"/>
            <a:ext cx="2343350" cy="234335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sp>
      </p:grpSp>
      <p:grpSp>
        <p:nvGrpSpPr>
          <p:cNvPr id="19" name="Group 19"/>
          <p:cNvGrpSpPr/>
          <p:nvPr/>
        </p:nvGrpSpPr>
        <p:grpSpPr>
          <a:xfrm>
            <a:off x="14601725" y="3809900"/>
            <a:ext cx="2343350" cy="234335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D9D9"/>
            </a:solidFill>
          </p:spPr>
        </p:sp>
      </p:grpSp>
      <p:pic>
        <p:nvPicPr>
          <p:cNvPr id="21" name="Picture 21"/>
          <p:cNvPicPr>
            <a:picLocks noChangeAspect="1"/>
          </p:cNvPicPr>
          <p:nvPr/>
        </p:nvPicPr>
        <p:blipFill>
          <a:blip r:embed="rId3" cstate="print"/>
          <a:srcRect/>
          <a:stretch>
            <a:fillRect/>
          </a:stretch>
        </p:blipFill>
        <p:spPr>
          <a:xfrm>
            <a:off x="5323801" y="4376187"/>
            <a:ext cx="1010999" cy="1210777"/>
          </a:xfrm>
          <a:prstGeom prst="rect">
            <a:avLst/>
          </a:prstGeom>
        </p:spPr>
      </p:pic>
      <p:sp>
        <p:nvSpPr>
          <p:cNvPr id="22" name="TextBox 22"/>
          <p:cNvSpPr txBox="1"/>
          <p:nvPr/>
        </p:nvSpPr>
        <p:spPr>
          <a:xfrm>
            <a:off x="391437" y="219101"/>
            <a:ext cx="17500718" cy="3385542"/>
          </a:xfrm>
          <a:prstGeom prst="rect">
            <a:avLst/>
          </a:prstGeom>
        </p:spPr>
        <p:txBody>
          <a:bodyPr lIns="0" tIns="0" rIns="0" bIns="0" rtlCol="0" anchor="t">
            <a:spAutoFit/>
          </a:bodyPr>
          <a:lstStyle/>
          <a:p>
            <a:pPr algn="ctr"/>
            <a:r>
              <a:rPr lang="en-US" sz="7000" b="1" dirty="0">
                <a:solidFill>
                  <a:schemeClr val="accent1">
                    <a:lumMod val="75000"/>
                  </a:schemeClr>
                </a:solidFill>
                <a:latin typeface="Cambria" panose="02040503050406030204" pitchFamily="18" charset="0"/>
              </a:rPr>
              <a:t>HOW TO GET MEDICAL CARE </a:t>
            </a:r>
          </a:p>
          <a:p>
            <a:pPr algn="ctr"/>
            <a:r>
              <a:rPr lang="en-US" sz="7000" b="1" dirty="0">
                <a:solidFill>
                  <a:schemeClr val="accent1">
                    <a:lumMod val="75000"/>
                  </a:schemeClr>
                </a:solidFill>
                <a:latin typeface="Cambria" panose="02040503050406030204" pitchFamily="18" charset="0"/>
              </a:rPr>
              <a:t>IN KHANTY-MANSIYSK AUTONOMOUS  </a:t>
            </a:r>
          </a:p>
          <a:p>
            <a:pPr algn="ctr"/>
            <a:r>
              <a:rPr lang="en-US" sz="7000" b="1" dirty="0">
                <a:solidFill>
                  <a:schemeClr val="accent1">
                    <a:lumMod val="75000"/>
                  </a:schemeClr>
                </a:solidFill>
                <a:latin typeface="Cambria" panose="02040503050406030204" pitchFamily="18" charset="0"/>
              </a:rPr>
              <a:t>DISTRICT </a:t>
            </a:r>
            <a:r>
              <a:rPr lang="en-US" sz="7000" b="1" dirty="0" smtClean="0">
                <a:solidFill>
                  <a:schemeClr val="accent1">
                    <a:lumMod val="75000"/>
                  </a:schemeClr>
                </a:solidFill>
                <a:latin typeface="Cambria" panose="02040503050406030204" pitchFamily="18" charset="0"/>
              </a:rPr>
              <a:t>– UGRA</a:t>
            </a:r>
            <a:r>
              <a:rPr lang="ru-RU" sz="7000" b="1" dirty="0" smtClean="0">
                <a:solidFill>
                  <a:schemeClr val="accent1">
                    <a:lumMod val="75000"/>
                  </a:schemeClr>
                </a:solidFill>
                <a:latin typeface="Cambria" panose="02040503050406030204" pitchFamily="18" charset="0"/>
              </a:rPr>
              <a:t>?</a:t>
            </a:r>
            <a:r>
              <a:rPr lang="en-US" sz="8000" b="1" dirty="0" smtClean="0">
                <a:solidFill>
                  <a:schemeClr val="accent1">
                    <a:lumMod val="75000"/>
                  </a:schemeClr>
                </a:solidFill>
              </a:rPr>
              <a:t> </a:t>
            </a:r>
            <a:endParaRPr lang="en-US" sz="8000" dirty="0">
              <a:solidFill>
                <a:schemeClr val="accent1">
                  <a:lumMod val="75000"/>
                </a:schemeClr>
              </a:solidFill>
            </a:endParaRPr>
          </a:p>
        </p:txBody>
      </p:sp>
      <p:grpSp>
        <p:nvGrpSpPr>
          <p:cNvPr id="23" name="Group 23"/>
          <p:cNvGrpSpPr/>
          <p:nvPr/>
        </p:nvGrpSpPr>
        <p:grpSpPr>
          <a:xfrm>
            <a:off x="4838600" y="3990875"/>
            <a:ext cx="1981400" cy="1981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2827"/>
            </a:solidFill>
          </p:spPr>
        </p:sp>
      </p:grpSp>
      <p:grpSp>
        <p:nvGrpSpPr>
          <p:cNvPr id="25" name="Group 25"/>
          <p:cNvGrpSpPr/>
          <p:nvPr/>
        </p:nvGrpSpPr>
        <p:grpSpPr>
          <a:xfrm>
            <a:off x="8153300" y="3990875"/>
            <a:ext cx="1981400" cy="1981400"/>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2827"/>
            </a:solidFill>
          </p:spPr>
        </p:sp>
      </p:grpSp>
      <p:grpSp>
        <p:nvGrpSpPr>
          <p:cNvPr id="27" name="Group 27"/>
          <p:cNvGrpSpPr/>
          <p:nvPr/>
        </p:nvGrpSpPr>
        <p:grpSpPr>
          <a:xfrm>
            <a:off x="11468000" y="3990875"/>
            <a:ext cx="1981400" cy="1981400"/>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2827"/>
            </a:solidFill>
          </p:spPr>
        </p:sp>
      </p:grpSp>
      <p:grpSp>
        <p:nvGrpSpPr>
          <p:cNvPr id="29" name="Group 29"/>
          <p:cNvGrpSpPr/>
          <p:nvPr/>
        </p:nvGrpSpPr>
        <p:grpSpPr>
          <a:xfrm>
            <a:off x="14782700" y="3990875"/>
            <a:ext cx="1981400" cy="1981400"/>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52827"/>
            </a:solidFill>
          </p:spPr>
        </p:sp>
      </p:grpSp>
      <p:pic>
        <p:nvPicPr>
          <p:cNvPr id="31" name="Picture 31"/>
          <p:cNvPicPr>
            <a:picLocks noChangeAspect="1"/>
          </p:cNvPicPr>
          <p:nvPr/>
        </p:nvPicPr>
        <p:blipFill>
          <a:blip r:embed="rId4" cstate="print"/>
          <a:srcRect/>
          <a:stretch>
            <a:fillRect/>
          </a:stretch>
        </p:blipFill>
        <p:spPr>
          <a:xfrm>
            <a:off x="5115070" y="4622997"/>
            <a:ext cx="1428460" cy="942784"/>
          </a:xfrm>
          <a:prstGeom prst="rect">
            <a:avLst/>
          </a:prstGeom>
        </p:spPr>
      </p:pic>
      <p:pic>
        <p:nvPicPr>
          <p:cNvPr id="32" name="Picture 32"/>
          <p:cNvPicPr>
            <a:picLocks noChangeAspect="1"/>
          </p:cNvPicPr>
          <p:nvPr/>
        </p:nvPicPr>
        <p:blipFill>
          <a:blip r:embed="rId5" cstate="print"/>
          <a:srcRect/>
          <a:stretch>
            <a:fillRect/>
          </a:stretch>
        </p:blipFill>
        <p:spPr>
          <a:xfrm>
            <a:off x="15276744" y="4376187"/>
            <a:ext cx="993311" cy="1189594"/>
          </a:xfrm>
          <a:prstGeom prst="rect">
            <a:avLst/>
          </a:prstGeom>
        </p:spPr>
      </p:pic>
      <p:pic>
        <p:nvPicPr>
          <p:cNvPr id="33" name="Picture 33"/>
          <p:cNvPicPr>
            <a:picLocks noChangeAspect="1"/>
          </p:cNvPicPr>
          <p:nvPr/>
        </p:nvPicPr>
        <p:blipFill>
          <a:blip r:embed="rId6" cstate="print"/>
          <a:srcRect/>
          <a:stretch>
            <a:fillRect/>
          </a:stretch>
        </p:blipFill>
        <p:spPr>
          <a:xfrm>
            <a:off x="11668357" y="4657534"/>
            <a:ext cx="1580686" cy="648081"/>
          </a:xfrm>
          <a:prstGeom prst="rect">
            <a:avLst/>
          </a:prstGeom>
        </p:spPr>
      </p:pic>
      <p:pic>
        <p:nvPicPr>
          <p:cNvPr id="34" name="Picture 34"/>
          <p:cNvPicPr>
            <a:picLocks noChangeAspect="1"/>
          </p:cNvPicPr>
          <p:nvPr/>
        </p:nvPicPr>
        <p:blipFill>
          <a:blip r:embed="rId7" cstate="print"/>
          <a:srcRect/>
          <a:stretch>
            <a:fillRect/>
          </a:stretch>
        </p:blipFill>
        <p:spPr>
          <a:xfrm>
            <a:off x="8491497" y="4524823"/>
            <a:ext cx="1305007" cy="913505"/>
          </a:xfrm>
          <a:prstGeom prst="rect">
            <a:avLst/>
          </a:prstGeom>
        </p:spPr>
      </p:pic>
      <p:sp>
        <p:nvSpPr>
          <p:cNvPr id="35" name="TextBox 35"/>
          <p:cNvSpPr txBox="1"/>
          <p:nvPr/>
        </p:nvSpPr>
        <p:spPr>
          <a:xfrm>
            <a:off x="17290293" y="214621"/>
            <a:ext cx="997707" cy="405765"/>
          </a:xfrm>
          <a:prstGeom prst="rect">
            <a:avLst/>
          </a:prstGeom>
        </p:spPr>
        <p:txBody>
          <a:bodyPr lIns="0" tIns="0" rIns="0" bIns="0" rtlCol="0" anchor="t">
            <a:spAutoFit/>
          </a:bodyPr>
          <a:lstStyle/>
          <a:p>
            <a:pPr algn="ctr">
              <a:lnSpc>
                <a:spcPts val="3359"/>
              </a:lnSpc>
            </a:pPr>
            <a:r>
              <a:rPr lang="en-US" sz="2400" b="1" dirty="0">
                <a:latin typeface="Oswald"/>
              </a:rPr>
              <a:t>6</a:t>
            </a:r>
          </a:p>
        </p:txBody>
      </p:sp>
      <p:sp>
        <p:nvSpPr>
          <p:cNvPr id="36" name="Прямоугольник 35">
            <a:extLst>
              <a:ext uri="{FF2B5EF4-FFF2-40B4-BE49-F238E27FC236}">
                <a16:creationId xmlns="" xmlns:a16="http://schemas.microsoft.com/office/drawing/2014/main" id="{3C18536F-292F-934D-9B8F-D54713A513AE}"/>
              </a:ext>
            </a:extLst>
          </p:cNvPr>
          <p:cNvSpPr/>
          <p:nvPr/>
        </p:nvSpPr>
        <p:spPr>
          <a:xfrm>
            <a:off x="0" y="9511717"/>
            <a:ext cx="18283592" cy="764514"/>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886493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bs.twimg.com/media/DrjpuQxWkAAUA7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 y="0"/>
            <a:ext cx="18280744" cy="10287000"/>
          </a:xfrm>
          <a:prstGeom prst="rect">
            <a:avLst/>
          </a:prstGeom>
          <a:noFill/>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586" y="2933700"/>
            <a:ext cx="16952707" cy="3132113"/>
          </a:xfrm>
          <a:prstGeom prst="rect">
            <a:avLst/>
          </a:prstGeom>
        </p:spPr>
        <p:txBody>
          <a:bodyPr lIns="0" tIns="0" rIns="0" bIns="0" rtlCol="0" anchor="t">
            <a:spAutoFit/>
          </a:bodyPr>
          <a:lstStyle/>
          <a:p>
            <a:pPr algn="ctr">
              <a:lnSpc>
                <a:spcPts val="12439"/>
              </a:lnSpc>
            </a:pPr>
            <a:r>
              <a:rPr lang="en-US" sz="10031" b="1" spc="722" dirty="0">
                <a:solidFill>
                  <a:schemeClr val="tx2">
                    <a:lumMod val="50000"/>
                  </a:schemeClr>
                </a:solidFill>
                <a:latin typeface="Oswald"/>
              </a:rPr>
              <a:t>STEP I</a:t>
            </a:r>
          </a:p>
          <a:p>
            <a:pPr algn="ctr">
              <a:lnSpc>
                <a:spcPts val="12439"/>
              </a:lnSpc>
            </a:pPr>
            <a:endParaRPr lang="en-US" sz="10031" b="1" i="0" spc="722" dirty="0">
              <a:solidFill>
                <a:srgbClr val="FFFFFF"/>
              </a:solidFill>
              <a:latin typeface="Oswald"/>
            </a:endParaRPr>
          </a:p>
        </p:txBody>
      </p:sp>
      <p:sp>
        <p:nvSpPr>
          <p:cNvPr id="4" name="TextBox 3"/>
          <p:cNvSpPr txBox="1"/>
          <p:nvPr/>
        </p:nvSpPr>
        <p:spPr>
          <a:xfrm>
            <a:off x="666750" y="4991100"/>
            <a:ext cx="17134487" cy="1477328"/>
          </a:xfrm>
          <a:prstGeom prst="rect">
            <a:avLst/>
          </a:prstGeom>
        </p:spPr>
        <p:txBody>
          <a:bodyPr lIns="0" tIns="0" rIns="0" bIns="0" rtlCol="0" anchor="t">
            <a:spAutoFit/>
          </a:bodyPr>
          <a:lstStyle/>
          <a:p>
            <a:pPr algn="ctr"/>
            <a:r>
              <a:rPr lang="en-US" sz="4800" b="1" dirty="0">
                <a:solidFill>
                  <a:schemeClr val="tx2">
                    <a:lumMod val="50000"/>
                  </a:schemeClr>
                </a:solidFill>
                <a:latin typeface="Oswald" charset="0"/>
                <a:ea typeface="Oswald" charset="0"/>
                <a:cs typeface="Oswald" charset="0"/>
              </a:rPr>
              <a:t>CHOOSE THE BEST HEALTH FACILITY ACCORDING TO THE MEDICAL PROCEDURE YOU ARE SEEKING </a:t>
            </a:r>
            <a:endParaRPr lang="en-US" sz="4800" dirty="0">
              <a:solidFill>
                <a:schemeClr val="tx2">
                  <a:lumMod val="50000"/>
                </a:schemeClr>
              </a:solidFill>
              <a:latin typeface="Oswald" charset="0"/>
              <a:ea typeface="Oswald" charset="0"/>
              <a:cs typeface="Oswald" charset="0"/>
            </a:endParaRPr>
          </a:p>
        </p:txBody>
      </p:sp>
      <p:sp>
        <p:nvSpPr>
          <p:cNvPr id="5" name="TextBox 35"/>
          <p:cNvSpPr txBox="1"/>
          <p:nvPr/>
        </p:nvSpPr>
        <p:spPr>
          <a:xfrm>
            <a:off x="17290293" y="214621"/>
            <a:ext cx="997707" cy="405765"/>
          </a:xfrm>
          <a:prstGeom prst="rect">
            <a:avLst/>
          </a:prstGeom>
        </p:spPr>
        <p:txBody>
          <a:bodyPr lIns="0" tIns="0" rIns="0" bIns="0" rtlCol="0" anchor="t">
            <a:spAutoFit/>
          </a:bodyPr>
          <a:lstStyle/>
          <a:p>
            <a:pPr algn="ctr">
              <a:lnSpc>
                <a:spcPts val="3359"/>
              </a:lnSpc>
            </a:pPr>
            <a:r>
              <a:rPr lang="ru-RU" sz="2400" b="1" dirty="0">
                <a:latin typeface="Oswald"/>
              </a:rPr>
              <a:t>7</a:t>
            </a:r>
            <a:endParaRPr lang="en-US" sz="2400" b="1" dirty="0">
              <a:latin typeface="Oswald"/>
            </a:endParaRPr>
          </a:p>
        </p:txBody>
      </p:sp>
    </p:spTree>
    <p:extLst>
      <p:ext uri="{BB962C8B-B14F-4D97-AF65-F5344CB8AC3E}">
        <p14:creationId xmlns:p14="http://schemas.microsoft.com/office/powerpoint/2010/main" val="64338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2"/>
          <p:cNvSpPr/>
          <p:nvPr/>
        </p:nvSpPr>
        <p:spPr>
          <a:xfrm>
            <a:off x="579966" y="3924300"/>
            <a:ext cx="5477617" cy="5867399"/>
          </a:xfrm>
          <a:prstGeom prst="rect">
            <a:avLst/>
          </a:prstGeom>
          <a:solidFill>
            <a:schemeClr val="accent3">
              <a:lumMod val="40000"/>
              <a:lumOff val="60000"/>
            </a:schemeClr>
          </a:solidFill>
        </p:spPr>
      </p:sp>
      <p:sp>
        <p:nvSpPr>
          <p:cNvPr id="29" name="TextBox 3"/>
          <p:cNvSpPr txBox="1"/>
          <p:nvPr/>
        </p:nvSpPr>
        <p:spPr>
          <a:xfrm>
            <a:off x="1503683" y="4068469"/>
            <a:ext cx="3686119" cy="551433"/>
          </a:xfrm>
          <a:prstGeom prst="rect">
            <a:avLst/>
          </a:prstGeom>
        </p:spPr>
        <p:txBody>
          <a:bodyPr lIns="0" tIns="0" rIns="0" bIns="0" rtlCol="0" anchor="t">
            <a:spAutoFit/>
          </a:bodyPr>
          <a:lstStyle/>
          <a:p>
            <a:pPr algn="ctr">
              <a:lnSpc>
                <a:spcPts val="4256"/>
              </a:lnSpc>
            </a:pPr>
            <a:r>
              <a:rPr lang="en-US" sz="2800" b="1" spc="321" dirty="0" smtClean="0">
                <a:solidFill>
                  <a:srgbClr val="252827"/>
                </a:solidFill>
                <a:latin typeface="Oswald"/>
              </a:rPr>
              <a:t>CARDIOLOGY</a:t>
            </a:r>
            <a:endParaRPr lang="en-US" sz="2800" b="1" spc="321" dirty="0">
              <a:solidFill>
                <a:srgbClr val="252827"/>
              </a:solidFill>
              <a:latin typeface="Oswald"/>
            </a:endParaRPr>
          </a:p>
        </p:txBody>
      </p:sp>
      <p:sp>
        <p:nvSpPr>
          <p:cNvPr id="30" name="TextBox 4"/>
          <p:cNvSpPr txBox="1"/>
          <p:nvPr/>
        </p:nvSpPr>
        <p:spPr>
          <a:xfrm>
            <a:off x="1086765" y="4494169"/>
            <a:ext cx="4653626" cy="2821285"/>
          </a:xfrm>
          <a:prstGeom prst="rect">
            <a:avLst/>
          </a:prstGeom>
        </p:spPr>
        <p:txBody>
          <a:bodyPr wrap="square" lIns="0" tIns="0" rIns="0" bIns="0" rtlCol="0" anchor="t">
            <a:spAutoFit/>
          </a:bodyPr>
          <a:lstStyle/>
          <a:p>
            <a:pPr>
              <a:lnSpc>
                <a:spcPts val="2240"/>
              </a:lnSpc>
            </a:pPr>
            <a:r>
              <a:rPr lang="en-US" sz="1600" spc="33" dirty="0" smtClean="0">
                <a:solidFill>
                  <a:srgbClr val="252827"/>
                </a:solidFill>
                <a:latin typeface="Montserrat Light" panose="020B0604020202020204" charset="0"/>
              </a:rPr>
              <a:t>-------------------------------------------------------</a:t>
            </a:r>
            <a:r>
              <a:rPr lang="ru-RU" sz="1600" spc="33" dirty="0" smtClean="0">
                <a:solidFill>
                  <a:srgbClr val="252827"/>
                </a:solidFill>
                <a:latin typeface="Montserrat Light" panose="020B0604020202020204" charset="0"/>
              </a:rPr>
              <a:t>----</a:t>
            </a:r>
            <a:endParaRPr lang="en-US" sz="1600" spc="33" dirty="0">
              <a:solidFill>
                <a:srgbClr val="252827"/>
              </a:solidFill>
              <a:latin typeface="Montserrat Light" panose="020B0604020202020204" charset="0"/>
            </a:endParaRPr>
          </a:p>
          <a:p>
            <a:pPr>
              <a:lnSpc>
                <a:spcPts val="2239"/>
              </a:lnSpc>
            </a:pPr>
            <a:r>
              <a:rPr lang="en-US" sz="1600" dirty="0" smtClean="0">
                <a:solidFill>
                  <a:schemeClr val="accent1">
                    <a:lumMod val="50000"/>
                  </a:schemeClr>
                </a:solidFill>
                <a:latin typeface="+mj-lt"/>
              </a:rPr>
              <a:t>District </a:t>
            </a:r>
            <a:r>
              <a:rPr lang="en-US" sz="1600" dirty="0">
                <a:solidFill>
                  <a:schemeClr val="accent1">
                    <a:lumMod val="50000"/>
                  </a:schemeClr>
                </a:solidFill>
                <a:latin typeface="+mj-lt"/>
              </a:rPr>
              <a:t>Cardiology Dispensary "Center </a:t>
            </a:r>
            <a:r>
              <a:rPr lang="en-US" sz="1600" dirty="0" smtClean="0">
                <a:solidFill>
                  <a:schemeClr val="accent1">
                    <a:lumMod val="50000"/>
                  </a:schemeClr>
                </a:solidFill>
                <a:latin typeface="+mj-lt"/>
              </a:rPr>
              <a:t>of </a:t>
            </a:r>
            <a:r>
              <a:rPr lang="en-US" sz="1600" dirty="0">
                <a:solidFill>
                  <a:schemeClr val="accent1">
                    <a:lumMod val="50000"/>
                  </a:schemeClr>
                </a:solidFill>
                <a:latin typeface="+mj-lt"/>
              </a:rPr>
              <a:t>Diagnostic and Cardiovascular </a:t>
            </a:r>
            <a:r>
              <a:rPr lang="en-US" sz="1600" dirty="0" smtClean="0">
                <a:solidFill>
                  <a:schemeClr val="accent1">
                    <a:lumMod val="50000"/>
                  </a:schemeClr>
                </a:solidFill>
                <a:latin typeface="+mj-lt"/>
              </a:rPr>
              <a:t>Surgery</a:t>
            </a:r>
            <a:r>
              <a:rPr lang="en-US" sz="1600" dirty="0" smtClean="0">
                <a:solidFill>
                  <a:schemeClr val="accent1">
                    <a:lumMod val="50000"/>
                  </a:schemeClr>
                </a:solidFill>
              </a:rPr>
              <a:t>"</a:t>
            </a:r>
            <a:endParaRPr lang="ru-RU" sz="1600" dirty="0">
              <a:solidFill>
                <a:schemeClr val="accent1">
                  <a:lumMod val="50000"/>
                </a:schemeClr>
              </a:solidFill>
              <a:latin typeface="+mj-lt"/>
            </a:endParaRPr>
          </a:p>
          <a:p>
            <a:pPr>
              <a:lnSpc>
                <a:spcPts val="2239"/>
              </a:lnSpc>
            </a:pPr>
            <a:r>
              <a:rPr lang="en-US" sz="1600" spc="33" dirty="0">
                <a:solidFill>
                  <a:prstClr val="black"/>
                </a:solidFill>
                <a:effectLst>
                  <a:outerShdw blurRad="38100" dist="38100" dir="2700000" algn="tl">
                    <a:srgbClr val="000000">
                      <a:alpha val="43137"/>
                    </a:srgbClr>
                  </a:outerShdw>
                </a:effectLst>
                <a:latin typeface="Montserrat Light" panose="020B0604020202020204" charset="0"/>
                <a:hlinkClick r:id="rId2"/>
              </a:rPr>
              <a:t>https://www.cardioc.ru/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panose="020B0604020202020204" charset="0"/>
              </a:rPr>
              <a:t>---------</a:t>
            </a:r>
            <a:r>
              <a:rPr lang="en-US" sz="1600" spc="33" dirty="0" smtClean="0">
                <a:solidFill>
                  <a:srgbClr val="252827"/>
                </a:solidFill>
                <a:latin typeface="Montserrat Light" panose="020B0604020202020204" charset="0"/>
              </a:rPr>
              <a:t>------------------------</a:t>
            </a:r>
            <a:r>
              <a:rPr lang="ru-RU" sz="1600" spc="33" dirty="0" smtClean="0">
                <a:solidFill>
                  <a:srgbClr val="252827"/>
                </a:solidFill>
                <a:latin typeface="Montserrat Light" panose="020B0604020202020204" charset="0"/>
              </a:rPr>
              <a:t>----</a:t>
            </a:r>
            <a:r>
              <a:rPr lang="en-US" sz="1600" dirty="0">
                <a:solidFill>
                  <a:schemeClr val="accent1">
                    <a:lumMod val="50000"/>
                  </a:schemeClr>
                </a:solidFill>
              </a:rPr>
              <a:t> District </a:t>
            </a:r>
            <a:r>
              <a:rPr lang="en-US" sz="1600" dirty="0" smtClean="0">
                <a:solidFill>
                  <a:schemeClr val="accent1">
                    <a:lumMod val="50000"/>
                  </a:schemeClr>
                </a:solidFill>
              </a:rPr>
              <a:t>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hlinkClick r:id="rId3"/>
              </a:rPr>
              <a:t>https</a:t>
            </a:r>
            <a:r>
              <a:rPr lang="en-US" sz="1600" spc="33" dirty="0">
                <a:solidFill>
                  <a:prstClr val="black"/>
                </a:solidFill>
                <a:effectLst>
                  <a:outerShdw blurRad="38100" dist="38100" dir="2700000" algn="tl">
                    <a:srgbClr val="000000">
                      <a:alpha val="43137"/>
                    </a:srgbClr>
                  </a:outerShdw>
                </a:effectLst>
                <a:hlinkClick r:id="rId3"/>
              </a:rPr>
              <a:t>://www.okbhmao.ru/</a:t>
            </a:r>
            <a:endParaRPr lang="ru-RU" sz="1600" spc="33" dirty="0">
              <a:solidFill>
                <a:prstClr val="black"/>
              </a:solidFill>
              <a:effectLst>
                <a:outerShdw blurRad="38100" dist="38100" dir="2700000" algn="tl">
                  <a:srgbClr val="000000">
                    <a:alpha val="43137"/>
                  </a:srgbClr>
                </a:outerShdw>
              </a:effectLst>
            </a:endParaRPr>
          </a:p>
          <a:p>
            <a:pPr>
              <a:lnSpc>
                <a:spcPts val="2239"/>
              </a:lnSpc>
            </a:pPr>
            <a:r>
              <a:rPr lang="en-US" sz="1600" spc="33" dirty="0">
                <a:solidFill>
                  <a:srgbClr val="252827"/>
                </a:solidFill>
                <a:latin typeface="Montserrat Light"/>
              </a:rPr>
              <a:t>------------------------</a:t>
            </a:r>
            <a:r>
              <a:rPr lang="ru-RU" sz="1600" spc="33" dirty="0">
                <a:solidFill>
                  <a:srgbClr val="252827"/>
                </a:solidFill>
                <a:latin typeface="Montserrat Light"/>
              </a:rPr>
              <a:t>----</a:t>
            </a:r>
            <a:r>
              <a:rPr lang="en-US" sz="1600" spc="33" dirty="0">
                <a:solidFill>
                  <a:srgbClr val="252827"/>
                </a:solidFill>
                <a:latin typeface="Montserrat Light"/>
              </a:rPr>
              <a:t>---------------</a:t>
            </a:r>
            <a:r>
              <a:rPr lang="en-US" sz="1599" spc="33" dirty="0">
                <a:solidFill>
                  <a:srgbClr val="252827"/>
                </a:solidFill>
                <a:latin typeface="Montserrat Light"/>
              </a:rPr>
              <a:t>----------------</a:t>
            </a:r>
            <a:endParaRPr lang="ru-RU" sz="1599" spc="33" dirty="0">
              <a:solidFill>
                <a:srgbClr val="252827"/>
              </a:solidFill>
              <a:latin typeface="Montserrat Light"/>
            </a:endParaRPr>
          </a:p>
          <a:p>
            <a:pPr>
              <a:lnSpc>
                <a:spcPts val="2239"/>
              </a:lnSpc>
            </a:pPr>
            <a:endParaRPr lang="ru-RU" sz="1600" spc="33" dirty="0" smtClean="0">
              <a:solidFill>
                <a:srgbClr val="252827"/>
              </a:solidFill>
              <a:latin typeface="Montserrat Light" panose="020B0604020202020204" charset="0"/>
            </a:endParaRPr>
          </a:p>
          <a:p>
            <a:pPr>
              <a:lnSpc>
                <a:spcPts val="2239"/>
              </a:lnSpc>
            </a:pPr>
            <a:endParaRPr lang="en-US" sz="1600" spc="33" dirty="0">
              <a:solidFill>
                <a:srgbClr val="252827"/>
              </a:solidFill>
              <a:latin typeface="Montserrat Light" panose="020B0604020202020204" charset="0"/>
            </a:endParaRPr>
          </a:p>
        </p:txBody>
      </p:sp>
      <p:sp>
        <p:nvSpPr>
          <p:cNvPr id="31" name="AutoShape 5"/>
          <p:cNvSpPr/>
          <p:nvPr/>
        </p:nvSpPr>
        <p:spPr>
          <a:xfrm>
            <a:off x="6053785" y="3924300"/>
            <a:ext cx="6167619" cy="5867399"/>
          </a:xfrm>
          <a:prstGeom prst="rect">
            <a:avLst/>
          </a:prstGeom>
          <a:solidFill>
            <a:schemeClr val="accent1">
              <a:lumMod val="40000"/>
              <a:lumOff val="60000"/>
            </a:schemeClr>
          </a:solidFill>
        </p:spPr>
        <p:txBody>
          <a:bodyPr/>
          <a:lstStyle/>
          <a:p>
            <a:endParaRPr lang="ru-RU" dirty="0"/>
          </a:p>
        </p:txBody>
      </p:sp>
      <p:sp>
        <p:nvSpPr>
          <p:cNvPr id="32" name="TextBox 6"/>
          <p:cNvSpPr txBox="1"/>
          <p:nvPr/>
        </p:nvSpPr>
        <p:spPr>
          <a:xfrm>
            <a:off x="6881452" y="4278490"/>
            <a:ext cx="4510131" cy="1308050"/>
          </a:xfrm>
          <a:prstGeom prst="rect">
            <a:avLst/>
          </a:prstGeom>
        </p:spPr>
        <p:txBody>
          <a:bodyPr wrap="square" lIns="0" tIns="0" rIns="0" bIns="0" rtlCol="0" anchor="t">
            <a:spAutoFit/>
          </a:bodyPr>
          <a:lstStyle/>
          <a:p>
            <a:pPr algn="ctr">
              <a:lnSpc>
                <a:spcPts val="3387"/>
              </a:lnSpc>
            </a:pPr>
            <a:r>
              <a:rPr lang="en-US" sz="2800" b="1" spc="148" dirty="0">
                <a:solidFill>
                  <a:srgbClr val="252827"/>
                </a:solidFill>
                <a:latin typeface="Oswald"/>
              </a:rPr>
              <a:t>TRAUMATOLOGY </a:t>
            </a:r>
            <a:br>
              <a:rPr lang="en-US" sz="2800" b="1" spc="148" dirty="0">
                <a:solidFill>
                  <a:srgbClr val="252827"/>
                </a:solidFill>
                <a:latin typeface="Oswald"/>
              </a:rPr>
            </a:br>
            <a:r>
              <a:rPr lang="en-US" sz="2800" b="1" spc="148" dirty="0">
                <a:solidFill>
                  <a:srgbClr val="252827"/>
                </a:solidFill>
                <a:latin typeface="Oswald"/>
              </a:rPr>
              <a:t>AND ORTHOPEDICS</a:t>
            </a:r>
          </a:p>
          <a:p>
            <a:pPr algn="ctr">
              <a:lnSpc>
                <a:spcPts val="3388"/>
              </a:lnSpc>
            </a:pPr>
            <a:endParaRPr lang="en-US" sz="2800" b="1" spc="148" dirty="0">
              <a:solidFill>
                <a:srgbClr val="252827"/>
              </a:solidFill>
              <a:latin typeface="Oswald"/>
            </a:endParaRPr>
          </a:p>
        </p:txBody>
      </p:sp>
      <p:sp>
        <p:nvSpPr>
          <p:cNvPr id="33" name="AutoShape 7"/>
          <p:cNvSpPr/>
          <p:nvPr/>
        </p:nvSpPr>
        <p:spPr>
          <a:xfrm>
            <a:off x="12217606" y="3924301"/>
            <a:ext cx="5354382" cy="5867398"/>
          </a:xfrm>
          <a:prstGeom prst="rect">
            <a:avLst/>
          </a:prstGeom>
          <a:solidFill>
            <a:schemeClr val="accent3">
              <a:lumMod val="40000"/>
              <a:lumOff val="60000"/>
            </a:schemeClr>
          </a:solidFill>
        </p:spPr>
      </p:sp>
      <p:sp>
        <p:nvSpPr>
          <p:cNvPr id="34" name="TextBox 8"/>
          <p:cNvSpPr txBox="1"/>
          <p:nvPr/>
        </p:nvSpPr>
        <p:spPr>
          <a:xfrm>
            <a:off x="7000190" y="6520365"/>
            <a:ext cx="4272653" cy="1590179"/>
          </a:xfrm>
          <a:prstGeom prst="rect">
            <a:avLst/>
          </a:prstGeom>
        </p:spPr>
        <p:txBody>
          <a:bodyPr wrap="square" lIns="0" tIns="0" rIns="0" bIns="0" rtlCol="0" anchor="t">
            <a:spAutoFit/>
          </a:bodyPr>
          <a:lstStyle/>
          <a:p>
            <a:pPr algn="ctr">
              <a:lnSpc>
                <a:spcPts val="3138"/>
              </a:lnSpc>
            </a:pPr>
            <a:r>
              <a:rPr lang="en-US" sz="2800" b="1" spc="279" dirty="0">
                <a:solidFill>
                  <a:srgbClr val="252827"/>
                </a:solidFill>
                <a:latin typeface="Oswald"/>
              </a:rPr>
              <a:t>OBSTETRICS AND GYNECOLOGY, REPRODUCTIVE TECHNOLOGIES</a:t>
            </a:r>
          </a:p>
        </p:txBody>
      </p:sp>
      <p:sp>
        <p:nvSpPr>
          <p:cNvPr id="35" name="TextBox 14"/>
          <p:cNvSpPr txBox="1"/>
          <p:nvPr/>
        </p:nvSpPr>
        <p:spPr>
          <a:xfrm>
            <a:off x="6881452" y="5212315"/>
            <a:ext cx="4853347" cy="1338828"/>
          </a:xfrm>
          <a:prstGeom prst="rect">
            <a:avLst/>
          </a:prstGeom>
        </p:spPr>
        <p:txBody>
          <a:bodyPr wrap="square" lIns="0" tIns="0" rIns="0" bIns="0" rtlCol="0" anchor="t">
            <a:spAutoFit/>
          </a:bodyPr>
          <a:lstStyle/>
          <a:p>
            <a:pPr>
              <a:lnSpc>
                <a:spcPts val="2240"/>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p>
          <a:p>
            <a:r>
              <a:rPr lang="en-US" sz="1600" dirty="0">
                <a:solidFill>
                  <a:prstClr val="black"/>
                </a:solidFill>
                <a:latin typeface="Calibri Light" panose="020F0302020204030204" pitchFamily="34" charset="0"/>
              </a:rPr>
              <a:t>Surgut Clinical </a:t>
            </a:r>
            <a:r>
              <a:rPr lang="en-US" sz="1600" dirty="0" smtClean="0">
                <a:solidFill>
                  <a:prstClr val="black"/>
                </a:solidFill>
                <a:latin typeface="Calibri Light" panose="020F0302020204030204" pitchFamily="34" charset="0"/>
              </a:rPr>
              <a:t>Traumatology Hospital</a:t>
            </a:r>
          </a:p>
          <a:p>
            <a:r>
              <a:rPr lang="en-US" sz="1600" dirty="0" smtClean="0">
                <a:effectLst>
                  <a:outerShdw blurRad="38100" dist="38100" dir="2700000" algn="tl">
                    <a:srgbClr val="000000">
                      <a:alpha val="43137"/>
                    </a:srgbClr>
                  </a:outerShdw>
                </a:effectLst>
                <a:latin typeface="Montserrat Light" panose="020B0604020202020204" charset="0"/>
                <a:hlinkClick r:id="rId4"/>
              </a:rPr>
              <a:t>www.obtc.ru</a:t>
            </a:r>
            <a:r>
              <a:rPr lang="en-US" sz="1600" dirty="0">
                <a:effectLst>
                  <a:outerShdw blurRad="38100" dist="38100" dir="2700000" algn="tl">
                    <a:srgbClr val="000000">
                      <a:alpha val="43137"/>
                    </a:srgbClr>
                  </a:outerShdw>
                </a:effectLst>
                <a:latin typeface="Montserrat Light" panose="020B0604020202020204" charset="0"/>
                <a:hlinkClick r:id="rId4"/>
              </a:rPr>
              <a:t>/</a:t>
            </a:r>
            <a:endParaRPr lang="ru-RU" sz="1600" dirty="0">
              <a:effectLst>
                <a:outerShdw blurRad="38100" dist="38100" dir="2700000" algn="tl">
                  <a:srgbClr val="000000">
                    <a:alpha val="43137"/>
                  </a:srgbClr>
                </a:outerShdw>
              </a:effectLst>
              <a:latin typeface="Calibri Light" panose="020F0302020204030204" pitchFamily="34" charset="0"/>
            </a:endParaRPr>
          </a:p>
          <a:p>
            <a:pPr>
              <a:lnSpc>
                <a:spcPts val="2239"/>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p>
          <a:p>
            <a:pPr>
              <a:lnSpc>
                <a:spcPts val="2239"/>
              </a:lnSpc>
            </a:pPr>
            <a:endParaRPr lang="en-US" sz="1600" spc="33" dirty="0">
              <a:solidFill>
                <a:srgbClr val="CD0808"/>
              </a:solidFill>
              <a:latin typeface="Montserrat Light" panose="020B0604020202020204" charset="0"/>
            </a:endParaRPr>
          </a:p>
        </p:txBody>
      </p:sp>
      <p:sp>
        <p:nvSpPr>
          <p:cNvPr id="36" name="TextBox 15"/>
          <p:cNvSpPr txBox="1"/>
          <p:nvPr/>
        </p:nvSpPr>
        <p:spPr>
          <a:xfrm>
            <a:off x="6929440" y="8056335"/>
            <a:ext cx="4517872" cy="1092479"/>
          </a:xfrm>
          <a:prstGeom prst="rect">
            <a:avLst/>
          </a:prstGeom>
        </p:spPr>
        <p:txBody>
          <a:bodyPr wrap="square" lIns="0" tIns="0" rIns="0" bIns="0" rtlCol="0" anchor="t">
            <a:spAutoFit/>
          </a:bodyPr>
          <a:lstStyle/>
          <a:p>
            <a:pPr>
              <a:lnSpc>
                <a:spcPts val="2240"/>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p>
          <a:p>
            <a:pPr>
              <a:lnSpc>
                <a:spcPts val="2240"/>
              </a:lnSpc>
            </a:pPr>
            <a:r>
              <a:rPr lang="en-US" sz="1600" dirty="0">
                <a:latin typeface="Calibri Light" panose="020F0302020204030204" pitchFamily="34" charset="0"/>
              </a:rPr>
              <a:t>Surgut Clinical Perinatal </a:t>
            </a:r>
            <a:r>
              <a:rPr lang="en-US" sz="1600" dirty="0" smtClean="0">
                <a:latin typeface="Calibri Light" panose="020F0302020204030204" pitchFamily="34" charset="0"/>
              </a:rPr>
              <a:t>Center</a:t>
            </a:r>
          </a:p>
          <a:p>
            <a:pPr>
              <a:lnSpc>
                <a:spcPts val="2240"/>
              </a:lnSpc>
            </a:pPr>
            <a:r>
              <a:rPr lang="en-US" sz="1600" dirty="0" smtClean="0">
                <a:solidFill>
                  <a:prstClr val="black"/>
                </a:solidFill>
                <a:effectLst>
                  <a:outerShdw blurRad="38100" dist="38100" dir="2700000" algn="tl">
                    <a:srgbClr val="000000">
                      <a:alpha val="43137"/>
                    </a:srgbClr>
                  </a:outerShdw>
                </a:effectLst>
                <a:latin typeface="Montserrat Light" panose="020B0604020202020204" charset="0"/>
                <a:hlinkClick r:id="rId5"/>
              </a:rPr>
              <a:t>surgut-kpc.ru</a:t>
            </a:r>
            <a:r>
              <a:rPr lang="en-US" sz="1600" dirty="0">
                <a:solidFill>
                  <a:prstClr val="black"/>
                </a:solidFill>
                <a:effectLst>
                  <a:outerShdw blurRad="38100" dist="38100" dir="2700000" algn="tl">
                    <a:srgbClr val="000000">
                      <a:alpha val="43137"/>
                    </a:srgbClr>
                  </a:outerShdw>
                </a:effectLst>
                <a:latin typeface="Montserrat Light" panose="020B0604020202020204" charset="0"/>
                <a:hlinkClick r:id="rId5"/>
              </a:rPr>
              <a:t>/</a:t>
            </a:r>
          </a:p>
          <a:p>
            <a:r>
              <a:rPr lang="en-US" sz="1599" spc="33" dirty="0">
                <a:solidFill>
                  <a:srgbClr val="252827"/>
                </a:solidFill>
                <a:latin typeface="Montserrat Light" panose="020B0604020202020204" charset="0"/>
              </a:rPr>
              <a:t>----------------------------------</a:t>
            </a:r>
            <a:r>
              <a:rPr lang="ru-RU" sz="1599" spc="33" dirty="0">
                <a:solidFill>
                  <a:srgbClr val="252827"/>
                </a:solidFill>
                <a:latin typeface="Montserrat Light"/>
              </a:rPr>
              <a:t>--</a:t>
            </a:r>
            <a:r>
              <a:rPr lang="en-US" sz="1599" spc="33" dirty="0">
                <a:solidFill>
                  <a:srgbClr val="252827"/>
                </a:solidFill>
                <a:latin typeface="Montserrat Light" panose="020B0604020202020204" charset="0"/>
              </a:rPr>
              <a:t>--</a:t>
            </a:r>
            <a:r>
              <a:rPr lang="ru-RU" sz="1599" spc="33" dirty="0">
                <a:solidFill>
                  <a:srgbClr val="252827"/>
                </a:solidFill>
                <a:latin typeface="Montserrat Light"/>
              </a:rPr>
              <a:t>--</a:t>
            </a:r>
            <a:r>
              <a:rPr lang="en-US" sz="1599" spc="33" dirty="0">
                <a:solidFill>
                  <a:srgbClr val="252827"/>
                </a:solidFill>
                <a:latin typeface="Montserrat Light" panose="020B0604020202020204" charset="0"/>
              </a:rPr>
              <a:t>-----------------</a:t>
            </a:r>
          </a:p>
        </p:txBody>
      </p:sp>
      <p:sp>
        <p:nvSpPr>
          <p:cNvPr id="37" name="TextBox 17"/>
          <p:cNvSpPr txBox="1"/>
          <p:nvPr/>
        </p:nvSpPr>
        <p:spPr>
          <a:xfrm>
            <a:off x="4734703" y="5289287"/>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42" name="TextBox 11"/>
          <p:cNvSpPr txBox="1"/>
          <p:nvPr/>
        </p:nvSpPr>
        <p:spPr>
          <a:xfrm>
            <a:off x="1139673" y="1154311"/>
            <a:ext cx="16071972" cy="2215991"/>
          </a:xfrm>
          <a:prstGeom prst="rect">
            <a:avLst/>
          </a:prstGeom>
        </p:spPr>
        <p:txBody>
          <a:bodyPr lIns="0" tIns="0" rIns="0" bIns="0" rtlCol="0" anchor="t">
            <a:spAutoFit/>
          </a:bodyPr>
          <a:lstStyle/>
          <a:p>
            <a:pPr algn="ctr"/>
            <a:r>
              <a:rPr lang="en-US" sz="7200" b="1" spc="700" dirty="0">
                <a:solidFill>
                  <a:schemeClr val="tx2">
                    <a:lumMod val="50000"/>
                  </a:schemeClr>
                </a:solidFill>
                <a:latin typeface="Oswald"/>
              </a:rPr>
              <a:t>CHOOSE </a:t>
            </a:r>
            <a:r>
              <a:rPr lang="en-US" sz="7200" b="1" spc="700" dirty="0" smtClean="0">
                <a:solidFill>
                  <a:schemeClr val="tx2">
                    <a:lumMod val="50000"/>
                  </a:schemeClr>
                </a:solidFill>
                <a:latin typeface="Oswald"/>
              </a:rPr>
              <a:t>YOUR </a:t>
            </a:r>
            <a:r>
              <a:rPr lang="en-US" sz="7200" b="1" spc="700" dirty="0">
                <a:solidFill>
                  <a:schemeClr val="tx2">
                    <a:lumMod val="50000"/>
                  </a:schemeClr>
                </a:solidFill>
                <a:latin typeface="Oswald"/>
              </a:rPr>
              <a:t>MEDICAL </a:t>
            </a:r>
          </a:p>
          <a:p>
            <a:pPr algn="ctr"/>
            <a:r>
              <a:rPr lang="en-US" sz="7200" b="1" spc="700" dirty="0" smtClean="0">
                <a:solidFill>
                  <a:schemeClr val="tx2">
                    <a:lumMod val="50000"/>
                  </a:schemeClr>
                </a:solidFill>
                <a:latin typeface="Oswald"/>
              </a:rPr>
              <a:t>CENTERS IN UGRA</a:t>
            </a:r>
            <a:endParaRPr lang="en-US" sz="7200" b="1" spc="700" dirty="0">
              <a:solidFill>
                <a:schemeClr val="tx2">
                  <a:lumMod val="50000"/>
                </a:schemeClr>
              </a:solidFill>
              <a:latin typeface="Oswald"/>
            </a:endParaRPr>
          </a:p>
        </p:txBody>
      </p:sp>
      <p:sp>
        <p:nvSpPr>
          <p:cNvPr id="22" name="TextBox 4"/>
          <p:cNvSpPr txBox="1"/>
          <p:nvPr/>
        </p:nvSpPr>
        <p:spPr>
          <a:xfrm>
            <a:off x="12598628" y="4761829"/>
            <a:ext cx="4872396" cy="2257028"/>
          </a:xfrm>
          <a:prstGeom prst="rect">
            <a:avLst/>
          </a:prstGeom>
        </p:spPr>
        <p:txBody>
          <a:bodyPr wrap="square" lIns="0" tIns="0" rIns="0" bIns="0" rtlCol="0" anchor="t">
            <a:spAutoFit/>
          </a:bodyPr>
          <a:lstStyle/>
          <a:p>
            <a:pPr>
              <a:lnSpc>
                <a:spcPts val="2240"/>
              </a:lnSpc>
            </a:pPr>
            <a:endParaRPr lang="ru-RU" sz="1599" spc="33" dirty="0">
              <a:solidFill>
                <a:prstClr val="black"/>
              </a:solidFill>
              <a:latin typeface="Montserrat Light"/>
            </a:endParaRPr>
          </a:p>
          <a:p>
            <a:pPr>
              <a:lnSpc>
                <a:spcPts val="2240"/>
              </a:lnSpc>
            </a:pPr>
            <a:r>
              <a:rPr lang="ru-RU" sz="1600" spc="33" dirty="0">
                <a:solidFill>
                  <a:prstClr val="black"/>
                </a:solidFill>
                <a:latin typeface="Montserrat Light"/>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j-lt"/>
                <a:hlinkClick r:id="rId3"/>
              </a:rPr>
              <a:t>https</a:t>
            </a:r>
            <a:r>
              <a:rPr lang="en-US" sz="1600" spc="33" dirty="0">
                <a:solidFill>
                  <a:prstClr val="black"/>
                </a:solidFill>
                <a:effectLst>
                  <a:outerShdw blurRad="38100" dist="38100" dir="2700000" algn="tl">
                    <a:srgbClr val="000000">
                      <a:alpha val="43137"/>
                    </a:srgbClr>
                  </a:outerShdw>
                </a:effectLst>
                <a:latin typeface="+mj-lt"/>
                <a:hlinkClick r:id="rId3"/>
              </a:rPr>
              <a:t>://www.okbhmao.ru/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ontserrat Light"/>
              </a:rPr>
              <a:t>------------------------</a:t>
            </a:r>
            <a:r>
              <a:rPr lang="ru-RU" sz="1600" spc="33" dirty="0">
                <a:solidFill>
                  <a:srgbClr val="252827"/>
                </a:solidFill>
                <a:latin typeface="Montserrat Light"/>
              </a:rPr>
              <a:t>----</a:t>
            </a:r>
            <a:r>
              <a:rPr lang="en-US" sz="1600" spc="33" dirty="0" smtClean="0">
                <a:solidFill>
                  <a:srgbClr val="252827"/>
                </a:solidFill>
                <a:latin typeface="Montserrat Light"/>
              </a:rPr>
              <a:t>---------------</a:t>
            </a:r>
            <a:r>
              <a:rPr lang="en-US" sz="1599" spc="33" dirty="0" smtClean="0">
                <a:solidFill>
                  <a:srgbClr val="252827"/>
                </a:solidFill>
                <a:latin typeface="Montserrat Light"/>
              </a:rPr>
              <a:t>----------------</a:t>
            </a:r>
            <a:endParaRPr lang="ru-RU" sz="1599" spc="33" dirty="0" smtClean="0">
              <a:solidFill>
                <a:srgbClr val="252827"/>
              </a:solidFill>
              <a:latin typeface="Montserrat Light"/>
            </a:endParaRPr>
          </a:p>
          <a:p>
            <a:pPr>
              <a:lnSpc>
                <a:spcPts val="2240"/>
              </a:lnSpc>
            </a:pPr>
            <a:r>
              <a:rPr lang="en-US" sz="1600" spc="33" dirty="0">
                <a:solidFill>
                  <a:schemeClr val="accent1">
                    <a:lumMod val="50000"/>
                  </a:schemeClr>
                </a:solidFill>
              </a:rPr>
              <a:t>Surgut </a:t>
            </a:r>
            <a:r>
              <a:rPr lang="en-US" sz="1600" spc="33" dirty="0" smtClean="0">
                <a:solidFill>
                  <a:schemeClr val="accent1">
                    <a:lumMod val="50000"/>
                  </a:schemeClr>
                </a:solidFill>
              </a:rPr>
              <a:t>Regional Clinical Hospital </a:t>
            </a:r>
            <a:endParaRPr lang="ru-RU" sz="1600" spc="33" dirty="0">
              <a:solidFill>
                <a:schemeClr val="accent1">
                  <a:lumMod val="50000"/>
                </a:schemeClr>
              </a:solidFill>
            </a:endParaRPr>
          </a:p>
          <a:p>
            <a:pPr>
              <a:lnSpc>
                <a:spcPts val="2239"/>
              </a:lnSpc>
            </a:pPr>
            <a:r>
              <a:rPr lang="en-US" sz="1600" dirty="0">
                <a:solidFill>
                  <a:prstClr val="black"/>
                </a:solidFill>
                <a:effectLst>
                  <a:outerShdw blurRad="38100" dist="38100" dir="2700000" algn="tl">
                    <a:srgbClr val="000000">
                      <a:alpha val="43137"/>
                    </a:srgbClr>
                  </a:outerShdw>
                </a:effectLst>
                <a:hlinkClick r:id="rId6"/>
              </a:rPr>
              <a:t>https://surgutokb.ru/</a:t>
            </a:r>
            <a:endParaRPr lang="ru-RU" sz="1600" dirty="0">
              <a:solidFill>
                <a:prstClr val="black"/>
              </a:solidFill>
              <a:effectLst>
                <a:outerShdw blurRad="38100" dist="38100" dir="2700000" algn="tl">
                  <a:srgbClr val="000000">
                    <a:alpha val="43137"/>
                  </a:srgbClr>
                </a:outerShdw>
              </a:effectLst>
            </a:endParaRPr>
          </a:p>
          <a:p>
            <a:pPr>
              <a:lnSpc>
                <a:spcPts val="2239"/>
              </a:lnSpc>
            </a:pPr>
            <a:r>
              <a:rPr lang="en-US" sz="1600" spc="33" dirty="0" smtClean="0">
                <a:solidFill>
                  <a:srgbClr val="252827"/>
                </a:solidFill>
                <a:latin typeface="Montserrat Light"/>
              </a:rPr>
              <a:t>------------------------</a:t>
            </a:r>
            <a:r>
              <a:rPr lang="ru-RU" sz="1600" spc="33" dirty="0">
                <a:solidFill>
                  <a:srgbClr val="252827"/>
                </a:solidFill>
                <a:latin typeface="Montserrat Light"/>
              </a:rPr>
              <a:t>----</a:t>
            </a:r>
            <a:r>
              <a:rPr lang="en-US" sz="1600" spc="33" dirty="0" smtClean="0">
                <a:solidFill>
                  <a:srgbClr val="252827"/>
                </a:solidFill>
                <a:latin typeface="Montserrat Light"/>
              </a:rPr>
              <a:t>---------------</a:t>
            </a:r>
            <a:r>
              <a:rPr lang="en-US" sz="1599" spc="33" dirty="0" smtClean="0">
                <a:solidFill>
                  <a:srgbClr val="252827"/>
                </a:solidFill>
                <a:latin typeface="Montserrat Light"/>
              </a:rPr>
              <a:t>----------------</a:t>
            </a:r>
            <a:endParaRPr lang="en-US" sz="1599" spc="33" dirty="0">
              <a:solidFill>
                <a:srgbClr val="252827"/>
              </a:solidFill>
              <a:latin typeface="Montserrat Light"/>
            </a:endParaRPr>
          </a:p>
        </p:txBody>
      </p:sp>
      <p:sp>
        <p:nvSpPr>
          <p:cNvPr id="23" name="TextBox 10"/>
          <p:cNvSpPr txBox="1"/>
          <p:nvPr/>
        </p:nvSpPr>
        <p:spPr>
          <a:xfrm>
            <a:off x="12950759" y="4376308"/>
            <a:ext cx="4032372" cy="516808"/>
          </a:xfrm>
          <a:prstGeom prst="rect">
            <a:avLst/>
          </a:prstGeom>
        </p:spPr>
        <p:txBody>
          <a:bodyPr lIns="0" tIns="0" rIns="0" bIns="0" rtlCol="0" anchor="t">
            <a:spAutoFit/>
          </a:bodyPr>
          <a:lstStyle/>
          <a:p>
            <a:pPr algn="ctr">
              <a:lnSpc>
                <a:spcPts val="4480"/>
              </a:lnSpc>
            </a:pPr>
            <a:r>
              <a:rPr lang="en-US" sz="2800" b="1" spc="338" dirty="0" smtClean="0">
                <a:solidFill>
                  <a:srgbClr val="252827"/>
                </a:solidFill>
                <a:latin typeface="Oswald"/>
              </a:rPr>
              <a:t>ONCOLOGY</a:t>
            </a:r>
            <a:endParaRPr lang="en-US" sz="2800" b="1" spc="338" dirty="0">
              <a:solidFill>
                <a:srgbClr val="252827"/>
              </a:solidFill>
              <a:latin typeface="Oswald"/>
            </a:endParaRPr>
          </a:p>
        </p:txBody>
      </p:sp>
      <p:sp>
        <p:nvSpPr>
          <p:cNvPr id="25" name="TextBox 8"/>
          <p:cNvSpPr txBox="1"/>
          <p:nvPr/>
        </p:nvSpPr>
        <p:spPr>
          <a:xfrm>
            <a:off x="12929423" y="7315454"/>
            <a:ext cx="3879972" cy="516808"/>
          </a:xfrm>
          <a:prstGeom prst="rect">
            <a:avLst/>
          </a:prstGeom>
        </p:spPr>
        <p:txBody>
          <a:bodyPr lIns="0" tIns="0" rIns="0" bIns="0" rtlCol="0" anchor="t">
            <a:spAutoFit/>
          </a:bodyPr>
          <a:lstStyle/>
          <a:p>
            <a:pPr algn="ctr">
              <a:lnSpc>
                <a:spcPts val="4480"/>
              </a:lnSpc>
            </a:pPr>
            <a:r>
              <a:rPr lang="en-US" sz="2800" b="1" spc="338" dirty="0">
                <a:solidFill>
                  <a:srgbClr val="252827"/>
                </a:solidFill>
                <a:latin typeface="Oswald"/>
              </a:rPr>
              <a:t>OPHTHALMOLOGY</a:t>
            </a:r>
          </a:p>
        </p:txBody>
      </p:sp>
      <p:sp>
        <p:nvSpPr>
          <p:cNvPr id="26" name="TextBox 4"/>
          <p:cNvSpPr txBox="1"/>
          <p:nvPr/>
        </p:nvSpPr>
        <p:spPr>
          <a:xfrm>
            <a:off x="12708009" y="7984934"/>
            <a:ext cx="4517872" cy="1128514"/>
          </a:xfrm>
          <a:prstGeom prst="rect">
            <a:avLst/>
          </a:prstGeom>
        </p:spPr>
        <p:txBody>
          <a:bodyPr wrap="square" lIns="0" tIns="0" rIns="0" bIns="0" rtlCol="0" anchor="t">
            <a:spAutoFit/>
          </a:bodyPr>
          <a:lstStyle/>
          <a:p>
            <a:pPr>
              <a:lnSpc>
                <a:spcPts val="2240"/>
              </a:lnSpc>
            </a:pPr>
            <a:r>
              <a:rPr lang="ru-RU" sz="1599" spc="33" dirty="0">
                <a:latin typeface="Montserrat Light"/>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ontserrat Light" panose="020B0604020202020204" charset="0"/>
                <a:hlinkClick r:id="rId3"/>
              </a:rPr>
              <a:t>https</a:t>
            </a:r>
            <a:r>
              <a:rPr lang="en-US" sz="1600" spc="33" dirty="0">
                <a:solidFill>
                  <a:prstClr val="black"/>
                </a:solidFill>
                <a:effectLst>
                  <a:outerShdw blurRad="38100" dist="38100" dir="2700000" algn="tl">
                    <a:srgbClr val="000000">
                      <a:alpha val="43137"/>
                    </a:srgbClr>
                  </a:outerShdw>
                </a:effectLst>
                <a:latin typeface="Montserrat Light" panose="020B0604020202020204" charset="0"/>
                <a:hlinkClick r:id="rId3"/>
              </a:rPr>
              <a:t>://www.okbhmao.ru/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r>
              <a:rPr lang="en-US" sz="1599" spc="33" dirty="0">
                <a:solidFill>
                  <a:srgbClr val="252827"/>
                </a:solidFill>
                <a:latin typeface="Montserrat Light" panose="020B0604020202020204" charset="0"/>
              </a:rPr>
              <a:t>------------</a:t>
            </a:r>
            <a:endParaRPr lang="ru-RU" sz="1599" spc="33" dirty="0">
              <a:solidFill>
                <a:srgbClr val="252827"/>
              </a:solidFill>
              <a:latin typeface="Montserrat Light"/>
            </a:endParaRPr>
          </a:p>
        </p:txBody>
      </p:sp>
      <p:sp>
        <p:nvSpPr>
          <p:cNvPr id="39" name="TextBox 6"/>
          <p:cNvSpPr txBox="1"/>
          <p:nvPr/>
        </p:nvSpPr>
        <p:spPr>
          <a:xfrm>
            <a:off x="17290293" y="197464"/>
            <a:ext cx="997707" cy="436017"/>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8</a:t>
            </a:r>
            <a:endParaRPr lang="en-US" sz="2400" b="1" dirty="0">
              <a:solidFill>
                <a:srgbClr val="FFFFFF"/>
              </a:solidFill>
              <a:latin typeface="Oswald"/>
            </a:endParaRPr>
          </a:p>
        </p:txBody>
      </p:sp>
      <p:sp>
        <p:nvSpPr>
          <p:cNvPr id="45" name="TextBox 3"/>
          <p:cNvSpPr txBox="1"/>
          <p:nvPr/>
        </p:nvSpPr>
        <p:spPr>
          <a:xfrm>
            <a:off x="1070721" y="6789506"/>
            <a:ext cx="4541157" cy="551433"/>
          </a:xfrm>
          <a:prstGeom prst="rect">
            <a:avLst/>
          </a:prstGeom>
        </p:spPr>
        <p:txBody>
          <a:bodyPr wrap="square" lIns="0" tIns="0" rIns="0" bIns="0" rtlCol="0" anchor="t">
            <a:spAutoFit/>
          </a:bodyPr>
          <a:lstStyle/>
          <a:p>
            <a:pPr algn="ctr">
              <a:lnSpc>
                <a:spcPts val="4256"/>
              </a:lnSpc>
            </a:pPr>
            <a:r>
              <a:rPr lang="en-US" sz="2800" b="1" dirty="0" smtClean="0">
                <a:latin typeface="Oswald" panose="020B0604020202020204" charset="-52"/>
              </a:rPr>
              <a:t>CARDIOVASCULAR SURGERY</a:t>
            </a:r>
            <a:endParaRPr lang="en-US" sz="2800" b="1" spc="321" dirty="0">
              <a:solidFill>
                <a:srgbClr val="252827"/>
              </a:solidFill>
              <a:latin typeface="Oswald" panose="020B0604020202020204" charset="-52"/>
            </a:endParaRPr>
          </a:p>
        </p:txBody>
      </p:sp>
      <p:sp>
        <p:nvSpPr>
          <p:cNvPr id="38" name="TextBox 4"/>
          <p:cNvSpPr txBox="1"/>
          <p:nvPr/>
        </p:nvSpPr>
        <p:spPr>
          <a:xfrm>
            <a:off x="1068184" y="7212092"/>
            <a:ext cx="4653626" cy="2821285"/>
          </a:xfrm>
          <a:prstGeom prst="rect">
            <a:avLst/>
          </a:prstGeom>
        </p:spPr>
        <p:txBody>
          <a:bodyPr wrap="square" lIns="0" tIns="0" rIns="0" bIns="0" rtlCol="0" anchor="t">
            <a:spAutoFit/>
          </a:bodyPr>
          <a:lstStyle/>
          <a:p>
            <a:pPr>
              <a:lnSpc>
                <a:spcPts val="2240"/>
              </a:lnSpc>
            </a:pPr>
            <a:r>
              <a:rPr lang="en-US" sz="1600" spc="33" dirty="0" smtClean="0">
                <a:solidFill>
                  <a:schemeClr val="accent1">
                    <a:lumMod val="50000"/>
                  </a:schemeClr>
                </a:solidFill>
                <a:latin typeface="Montserrat Light" panose="020B0604020202020204" charset="0"/>
              </a:rPr>
              <a:t>-------------------------------------------------------</a:t>
            </a:r>
            <a:r>
              <a:rPr lang="ru-RU" sz="1600" spc="33" dirty="0" smtClean="0">
                <a:solidFill>
                  <a:schemeClr val="accent1">
                    <a:lumMod val="50000"/>
                  </a:schemeClr>
                </a:solidFill>
                <a:latin typeface="Montserrat Light" panose="020B0604020202020204" charset="0"/>
              </a:rPr>
              <a:t>----</a:t>
            </a:r>
            <a:endParaRPr lang="en-US" sz="1600" spc="33" dirty="0">
              <a:solidFill>
                <a:schemeClr val="accent1">
                  <a:lumMod val="50000"/>
                </a:schemeClr>
              </a:solidFill>
              <a:latin typeface="Montserrat Light" panose="020B0604020202020204" charset="0"/>
            </a:endParaRPr>
          </a:p>
          <a:p>
            <a:pPr>
              <a:lnSpc>
                <a:spcPts val="2239"/>
              </a:lnSpc>
            </a:pPr>
            <a:r>
              <a:rPr lang="en-US" sz="1600" dirty="0">
                <a:solidFill>
                  <a:schemeClr val="accent1">
                    <a:lumMod val="50000"/>
                  </a:schemeClr>
                </a:solidFill>
              </a:rPr>
              <a:t>District Cardiology Dispensary "Center of Diagnostic and Cardiovascular Surgery"</a:t>
            </a:r>
            <a:endParaRPr lang="ru-RU" sz="1600" dirty="0">
              <a:solidFill>
                <a:schemeClr val="accent1">
                  <a:lumMod val="50000"/>
                </a:schemeClr>
              </a:solidFill>
            </a:endParaRP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ontserrat Light" panose="020B0604020202020204" charset="0"/>
                <a:hlinkClick r:id="rId2"/>
              </a:rPr>
              <a:t>https</a:t>
            </a:r>
            <a:r>
              <a:rPr lang="en-US" sz="1600" spc="33" dirty="0">
                <a:solidFill>
                  <a:prstClr val="black"/>
                </a:solidFill>
                <a:effectLst>
                  <a:outerShdw blurRad="38100" dist="38100" dir="2700000" algn="tl">
                    <a:srgbClr val="000000">
                      <a:alpha val="43137"/>
                    </a:srgbClr>
                  </a:outerShdw>
                </a:effectLst>
                <a:latin typeface="Montserrat Light" panose="020B0604020202020204" charset="0"/>
                <a:hlinkClick r:id="rId2"/>
              </a:rPr>
              <a:t>://www.cardioc.ru/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panose="020B0604020202020204" charset="0"/>
              </a:rPr>
              <a:t>---------</a:t>
            </a:r>
            <a:r>
              <a:rPr lang="en-US" sz="1600" spc="33" dirty="0" smtClean="0">
                <a:solidFill>
                  <a:srgbClr val="252827"/>
                </a:solidFill>
                <a:latin typeface="Montserrat Light" panose="020B0604020202020204" charset="0"/>
              </a:rPr>
              <a:t>------------------------</a:t>
            </a:r>
            <a:r>
              <a:rPr lang="ru-RU" sz="1600" spc="33" dirty="0" smtClean="0">
                <a:solidFill>
                  <a:srgbClr val="252827"/>
                </a:solidFill>
                <a:latin typeface="Montserrat Light" panose="020B0604020202020204" charset="0"/>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hlinkClick r:id="rId3"/>
              </a:rPr>
              <a:t>https</a:t>
            </a:r>
            <a:r>
              <a:rPr lang="en-US" sz="1600" spc="33" dirty="0">
                <a:solidFill>
                  <a:prstClr val="black"/>
                </a:solidFill>
                <a:effectLst>
                  <a:outerShdw blurRad="38100" dist="38100" dir="2700000" algn="tl">
                    <a:srgbClr val="000000">
                      <a:alpha val="43137"/>
                    </a:srgbClr>
                  </a:outerShdw>
                </a:effectLst>
                <a:hlinkClick r:id="rId3"/>
              </a:rPr>
              <a:t>://www.okbhmao.ru/</a:t>
            </a:r>
            <a:endParaRPr lang="ru-RU" sz="1600" spc="33" dirty="0">
              <a:solidFill>
                <a:prstClr val="black"/>
              </a:solidFill>
              <a:effectLst>
                <a:outerShdw blurRad="38100" dist="38100" dir="2700000" algn="tl">
                  <a:srgbClr val="000000">
                    <a:alpha val="43137"/>
                  </a:srgbClr>
                </a:outerShdw>
              </a:effectLst>
            </a:endParaRPr>
          </a:p>
          <a:p>
            <a:pPr>
              <a:lnSpc>
                <a:spcPts val="2239"/>
              </a:lnSpc>
            </a:pPr>
            <a:r>
              <a:rPr lang="en-US" sz="1600" spc="33" dirty="0">
                <a:solidFill>
                  <a:srgbClr val="252827"/>
                </a:solidFill>
                <a:latin typeface="Montserrat Light"/>
              </a:rPr>
              <a:t>------------------------</a:t>
            </a:r>
            <a:r>
              <a:rPr lang="ru-RU" sz="1600" spc="33" dirty="0">
                <a:solidFill>
                  <a:srgbClr val="252827"/>
                </a:solidFill>
                <a:latin typeface="Montserrat Light"/>
              </a:rPr>
              <a:t>----</a:t>
            </a:r>
            <a:r>
              <a:rPr lang="en-US" sz="1600" spc="33" dirty="0">
                <a:solidFill>
                  <a:srgbClr val="252827"/>
                </a:solidFill>
                <a:latin typeface="Montserrat Light"/>
              </a:rPr>
              <a:t>---------------</a:t>
            </a:r>
            <a:r>
              <a:rPr lang="en-US" sz="1599" spc="33" dirty="0">
                <a:solidFill>
                  <a:srgbClr val="252827"/>
                </a:solidFill>
                <a:latin typeface="Montserrat Light"/>
              </a:rPr>
              <a:t>----------------</a:t>
            </a:r>
            <a:endParaRPr lang="ru-RU" sz="1599" spc="33" dirty="0">
              <a:solidFill>
                <a:srgbClr val="252827"/>
              </a:solidFill>
              <a:latin typeface="Montserrat Light"/>
            </a:endParaRPr>
          </a:p>
          <a:p>
            <a:pPr>
              <a:lnSpc>
                <a:spcPts val="2239"/>
              </a:lnSpc>
            </a:pPr>
            <a:endParaRPr lang="ru-RU" sz="1600" spc="33" dirty="0" smtClean="0">
              <a:solidFill>
                <a:srgbClr val="252827"/>
              </a:solidFill>
              <a:latin typeface="Montserrat Light" panose="020B0604020202020204" charset="0"/>
            </a:endParaRPr>
          </a:p>
          <a:p>
            <a:pPr>
              <a:lnSpc>
                <a:spcPts val="2239"/>
              </a:lnSpc>
            </a:pPr>
            <a:endParaRPr lang="en-US" sz="1600" spc="33" dirty="0">
              <a:solidFill>
                <a:srgbClr val="252827"/>
              </a:solidFill>
              <a:latin typeface="Montserrat Light" panose="020B0604020202020204" charset="0"/>
            </a:endParaRPr>
          </a:p>
        </p:txBody>
      </p:sp>
      <p:sp>
        <p:nvSpPr>
          <p:cNvPr id="48" name="TextBox 18"/>
          <p:cNvSpPr txBox="1"/>
          <p:nvPr/>
        </p:nvSpPr>
        <p:spPr>
          <a:xfrm>
            <a:off x="3812002" y="8622734"/>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49" name="Прямоугольник 48">
            <a:extLst>
              <a:ext uri="{FF2B5EF4-FFF2-40B4-BE49-F238E27FC236}">
                <a16:creationId xmlns="" xmlns:a16="http://schemas.microsoft.com/office/drawing/2014/main" id="{3C18536F-292F-934D-9B8F-D54713A513AE}"/>
              </a:ext>
            </a:extLst>
          </p:cNvPr>
          <p:cNvSpPr/>
          <p:nvPr/>
        </p:nvSpPr>
        <p:spPr>
          <a:xfrm>
            <a:off x="4408" y="9908718"/>
            <a:ext cx="18283592" cy="349101"/>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0" name="Прямоугольник 49">
            <a:extLst>
              <a:ext uri="{FF2B5EF4-FFF2-40B4-BE49-F238E27FC236}">
                <a16:creationId xmlns="" xmlns:a16="http://schemas.microsoft.com/office/drawing/2014/main" id="{3C18536F-292F-934D-9B8F-D54713A513AE}"/>
              </a:ext>
            </a:extLst>
          </p:cNvPr>
          <p:cNvSpPr/>
          <p:nvPr/>
        </p:nvSpPr>
        <p:spPr>
          <a:xfrm>
            <a:off x="0" y="17027"/>
            <a:ext cx="18283592" cy="912938"/>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1" name="TextBox 6"/>
          <p:cNvSpPr txBox="1"/>
          <p:nvPr/>
        </p:nvSpPr>
        <p:spPr>
          <a:xfrm>
            <a:off x="17225881" y="181374"/>
            <a:ext cx="997707" cy="436017"/>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8</a:t>
            </a:r>
            <a:endParaRPr lang="en-US" sz="2400" b="1" dirty="0">
              <a:solidFill>
                <a:srgbClr val="FFFFFF"/>
              </a:solidFill>
              <a:latin typeface="Oswald"/>
            </a:endParaRPr>
          </a:p>
        </p:txBody>
      </p:sp>
      <p:sp>
        <p:nvSpPr>
          <p:cNvPr id="44" name="TextBox 17"/>
          <p:cNvSpPr txBox="1"/>
          <p:nvPr/>
        </p:nvSpPr>
        <p:spPr>
          <a:xfrm>
            <a:off x="10484156" y="5744510"/>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2" name="TextBox 17"/>
          <p:cNvSpPr txBox="1"/>
          <p:nvPr/>
        </p:nvSpPr>
        <p:spPr>
          <a:xfrm>
            <a:off x="4716461" y="8010324"/>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3" name="TextBox 18"/>
          <p:cNvSpPr txBox="1"/>
          <p:nvPr/>
        </p:nvSpPr>
        <p:spPr>
          <a:xfrm>
            <a:off x="3698021" y="5890343"/>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54" name="TextBox 17"/>
          <p:cNvSpPr txBox="1"/>
          <p:nvPr/>
        </p:nvSpPr>
        <p:spPr>
          <a:xfrm>
            <a:off x="16308315" y="6443927"/>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5" name="TextBox 17"/>
          <p:cNvSpPr txBox="1"/>
          <p:nvPr/>
        </p:nvSpPr>
        <p:spPr>
          <a:xfrm>
            <a:off x="10476835" y="8625524"/>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6" name="TextBox 18"/>
          <p:cNvSpPr txBox="1"/>
          <p:nvPr/>
        </p:nvSpPr>
        <p:spPr>
          <a:xfrm>
            <a:off x="15261949" y="8228590"/>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57" name="TextBox 18"/>
          <p:cNvSpPr txBox="1"/>
          <p:nvPr/>
        </p:nvSpPr>
        <p:spPr>
          <a:xfrm>
            <a:off x="15197562" y="5319687"/>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Tree>
    <p:extLst>
      <p:ext uri="{BB962C8B-B14F-4D97-AF65-F5344CB8AC3E}">
        <p14:creationId xmlns:p14="http://schemas.microsoft.com/office/powerpoint/2010/main" val="3676959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2"/>
          <p:cNvSpPr/>
          <p:nvPr/>
        </p:nvSpPr>
        <p:spPr>
          <a:xfrm>
            <a:off x="579966" y="3979595"/>
            <a:ext cx="5477617" cy="5949364"/>
          </a:xfrm>
          <a:prstGeom prst="rect">
            <a:avLst/>
          </a:prstGeom>
          <a:solidFill>
            <a:schemeClr val="accent1">
              <a:lumMod val="40000"/>
              <a:lumOff val="60000"/>
            </a:schemeClr>
          </a:solidFill>
        </p:spPr>
      </p:sp>
      <p:pic>
        <p:nvPicPr>
          <p:cNvPr id="12" name="Picture 12"/>
          <p:cNvPicPr>
            <a:picLocks noChangeAspect="1"/>
          </p:cNvPicPr>
          <p:nvPr/>
        </p:nvPicPr>
        <p:blipFill>
          <a:blip r:embed="rId2" cstate="print"/>
          <a:srcRect l="44801" t="44801" r="44801" b="44801"/>
          <a:stretch>
            <a:fillRect/>
          </a:stretch>
        </p:blipFill>
        <p:spPr>
          <a:xfrm>
            <a:off x="-950770" y="882792"/>
            <a:ext cx="1901541" cy="1901541"/>
          </a:xfrm>
          <a:prstGeom prst="rect">
            <a:avLst/>
          </a:prstGeom>
        </p:spPr>
      </p:pic>
      <p:sp>
        <p:nvSpPr>
          <p:cNvPr id="29" name="TextBox 3"/>
          <p:cNvSpPr txBox="1"/>
          <p:nvPr/>
        </p:nvSpPr>
        <p:spPr>
          <a:xfrm>
            <a:off x="1490206" y="4333523"/>
            <a:ext cx="3686119" cy="387607"/>
          </a:xfrm>
          <a:prstGeom prst="rect">
            <a:avLst/>
          </a:prstGeom>
        </p:spPr>
        <p:txBody>
          <a:bodyPr lIns="0" tIns="0" rIns="0" bIns="0" rtlCol="0" anchor="t">
            <a:spAutoFit/>
          </a:bodyPr>
          <a:lstStyle/>
          <a:p>
            <a:pPr algn="ctr">
              <a:lnSpc>
                <a:spcPts val="3218"/>
              </a:lnSpc>
            </a:pPr>
            <a:r>
              <a:rPr lang="en-US" sz="2660" b="1" spc="311" dirty="0">
                <a:solidFill>
                  <a:srgbClr val="252827"/>
                </a:solidFill>
                <a:latin typeface="Oswald"/>
              </a:rPr>
              <a:t>THERAPY</a:t>
            </a:r>
          </a:p>
        </p:txBody>
      </p:sp>
      <p:sp>
        <p:nvSpPr>
          <p:cNvPr id="30" name="TextBox 4"/>
          <p:cNvSpPr txBox="1"/>
          <p:nvPr/>
        </p:nvSpPr>
        <p:spPr>
          <a:xfrm>
            <a:off x="1196978" y="4822972"/>
            <a:ext cx="4331726" cy="1974900"/>
          </a:xfrm>
          <a:prstGeom prst="rect">
            <a:avLst/>
          </a:prstGeom>
        </p:spPr>
        <p:txBody>
          <a:bodyPr lIns="0" tIns="0" rIns="0" bIns="0" rtlCol="0" anchor="t">
            <a:spAutoFit/>
          </a:bodyPr>
          <a:lstStyle/>
          <a:p>
            <a:pPr>
              <a:lnSpc>
                <a:spcPts val="2239"/>
              </a:lnSpc>
            </a:pPr>
            <a:r>
              <a:rPr lang="en-US" sz="1599" spc="33" dirty="0">
                <a:solidFill>
                  <a:srgbClr val="252827"/>
                </a:solidFill>
                <a:latin typeface="Montserrat Light"/>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j-lt"/>
                <a:hlinkClick r:id="rId3"/>
              </a:rPr>
              <a:t>https</a:t>
            </a:r>
            <a:r>
              <a:rPr lang="en-US" sz="1600" spc="33" dirty="0">
                <a:solidFill>
                  <a:prstClr val="black"/>
                </a:solidFill>
                <a:effectLst>
                  <a:outerShdw blurRad="38100" dist="38100" dir="2700000" algn="tl">
                    <a:srgbClr val="000000">
                      <a:alpha val="43137"/>
                    </a:srgbClr>
                  </a:outerShdw>
                </a:effectLst>
                <a:latin typeface="+mj-lt"/>
                <a:hlinkClick r:id="rId3"/>
              </a:rPr>
              <a:t>://www.okbhmao.ru/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j-lt"/>
              </a:rPr>
              <a:t>-------------------------------------</a:t>
            </a:r>
            <a:r>
              <a:rPr lang="ru-RU" sz="1600" spc="33" dirty="0">
                <a:solidFill>
                  <a:srgbClr val="252827"/>
                </a:solidFill>
                <a:latin typeface="+mj-lt"/>
              </a:rPr>
              <a:t>-------</a:t>
            </a:r>
            <a:r>
              <a:rPr lang="en-US" sz="1600" spc="33" dirty="0">
                <a:solidFill>
                  <a:srgbClr val="252827"/>
                </a:solidFill>
                <a:latin typeface="+mj-lt"/>
              </a:rPr>
              <a:t>------------------</a:t>
            </a:r>
            <a:endParaRPr lang="ru-RU" sz="1600" spc="33" dirty="0">
              <a:solidFill>
                <a:srgbClr val="252827"/>
              </a:solidFill>
              <a:latin typeface="+mj-lt"/>
            </a:endParaRPr>
          </a:p>
          <a:p>
            <a:pPr>
              <a:lnSpc>
                <a:spcPts val="2240"/>
              </a:lnSpc>
            </a:pPr>
            <a:r>
              <a:rPr lang="en-US" sz="1600" spc="33" dirty="0">
                <a:solidFill>
                  <a:schemeClr val="accent1">
                    <a:lumMod val="50000"/>
                  </a:schemeClr>
                </a:solidFill>
              </a:rPr>
              <a:t>Surgut Regional Clinical Hospital </a:t>
            </a:r>
            <a:endParaRPr lang="ru-RU" sz="1600" spc="33" dirty="0">
              <a:solidFill>
                <a:schemeClr val="accent1">
                  <a:lumMod val="50000"/>
                </a:schemeClr>
              </a:solidFill>
            </a:endParaRPr>
          </a:p>
          <a:p>
            <a:pPr>
              <a:lnSpc>
                <a:spcPts val="2239"/>
              </a:lnSpc>
            </a:pPr>
            <a:r>
              <a:rPr lang="en-US" sz="1600" dirty="0" smtClean="0">
                <a:solidFill>
                  <a:prstClr val="black"/>
                </a:solidFill>
                <a:effectLst>
                  <a:outerShdw blurRad="38100" dist="38100" dir="2700000" algn="tl">
                    <a:srgbClr val="000000">
                      <a:alpha val="43137"/>
                    </a:srgbClr>
                  </a:outerShdw>
                </a:effectLst>
                <a:latin typeface="+mj-lt"/>
                <a:hlinkClick r:id="rId4"/>
              </a:rPr>
              <a:t>https</a:t>
            </a:r>
            <a:r>
              <a:rPr lang="en-US" sz="1600" dirty="0">
                <a:solidFill>
                  <a:prstClr val="black"/>
                </a:solidFill>
                <a:effectLst>
                  <a:outerShdw blurRad="38100" dist="38100" dir="2700000" algn="tl">
                    <a:srgbClr val="000000">
                      <a:alpha val="43137"/>
                    </a:srgbClr>
                  </a:outerShdw>
                </a:effectLst>
                <a:latin typeface="+mj-lt"/>
                <a:hlinkClick r:id="rId4"/>
              </a:rPr>
              <a:t>://surgutokb.ru/</a:t>
            </a:r>
            <a:endParaRPr lang="ru-RU" sz="1600" dirty="0">
              <a:solidFill>
                <a:prstClr val="black"/>
              </a:solidFill>
              <a:effectLst>
                <a:outerShdw blurRad="38100" dist="38100" dir="2700000" algn="tl">
                  <a:srgbClr val="000000">
                    <a:alpha val="43137"/>
                  </a:srgbClr>
                </a:outerShdw>
              </a:effectLst>
              <a:latin typeface="+mj-lt"/>
            </a:endParaRPr>
          </a:p>
          <a:p>
            <a:pPr>
              <a:lnSpc>
                <a:spcPts val="2239"/>
              </a:lnSpc>
            </a:pPr>
            <a:r>
              <a:rPr lang="en-US" sz="1599" spc="33" dirty="0">
                <a:solidFill>
                  <a:srgbClr val="252827"/>
                </a:solidFill>
                <a:latin typeface="Montserrat Light"/>
              </a:rPr>
              <a:t>-----------------------------------------------------</a:t>
            </a:r>
          </a:p>
        </p:txBody>
      </p:sp>
      <p:sp>
        <p:nvSpPr>
          <p:cNvPr id="31" name="AutoShape 5"/>
          <p:cNvSpPr/>
          <p:nvPr/>
        </p:nvSpPr>
        <p:spPr>
          <a:xfrm>
            <a:off x="6057583" y="3979595"/>
            <a:ext cx="6167619" cy="5949364"/>
          </a:xfrm>
          <a:prstGeom prst="rect">
            <a:avLst/>
          </a:prstGeom>
          <a:solidFill>
            <a:schemeClr val="accent3">
              <a:lumMod val="40000"/>
              <a:lumOff val="60000"/>
            </a:schemeClr>
          </a:solidFill>
        </p:spPr>
      </p:sp>
      <p:sp>
        <p:nvSpPr>
          <p:cNvPr id="32" name="TextBox 6"/>
          <p:cNvSpPr txBox="1"/>
          <p:nvPr/>
        </p:nvSpPr>
        <p:spPr>
          <a:xfrm>
            <a:off x="7201406" y="4257430"/>
            <a:ext cx="3879972" cy="1049005"/>
          </a:xfrm>
          <a:prstGeom prst="rect">
            <a:avLst/>
          </a:prstGeom>
        </p:spPr>
        <p:txBody>
          <a:bodyPr lIns="0" tIns="0" rIns="0" bIns="0" rtlCol="0" anchor="t">
            <a:spAutoFit/>
          </a:bodyPr>
          <a:lstStyle/>
          <a:p>
            <a:pPr algn="ctr">
              <a:lnSpc>
                <a:spcPts val="4256"/>
              </a:lnSpc>
            </a:pPr>
            <a:r>
              <a:rPr lang="en-US" sz="2800" b="1" spc="321" dirty="0">
                <a:solidFill>
                  <a:srgbClr val="252827"/>
                </a:solidFill>
                <a:latin typeface="Oswald"/>
              </a:rPr>
              <a:t>MEDICAL</a:t>
            </a:r>
          </a:p>
          <a:p>
            <a:pPr algn="ctr">
              <a:lnSpc>
                <a:spcPts val="4256"/>
              </a:lnSpc>
            </a:pPr>
            <a:r>
              <a:rPr lang="en-US" sz="2800" b="1" spc="321" dirty="0">
                <a:solidFill>
                  <a:srgbClr val="252827"/>
                </a:solidFill>
                <a:latin typeface="Oswald"/>
              </a:rPr>
              <a:t>REHABILITATION</a:t>
            </a:r>
          </a:p>
        </p:txBody>
      </p:sp>
      <p:sp>
        <p:nvSpPr>
          <p:cNvPr id="33" name="AutoShape 7"/>
          <p:cNvSpPr/>
          <p:nvPr/>
        </p:nvSpPr>
        <p:spPr>
          <a:xfrm>
            <a:off x="12217606" y="3979595"/>
            <a:ext cx="5354382" cy="5949364"/>
          </a:xfrm>
          <a:prstGeom prst="rect">
            <a:avLst/>
          </a:prstGeom>
          <a:solidFill>
            <a:schemeClr val="accent1">
              <a:lumMod val="40000"/>
              <a:lumOff val="60000"/>
            </a:schemeClr>
          </a:solidFill>
        </p:spPr>
      </p:sp>
      <p:sp>
        <p:nvSpPr>
          <p:cNvPr id="34" name="TextBox 8"/>
          <p:cNvSpPr txBox="1"/>
          <p:nvPr/>
        </p:nvSpPr>
        <p:spPr>
          <a:xfrm>
            <a:off x="1422855" y="6881651"/>
            <a:ext cx="3879972" cy="516808"/>
          </a:xfrm>
          <a:prstGeom prst="rect">
            <a:avLst/>
          </a:prstGeom>
        </p:spPr>
        <p:txBody>
          <a:bodyPr lIns="0" tIns="0" rIns="0" bIns="0" rtlCol="0" anchor="t">
            <a:spAutoFit/>
          </a:bodyPr>
          <a:lstStyle/>
          <a:p>
            <a:pPr algn="ctr">
              <a:lnSpc>
                <a:spcPts val="4480"/>
              </a:lnSpc>
            </a:pPr>
            <a:r>
              <a:rPr lang="en-US" sz="2400" b="1" spc="478" dirty="0">
                <a:solidFill>
                  <a:srgbClr val="252827"/>
                </a:solidFill>
                <a:latin typeface="Oswald"/>
              </a:rPr>
              <a:t>ENDOCRINOLOGY</a:t>
            </a:r>
          </a:p>
        </p:txBody>
      </p:sp>
      <p:sp>
        <p:nvSpPr>
          <p:cNvPr id="28" name="TextBox 4"/>
          <p:cNvSpPr txBox="1"/>
          <p:nvPr/>
        </p:nvSpPr>
        <p:spPr>
          <a:xfrm>
            <a:off x="1196978" y="7518555"/>
            <a:ext cx="4331726" cy="1974900"/>
          </a:xfrm>
          <a:prstGeom prst="rect">
            <a:avLst/>
          </a:prstGeom>
        </p:spPr>
        <p:txBody>
          <a:bodyPr lIns="0" tIns="0" rIns="0" bIns="0" rtlCol="0" anchor="t">
            <a:spAutoFit/>
          </a:bodyPr>
          <a:lstStyle/>
          <a:p>
            <a:pPr>
              <a:lnSpc>
                <a:spcPts val="2239"/>
              </a:lnSpc>
            </a:pPr>
            <a:r>
              <a:rPr lang="en-US" sz="1599" spc="33" dirty="0">
                <a:solidFill>
                  <a:srgbClr val="252827"/>
                </a:solidFill>
                <a:latin typeface="Montserrat Light"/>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j-lt"/>
                <a:hlinkClick r:id="rId3"/>
              </a:rPr>
              <a:t>https</a:t>
            </a:r>
            <a:r>
              <a:rPr lang="en-US" sz="1600" spc="33" dirty="0">
                <a:solidFill>
                  <a:prstClr val="black"/>
                </a:solidFill>
                <a:effectLst>
                  <a:outerShdw blurRad="38100" dist="38100" dir="2700000" algn="tl">
                    <a:srgbClr val="000000">
                      <a:alpha val="43137"/>
                    </a:srgbClr>
                  </a:outerShdw>
                </a:effectLst>
                <a:latin typeface="+mj-lt"/>
                <a:hlinkClick r:id="rId3"/>
              </a:rPr>
              <a:t>://www.okbhmao.ru/</a:t>
            </a:r>
            <a:endParaRPr lang="ru-RU" sz="1600" spc="33" dirty="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latin typeface="+mj-lt"/>
              </a:rPr>
              <a:t>-----------------------</a:t>
            </a:r>
            <a:r>
              <a:rPr lang="ru-RU" sz="1600" spc="33" dirty="0">
                <a:solidFill>
                  <a:srgbClr val="252827"/>
                </a:solidFill>
                <a:latin typeface="+mj-lt"/>
              </a:rPr>
              <a:t>------</a:t>
            </a:r>
            <a:r>
              <a:rPr lang="en-US" sz="1600" spc="33" dirty="0">
                <a:solidFill>
                  <a:srgbClr val="252827"/>
                </a:solidFill>
                <a:latin typeface="+mj-lt"/>
              </a:rPr>
              <a:t>--------------------------------</a:t>
            </a:r>
            <a:endParaRPr lang="ru-RU" sz="1600" spc="33" dirty="0">
              <a:solidFill>
                <a:srgbClr val="252827"/>
              </a:solidFill>
              <a:latin typeface="+mj-lt"/>
            </a:endParaRPr>
          </a:p>
          <a:p>
            <a:pPr>
              <a:lnSpc>
                <a:spcPts val="2240"/>
              </a:lnSpc>
            </a:pPr>
            <a:r>
              <a:rPr lang="en-US" sz="1600" spc="33" dirty="0">
                <a:solidFill>
                  <a:schemeClr val="accent1">
                    <a:lumMod val="50000"/>
                  </a:schemeClr>
                </a:solidFill>
              </a:rPr>
              <a:t>Surgut Regional Clinical Hospital </a:t>
            </a:r>
            <a:endParaRPr lang="ru-RU" sz="1600" spc="33" dirty="0">
              <a:solidFill>
                <a:schemeClr val="accent1">
                  <a:lumMod val="50000"/>
                </a:schemeClr>
              </a:solidFill>
            </a:endParaRPr>
          </a:p>
          <a:p>
            <a:pPr>
              <a:lnSpc>
                <a:spcPts val="2239"/>
              </a:lnSpc>
            </a:pPr>
            <a:r>
              <a:rPr lang="en-US" sz="1600" dirty="0" smtClean="0">
                <a:solidFill>
                  <a:prstClr val="black"/>
                </a:solidFill>
                <a:effectLst>
                  <a:outerShdw blurRad="38100" dist="38100" dir="2700000" algn="tl">
                    <a:srgbClr val="000000">
                      <a:alpha val="43137"/>
                    </a:srgbClr>
                  </a:outerShdw>
                </a:effectLst>
                <a:latin typeface="+mj-lt"/>
                <a:hlinkClick r:id="rId4"/>
              </a:rPr>
              <a:t>https://surgutokb.ru/</a:t>
            </a:r>
            <a:endParaRPr lang="ru-RU" sz="1600" dirty="0" smtClean="0">
              <a:solidFill>
                <a:prstClr val="black"/>
              </a:solidFill>
              <a:effectLst>
                <a:outerShdw blurRad="38100" dist="38100" dir="2700000" algn="tl">
                  <a:srgbClr val="000000">
                    <a:alpha val="43137"/>
                  </a:srgbClr>
                </a:outerShdw>
              </a:effectLst>
              <a:latin typeface="+mj-lt"/>
            </a:endParaRPr>
          </a:p>
          <a:p>
            <a:pPr>
              <a:lnSpc>
                <a:spcPts val="2239"/>
              </a:lnSpc>
            </a:pPr>
            <a:r>
              <a:rPr lang="en-US" sz="1600" spc="33" dirty="0">
                <a:solidFill>
                  <a:srgbClr val="252827"/>
                </a:solidFill>
              </a:rPr>
              <a:t>-----------------------</a:t>
            </a:r>
            <a:r>
              <a:rPr lang="ru-RU" sz="1600" spc="33" dirty="0">
                <a:solidFill>
                  <a:srgbClr val="252827"/>
                </a:solidFill>
              </a:rPr>
              <a:t>------</a:t>
            </a:r>
            <a:r>
              <a:rPr lang="en-US" sz="1600" spc="33" dirty="0">
                <a:solidFill>
                  <a:srgbClr val="252827"/>
                </a:solidFill>
              </a:rPr>
              <a:t>--------------------------------</a:t>
            </a:r>
            <a:endParaRPr lang="ru-RU" sz="1600" spc="33" dirty="0">
              <a:solidFill>
                <a:srgbClr val="252827"/>
              </a:solidFill>
            </a:endParaRPr>
          </a:p>
        </p:txBody>
      </p:sp>
      <p:sp>
        <p:nvSpPr>
          <p:cNvPr id="19" name="TextBox 6"/>
          <p:cNvSpPr txBox="1"/>
          <p:nvPr/>
        </p:nvSpPr>
        <p:spPr>
          <a:xfrm>
            <a:off x="17290293" y="197464"/>
            <a:ext cx="997707" cy="436017"/>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9</a:t>
            </a:r>
            <a:endParaRPr lang="en-US" sz="2400" b="1" dirty="0">
              <a:solidFill>
                <a:srgbClr val="FFFFFF"/>
              </a:solidFill>
              <a:latin typeface="Oswald"/>
            </a:endParaRPr>
          </a:p>
        </p:txBody>
      </p:sp>
      <p:sp>
        <p:nvSpPr>
          <p:cNvPr id="23" name="TextBox 14"/>
          <p:cNvSpPr txBox="1"/>
          <p:nvPr/>
        </p:nvSpPr>
        <p:spPr>
          <a:xfrm>
            <a:off x="6796145" y="5556872"/>
            <a:ext cx="4853347" cy="2995692"/>
          </a:xfrm>
          <a:prstGeom prst="rect">
            <a:avLst/>
          </a:prstGeom>
        </p:spPr>
        <p:txBody>
          <a:bodyPr wrap="square" lIns="0" tIns="0" rIns="0" bIns="0" rtlCol="0" anchor="t">
            <a:spAutoFit/>
          </a:bodyPr>
          <a:lstStyle/>
          <a:p>
            <a:pPr>
              <a:lnSpc>
                <a:spcPts val="2240"/>
              </a:lnSpc>
            </a:pPr>
            <a:r>
              <a:rPr lang="en-US" sz="1600" spc="33" dirty="0">
                <a:solidFill>
                  <a:srgbClr val="252827"/>
                </a:solidFill>
                <a:latin typeface="Montserrat Light" panose="020B0604020202020204" charset="0"/>
              </a:rPr>
              <a:t>-----------------------------------------------------</a:t>
            </a:r>
            <a:r>
              <a:rPr lang="ru-RU" sz="1600" spc="33" dirty="0">
                <a:solidFill>
                  <a:srgbClr val="252827"/>
                </a:solidFill>
                <a:latin typeface="Montserrat Light"/>
              </a:rPr>
              <a:t>----</a:t>
            </a:r>
            <a:r>
              <a:rPr lang="en-US" sz="1600" spc="33" dirty="0">
                <a:solidFill>
                  <a:srgbClr val="252827"/>
                </a:solidFill>
                <a:latin typeface="Montserrat Light" panose="020B0604020202020204" charset="0"/>
              </a:rPr>
              <a:t>--</a:t>
            </a:r>
          </a:p>
          <a:p>
            <a:r>
              <a:rPr lang="en-US" sz="1600" dirty="0">
                <a:solidFill>
                  <a:schemeClr val="tx2">
                    <a:lumMod val="50000"/>
                  </a:schemeClr>
                </a:solidFill>
                <a:latin typeface="Calibri Light" panose="020F0302020204030204" pitchFamily="34" charset="0"/>
              </a:rPr>
              <a:t>Surgut Clinical Traumatology Hospital</a:t>
            </a:r>
          </a:p>
          <a:p>
            <a:pPr algn="just"/>
            <a:r>
              <a:rPr lang="en-US" sz="1600" dirty="0" smtClean="0">
                <a:effectLst>
                  <a:outerShdw blurRad="38100" dist="38100" dir="2700000" algn="tl">
                    <a:srgbClr val="000000">
                      <a:alpha val="43137"/>
                    </a:srgbClr>
                  </a:outerShdw>
                </a:effectLst>
                <a:latin typeface="Montserrat Light" panose="020B0604020202020204" charset="0"/>
                <a:hlinkClick r:id="rId5"/>
              </a:rPr>
              <a:t>www.obtc.ru/</a:t>
            </a:r>
            <a:endParaRPr lang="ru-RU" sz="1600" dirty="0" smtClean="0">
              <a:effectLst>
                <a:outerShdw blurRad="38100" dist="38100" dir="2700000" algn="tl">
                  <a:srgbClr val="000000">
                    <a:alpha val="43137"/>
                  </a:srgbClr>
                </a:outerShdw>
              </a:effectLst>
              <a:latin typeface="Montserrat Light" panose="020B0604020202020204" charset="0"/>
            </a:endParaRPr>
          </a:p>
          <a:p>
            <a:pPr algn="just"/>
            <a:r>
              <a:rPr lang="en-US" sz="1600" spc="33" dirty="0" smtClean="0">
                <a:solidFill>
                  <a:srgbClr val="252827"/>
                </a:solidFill>
                <a:latin typeface="Montserrat Light"/>
              </a:rPr>
              <a:t>-------------------------------------------------------</a:t>
            </a:r>
            <a:r>
              <a:rPr lang="ru-RU" sz="1600" spc="33" dirty="0" smtClean="0">
                <a:solidFill>
                  <a:srgbClr val="252827"/>
                </a:solidFill>
                <a:latin typeface="Montserrat Light"/>
              </a:rPr>
              <a:t>----</a:t>
            </a:r>
            <a:endParaRPr lang="en-US" sz="1600" spc="33" dirty="0">
              <a:solidFill>
                <a:srgbClr val="252827"/>
              </a:solidFill>
              <a:latin typeface="Montserrat Light"/>
            </a:endParaRPr>
          </a:p>
          <a:p>
            <a:pPr>
              <a:lnSpc>
                <a:spcPts val="2239"/>
              </a:lnSpc>
            </a:pPr>
            <a:r>
              <a:rPr lang="en-US" sz="1600" dirty="0">
                <a:solidFill>
                  <a:schemeClr val="accent1">
                    <a:lumMod val="50000"/>
                  </a:schemeClr>
                </a:solidFill>
              </a:rPr>
              <a:t>District Cardiology Dispensary "Center of Diagnostic and Cardiovascular Surgery"</a:t>
            </a:r>
            <a:endParaRPr lang="ru-RU" sz="1600" dirty="0">
              <a:solidFill>
                <a:schemeClr val="accent1">
                  <a:lumMod val="50000"/>
                </a:schemeClr>
              </a:solidFill>
            </a:endParaRPr>
          </a:p>
          <a:p>
            <a:pPr>
              <a:lnSpc>
                <a:spcPts val="2239"/>
              </a:lnSpc>
            </a:pPr>
            <a:r>
              <a:rPr lang="en-US" sz="1600" spc="33" dirty="0" smtClean="0">
                <a:solidFill>
                  <a:prstClr val="black"/>
                </a:solidFill>
                <a:effectLst>
                  <a:outerShdw blurRad="38100" dist="38100" dir="2700000" algn="tl">
                    <a:srgbClr val="000000">
                      <a:alpha val="43137"/>
                    </a:srgbClr>
                  </a:outerShdw>
                </a:effectLst>
                <a:latin typeface="Montserrat Light" panose="020B0604020202020204" charset="0"/>
                <a:hlinkClick r:id="rId6"/>
              </a:rPr>
              <a:t>https</a:t>
            </a:r>
            <a:r>
              <a:rPr lang="en-US" sz="1600" spc="33" dirty="0">
                <a:solidFill>
                  <a:prstClr val="black"/>
                </a:solidFill>
                <a:effectLst>
                  <a:outerShdw blurRad="38100" dist="38100" dir="2700000" algn="tl">
                    <a:srgbClr val="000000">
                      <a:alpha val="43137"/>
                    </a:srgbClr>
                  </a:outerShdw>
                </a:effectLst>
                <a:latin typeface="Montserrat Light" panose="020B0604020202020204" charset="0"/>
                <a:hlinkClick r:id="rId6"/>
              </a:rPr>
              <a:t>://www.cardioc.ru</a:t>
            </a:r>
            <a:r>
              <a:rPr lang="en-US" sz="1600" spc="33" dirty="0" smtClean="0">
                <a:solidFill>
                  <a:prstClr val="black"/>
                </a:solidFill>
                <a:effectLst>
                  <a:outerShdw blurRad="38100" dist="38100" dir="2700000" algn="tl">
                    <a:srgbClr val="000000">
                      <a:alpha val="43137"/>
                    </a:srgbClr>
                  </a:outerShdw>
                </a:effectLst>
                <a:latin typeface="Montserrat Light" panose="020B0604020202020204" charset="0"/>
                <a:hlinkClick r:id="rId6"/>
              </a:rPr>
              <a:t>/</a:t>
            </a:r>
            <a:endParaRPr lang="ru-RU" sz="1600" spc="33" dirty="0" smtClean="0">
              <a:solidFill>
                <a:prstClr val="black"/>
              </a:solidFill>
              <a:effectLst>
                <a:outerShdw blurRad="38100" dist="38100" dir="2700000" algn="tl">
                  <a:srgbClr val="000000">
                    <a:alpha val="43137"/>
                  </a:srgbClr>
                </a:outerShdw>
              </a:effectLst>
              <a:latin typeface="Montserrat Light" panose="020B0604020202020204" charset="0"/>
            </a:endParaRPr>
          </a:p>
          <a:p>
            <a:pPr>
              <a:lnSpc>
                <a:spcPts val="2239"/>
              </a:lnSpc>
            </a:pPr>
            <a:r>
              <a:rPr lang="en-US" sz="1600" spc="33" dirty="0" smtClean="0">
                <a:solidFill>
                  <a:srgbClr val="252827"/>
                </a:solidFill>
                <a:latin typeface="Montserrat Light"/>
              </a:rPr>
              <a:t>-------------------------------------------------------</a:t>
            </a:r>
            <a:r>
              <a:rPr lang="ru-RU" sz="1600" spc="33" dirty="0" smtClean="0">
                <a:solidFill>
                  <a:srgbClr val="252827"/>
                </a:solidFill>
                <a:latin typeface="Montserrat Light"/>
              </a:rPr>
              <a:t>----</a:t>
            </a:r>
          </a:p>
          <a:p>
            <a:pPr>
              <a:lnSpc>
                <a:spcPts val="2239"/>
              </a:lnSpc>
            </a:pPr>
            <a:r>
              <a:rPr lang="en-US" sz="1600" dirty="0">
                <a:solidFill>
                  <a:schemeClr val="accent1">
                    <a:lumMod val="50000"/>
                  </a:schemeClr>
                </a:solidFill>
              </a:rPr>
              <a:t>District Clinical Hospital</a:t>
            </a:r>
          </a:p>
          <a:p>
            <a:pPr>
              <a:lnSpc>
                <a:spcPts val="2239"/>
              </a:lnSpc>
            </a:pPr>
            <a:r>
              <a:rPr lang="en-US" sz="1600" spc="33" dirty="0" smtClean="0">
                <a:solidFill>
                  <a:prstClr val="black"/>
                </a:solidFill>
                <a:effectLst>
                  <a:outerShdw blurRad="38100" dist="38100" dir="2700000" algn="tl">
                    <a:srgbClr val="000000">
                      <a:alpha val="43137"/>
                    </a:srgbClr>
                  </a:outerShdw>
                </a:effectLst>
                <a:hlinkClick r:id="rId3"/>
              </a:rPr>
              <a:t>https</a:t>
            </a:r>
            <a:r>
              <a:rPr lang="en-US" sz="1600" spc="33" dirty="0">
                <a:solidFill>
                  <a:prstClr val="black"/>
                </a:solidFill>
                <a:effectLst>
                  <a:outerShdw blurRad="38100" dist="38100" dir="2700000" algn="tl">
                    <a:srgbClr val="000000">
                      <a:alpha val="43137"/>
                    </a:srgbClr>
                  </a:outerShdw>
                </a:effectLst>
                <a:hlinkClick r:id="rId3"/>
              </a:rPr>
              <a:t>://www.okbhmao.ru</a:t>
            </a:r>
            <a:r>
              <a:rPr lang="en-US" sz="1600" spc="33" dirty="0" smtClean="0">
                <a:solidFill>
                  <a:prstClr val="black"/>
                </a:solidFill>
                <a:effectLst>
                  <a:outerShdw blurRad="38100" dist="38100" dir="2700000" algn="tl">
                    <a:srgbClr val="000000">
                      <a:alpha val="43137"/>
                    </a:srgbClr>
                  </a:outerShdw>
                </a:effectLst>
                <a:hlinkClick r:id="rId3"/>
              </a:rPr>
              <a:t>/</a:t>
            </a:r>
            <a:endParaRPr lang="ru-RU" sz="1600" spc="33" dirty="0" smtClean="0">
              <a:solidFill>
                <a:prstClr val="black"/>
              </a:solidFill>
              <a:effectLst>
                <a:outerShdw blurRad="38100" dist="38100" dir="2700000" algn="tl">
                  <a:srgbClr val="000000">
                    <a:alpha val="43137"/>
                  </a:srgbClr>
                </a:outerShdw>
              </a:effectLst>
            </a:endParaRPr>
          </a:p>
          <a:p>
            <a:pPr>
              <a:lnSpc>
                <a:spcPts val="2239"/>
              </a:lnSpc>
            </a:pPr>
            <a:r>
              <a:rPr lang="ru-RU" sz="1599" spc="33" dirty="0" smtClean="0">
                <a:solidFill>
                  <a:srgbClr val="252827"/>
                </a:solidFill>
              </a:rPr>
              <a:t>---------------------------------------------------------------------</a:t>
            </a:r>
            <a:endParaRPr lang="en-US" sz="1600" spc="33" dirty="0">
              <a:solidFill>
                <a:srgbClr val="CD0808"/>
              </a:solidFill>
              <a:latin typeface="Montserrat Light" panose="020B0604020202020204" charset="0"/>
            </a:endParaRPr>
          </a:p>
        </p:txBody>
      </p:sp>
      <p:sp>
        <p:nvSpPr>
          <p:cNvPr id="25" name="TextBox 3"/>
          <p:cNvSpPr txBox="1"/>
          <p:nvPr/>
        </p:nvSpPr>
        <p:spPr>
          <a:xfrm>
            <a:off x="13155522" y="4370066"/>
            <a:ext cx="3686119" cy="387607"/>
          </a:xfrm>
          <a:prstGeom prst="rect">
            <a:avLst/>
          </a:prstGeom>
        </p:spPr>
        <p:txBody>
          <a:bodyPr lIns="0" tIns="0" rIns="0" bIns="0" rtlCol="0" anchor="t">
            <a:spAutoFit/>
          </a:bodyPr>
          <a:lstStyle/>
          <a:p>
            <a:pPr algn="ctr">
              <a:lnSpc>
                <a:spcPts val="3218"/>
              </a:lnSpc>
            </a:pPr>
            <a:r>
              <a:rPr lang="en-US" sz="2660" b="1" spc="311" dirty="0">
                <a:solidFill>
                  <a:srgbClr val="252827"/>
                </a:solidFill>
                <a:latin typeface="Oswald"/>
              </a:rPr>
              <a:t>SURGERY</a:t>
            </a:r>
          </a:p>
        </p:txBody>
      </p:sp>
      <p:sp>
        <p:nvSpPr>
          <p:cNvPr id="26" name="TextBox 4"/>
          <p:cNvSpPr txBox="1"/>
          <p:nvPr/>
        </p:nvSpPr>
        <p:spPr>
          <a:xfrm>
            <a:off x="12868257" y="4898804"/>
            <a:ext cx="4331726" cy="1974900"/>
          </a:xfrm>
          <a:prstGeom prst="rect">
            <a:avLst/>
          </a:prstGeom>
        </p:spPr>
        <p:txBody>
          <a:bodyPr lIns="0" tIns="0" rIns="0" bIns="0" rtlCol="0" anchor="t">
            <a:spAutoFit/>
          </a:bodyPr>
          <a:lstStyle/>
          <a:p>
            <a:pPr>
              <a:lnSpc>
                <a:spcPts val="2239"/>
              </a:lnSpc>
            </a:pPr>
            <a:r>
              <a:rPr lang="en-US" sz="1599" spc="33" dirty="0">
                <a:solidFill>
                  <a:srgbClr val="252827"/>
                </a:solidFill>
                <a:latin typeface="Montserrat Light"/>
              </a:rPr>
              <a:t>-----------------------------------------------------</a:t>
            </a:r>
          </a:p>
          <a:p>
            <a:pPr>
              <a:lnSpc>
                <a:spcPts val="2239"/>
              </a:lnSpc>
            </a:pPr>
            <a:r>
              <a:rPr lang="en-US" sz="1600" dirty="0">
                <a:solidFill>
                  <a:schemeClr val="accent1">
                    <a:lumMod val="50000"/>
                  </a:schemeClr>
                </a:solidFill>
              </a:rPr>
              <a:t>District Clinical </a:t>
            </a:r>
            <a:r>
              <a:rPr lang="en-US" sz="1600" dirty="0" smtClean="0">
                <a:solidFill>
                  <a:schemeClr val="accent1">
                    <a:lumMod val="50000"/>
                  </a:schemeClr>
                </a:solidFill>
              </a:rPr>
              <a:t>Hospital</a:t>
            </a:r>
          </a:p>
          <a:p>
            <a:pPr>
              <a:lnSpc>
                <a:spcPts val="2239"/>
              </a:lnSpc>
            </a:pPr>
            <a:r>
              <a:rPr lang="en-US" sz="1600" spc="33" dirty="0">
                <a:solidFill>
                  <a:prstClr val="black"/>
                </a:solidFill>
                <a:effectLst>
                  <a:outerShdw blurRad="38100" dist="38100" dir="2700000" algn="tl">
                    <a:srgbClr val="000000">
                      <a:alpha val="43137"/>
                    </a:srgbClr>
                  </a:outerShdw>
                </a:effectLst>
                <a:hlinkClick r:id="rId3"/>
              </a:rPr>
              <a:t>https://www.okbhmao.ru/</a:t>
            </a:r>
            <a:endParaRPr lang="ru-RU" sz="1600" spc="33" dirty="0">
              <a:solidFill>
                <a:prstClr val="black"/>
              </a:solidFill>
              <a:effectLst>
                <a:outerShdw blurRad="38100" dist="38100" dir="2700000" algn="tl">
                  <a:srgbClr val="000000">
                    <a:alpha val="43137"/>
                  </a:srgbClr>
                </a:outerShdw>
              </a:effectLst>
            </a:endParaRPr>
          </a:p>
          <a:p>
            <a:pPr>
              <a:lnSpc>
                <a:spcPts val="2239"/>
              </a:lnSpc>
            </a:pPr>
            <a:r>
              <a:rPr lang="en-US" sz="1600" spc="33" dirty="0" smtClean="0">
                <a:solidFill>
                  <a:srgbClr val="252827"/>
                </a:solidFill>
                <a:latin typeface="+mj-lt"/>
              </a:rPr>
              <a:t>-------------------------------------</a:t>
            </a:r>
            <a:r>
              <a:rPr lang="ru-RU" sz="1600" spc="33" dirty="0">
                <a:solidFill>
                  <a:srgbClr val="252827"/>
                </a:solidFill>
                <a:latin typeface="+mj-lt"/>
              </a:rPr>
              <a:t>-------</a:t>
            </a:r>
            <a:r>
              <a:rPr lang="en-US" sz="1600" spc="33" dirty="0">
                <a:solidFill>
                  <a:srgbClr val="252827"/>
                </a:solidFill>
                <a:latin typeface="+mj-lt"/>
              </a:rPr>
              <a:t>------------------</a:t>
            </a:r>
            <a:endParaRPr lang="ru-RU" sz="1600" spc="33" dirty="0">
              <a:solidFill>
                <a:srgbClr val="252827"/>
              </a:solidFill>
              <a:latin typeface="+mj-lt"/>
            </a:endParaRPr>
          </a:p>
          <a:p>
            <a:pPr>
              <a:lnSpc>
                <a:spcPts val="2240"/>
              </a:lnSpc>
            </a:pPr>
            <a:r>
              <a:rPr lang="en-US" sz="1600" spc="33" dirty="0">
                <a:solidFill>
                  <a:schemeClr val="accent1">
                    <a:lumMod val="50000"/>
                  </a:schemeClr>
                </a:solidFill>
              </a:rPr>
              <a:t>Surgut Regional Clinical Hospital </a:t>
            </a:r>
            <a:endParaRPr lang="ru-RU" sz="1600" spc="33" dirty="0">
              <a:solidFill>
                <a:schemeClr val="accent1">
                  <a:lumMod val="50000"/>
                </a:schemeClr>
              </a:solidFill>
            </a:endParaRPr>
          </a:p>
          <a:p>
            <a:pPr>
              <a:lnSpc>
                <a:spcPts val="2239"/>
              </a:lnSpc>
            </a:pPr>
            <a:r>
              <a:rPr lang="en-US" sz="1600" dirty="0" smtClean="0">
                <a:solidFill>
                  <a:prstClr val="black"/>
                </a:solidFill>
                <a:effectLst>
                  <a:outerShdw blurRad="38100" dist="38100" dir="2700000" algn="tl">
                    <a:srgbClr val="000000">
                      <a:alpha val="43137"/>
                    </a:srgbClr>
                  </a:outerShdw>
                </a:effectLst>
                <a:latin typeface="+mj-lt"/>
                <a:hlinkClick r:id="rId4"/>
              </a:rPr>
              <a:t>https</a:t>
            </a:r>
            <a:r>
              <a:rPr lang="en-US" sz="1600" dirty="0">
                <a:solidFill>
                  <a:prstClr val="black"/>
                </a:solidFill>
                <a:effectLst>
                  <a:outerShdw blurRad="38100" dist="38100" dir="2700000" algn="tl">
                    <a:srgbClr val="000000">
                      <a:alpha val="43137"/>
                    </a:srgbClr>
                  </a:outerShdw>
                </a:effectLst>
                <a:latin typeface="+mj-lt"/>
                <a:hlinkClick r:id="rId4"/>
              </a:rPr>
              <a:t>://surgutokb.ru/</a:t>
            </a:r>
            <a:endParaRPr lang="ru-RU" sz="1600" dirty="0">
              <a:solidFill>
                <a:prstClr val="black"/>
              </a:solidFill>
              <a:effectLst>
                <a:outerShdw blurRad="38100" dist="38100" dir="2700000" algn="tl">
                  <a:srgbClr val="000000">
                    <a:alpha val="43137"/>
                  </a:srgbClr>
                </a:outerShdw>
              </a:effectLst>
              <a:latin typeface="+mj-lt"/>
            </a:endParaRPr>
          </a:p>
          <a:p>
            <a:pPr>
              <a:lnSpc>
                <a:spcPts val="2239"/>
              </a:lnSpc>
            </a:pPr>
            <a:r>
              <a:rPr lang="en-US" sz="1599" spc="33" dirty="0">
                <a:solidFill>
                  <a:srgbClr val="252827"/>
                </a:solidFill>
                <a:latin typeface="Montserrat Light"/>
              </a:rPr>
              <a:t>-----------------------------------------------------</a:t>
            </a:r>
          </a:p>
        </p:txBody>
      </p:sp>
      <p:sp>
        <p:nvSpPr>
          <p:cNvPr id="36" name="TextBox 3"/>
          <p:cNvSpPr txBox="1"/>
          <p:nvPr/>
        </p:nvSpPr>
        <p:spPr>
          <a:xfrm>
            <a:off x="13106460" y="7296656"/>
            <a:ext cx="3686119" cy="410369"/>
          </a:xfrm>
          <a:prstGeom prst="rect">
            <a:avLst/>
          </a:prstGeom>
        </p:spPr>
        <p:txBody>
          <a:bodyPr lIns="0" tIns="0" rIns="0" bIns="0" rtlCol="0" anchor="t">
            <a:spAutoFit/>
          </a:bodyPr>
          <a:lstStyle/>
          <a:p>
            <a:pPr algn="ctr">
              <a:lnSpc>
                <a:spcPts val="3218"/>
              </a:lnSpc>
            </a:pPr>
            <a:r>
              <a:rPr lang="en-US" sz="2660" b="1" spc="311" dirty="0" smtClean="0">
                <a:solidFill>
                  <a:srgbClr val="252827"/>
                </a:solidFill>
                <a:latin typeface="Oswald"/>
              </a:rPr>
              <a:t>ESTETIC SURGERY</a:t>
            </a:r>
            <a:endParaRPr lang="en-US" sz="2660" b="1" spc="311" dirty="0">
              <a:solidFill>
                <a:srgbClr val="252827"/>
              </a:solidFill>
              <a:latin typeface="Oswald"/>
            </a:endParaRPr>
          </a:p>
        </p:txBody>
      </p:sp>
      <p:sp>
        <p:nvSpPr>
          <p:cNvPr id="39" name="TextBox 4"/>
          <p:cNvSpPr txBox="1"/>
          <p:nvPr/>
        </p:nvSpPr>
        <p:spPr>
          <a:xfrm>
            <a:off x="12868257" y="7941748"/>
            <a:ext cx="4331726" cy="1128514"/>
          </a:xfrm>
          <a:prstGeom prst="rect">
            <a:avLst/>
          </a:prstGeom>
        </p:spPr>
        <p:txBody>
          <a:bodyPr lIns="0" tIns="0" rIns="0" bIns="0" rtlCol="0" anchor="t">
            <a:spAutoFit/>
          </a:bodyPr>
          <a:lstStyle/>
          <a:p>
            <a:pPr>
              <a:lnSpc>
                <a:spcPts val="2239"/>
              </a:lnSpc>
            </a:pPr>
            <a:r>
              <a:rPr lang="en-US" sz="1600" spc="33" dirty="0" smtClean="0">
                <a:solidFill>
                  <a:srgbClr val="252827"/>
                </a:solidFill>
                <a:latin typeface="+mj-lt"/>
              </a:rPr>
              <a:t>-------------------------------------</a:t>
            </a:r>
            <a:r>
              <a:rPr lang="ru-RU" sz="1600" spc="33" dirty="0">
                <a:solidFill>
                  <a:srgbClr val="252827"/>
                </a:solidFill>
                <a:latin typeface="+mj-lt"/>
              </a:rPr>
              <a:t>-------</a:t>
            </a:r>
            <a:r>
              <a:rPr lang="en-US" sz="1600" spc="33" dirty="0">
                <a:solidFill>
                  <a:srgbClr val="252827"/>
                </a:solidFill>
                <a:latin typeface="+mj-lt"/>
              </a:rPr>
              <a:t>------------------</a:t>
            </a:r>
            <a:endParaRPr lang="ru-RU" sz="1600" spc="33" dirty="0">
              <a:solidFill>
                <a:srgbClr val="252827"/>
              </a:solidFill>
              <a:latin typeface="+mj-lt"/>
            </a:endParaRPr>
          </a:p>
          <a:p>
            <a:pPr>
              <a:lnSpc>
                <a:spcPts val="2240"/>
              </a:lnSpc>
            </a:pPr>
            <a:r>
              <a:rPr lang="en-US" sz="1600" spc="33" dirty="0">
                <a:solidFill>
                  <a:schemeClr val="accent1">
                    <a:lumMod val="50000"/>
                  </a:schemeClr>
                </a:solidFill>
              </a:rPr>
              <a:t>Surgut Regional Clinical Hospital </a:t>
            </a:r>
            <a:endParaRPr lang="ru-RU" sz="1600" spc="33" dirty="0">
              <a:solidFill>
                <a:schemeClr val="accent1">
                  <a:lumMod val="50000"/>
                </a:schemeClr>
              </a:solidFill>
            </a:endParaRPr>
          </a:p>
          <a:p>
            <a:pPr>
              <a:lnSpc>
                <a:spcPts val="2239"/>
              </a:lnSpc>
            </a:pPr>
            <a:r>
              <a:rPr lang="en-US" sz="1600" dirty="0" smtClean="0">
                <a:solidFill>
                  <a:prstClr val="black"/>
                </a:solidFill>
                <a:effectLst>
                  <a:outerShdw blurRad="38100" dist="38100" dir="2700000" algn="tl">
                    <a:srgbClr val="000000">
                      <a:alpha val="43137"/>
                    </a:srgbClr>
                  </a:outerShdw>
                </a:effectLst>
                <a:latin typeface="+mj-lt"/>
                <a:hlinkClick r:id="rId4"/>
              </a:rPr>
              <a:t>https</a:t>
            </a:r>
            <a:r>
              <a:rPr lang="en-US" sz="1600" dirty="0">
                <a:solidFill>
                  <a:prstClr val="black"/>
                </a:solidFill>
                <a:effectLst>
                  <a:outerShdw blurRad="38100" dist="38100" dir="2700000" algn="tl">
                    <a:srgbClr val="000000">
                      <a:alpha val="43137"/>
                    </a:srgbClr>
                  </a:outerShdw>
                </a:effectLst>
                <a:latin typeface="+mj-lt"/>
                <a:hlinkClick r:id="rId4"/>
              </a:rPr>
              <a:t>://surgutokb.ru/</a:t>
            </a:r>
            <a:endParaRPr lang="ru-RU" sz="1600" dirty="0">
              <a:solidFill>
                <a:prstClr val="black"/>
              </a:solidFill>
              <a:effectLst>
                <a:outerShdw blurRad="38100" dist="38100" dir="2700000" algn="tl">
                  <a:srgbClr val="000000">
                    <a:alpha val="43137"/>
                  </a:srgbClr>
                </a:outerShdw>
              </a:effectLst>
              <a:latin typeface="+mj-lt"/>
            </a:endParaRPr>
          </a:p>
          <a:p>
            <a:pPr>
              <a:lnSpc>
                <a:spcPts val="2239"/>
              </a:lnSpc>
            </a:pPr>
            <a:r>
              <a:rPr lang="en-US" sz="1599" spc="33" dirty="0">
                <a:solidFill>
                  <a:srgbClr val="252827"/>
                </a:solidFill>
                <a:latin typeface="Montserrat Light"/>
              </a:rPr>
              <a:t>-----------------------------------------------------</a:t>
            </a:r>
          </a:p>
        </p:txBody>
      </p:sp>
      <p:sp>
        <p:nvSpPr>
          <p:cNvPr id="41" name="Прямоугольник 40">
            <a:extLst>
              <a:ext uri="{FF2B5EF4-FFF2-40B4-BE49-F238E27FC236}">
                <a16:creationId xmlns="" xmlns:a16="http://schemas.microsoft.com/office/drawing/2014/main" id="{3C18536F-292F-934D-9B8F-D54713A513AE}"/>
              </a:ext>
            </a:extLst>
          </p:cNvPr>
          <p:cNvSpPr/>
          <p:nvPr/>
        </p:nvSpPr>
        <p:spPr>
          <a:xfrm>
            <a:off x="0" y="17027"/>
            <a:ext cx="18283592" cy="912938"/>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4" name="Прямоугольник 43">
            <a:extLst>
              <a:ext uri="{FF2B5EF4-FFF2-40B4-BE49-F238E27FC236}">
                <a16:creationId xmlns="" xmlns:a16="http://schemas.microsoft.com/office/drawing/2014/main" id="{3C18536F-292F-934D-9B8F-D54713A513AE}"/>
              </a:ext>
            </a:extLst>
          </p:cNvPr>
          <p:cNvSpPr/>
          <p:nvPr/>
        </p:nvSpPr>
        <p:spPr>
          <a:xfrm>
            <a:off x="4408" y="10075223"/>
            <a:ext cx="18283592" cy="249877"/>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5" name="TextBox 6"/>
          <p:cNvSpPr txBox="1"/>
          <p:nvPr/>
        </p:nvSpPr>
        <p:spPr>
          <a:xfrm>
            <a:off x="17166732" y="156945"/>
            <a:ext cx="997707" cy="436017"/>
          </a:xfrm>
          <a:prstGeom prst="rect">
            <a:avLst/>
          </a:prstGeom>
        </p:spPr>
        <p:txBody>
          <a:bodyPr lIns="0" tIns="0" rIns="0" bIns="0" rtlCol="0" anchor="t">
            <a:spAutoFit/>
          </a:bodyPr>
          <a:lstStyle/>
          <a:p>
            <a:pPr algn="ctr">
              <a:lnSpc>
                <a:spcPts val="3359"/>
              </a:lnSpc>
            </a:pPr>
            <a:r>
              <a:rPr lang="ru-RU" sz="2400" b="1" dirty="0">
                <a:solidFill>
                  <a:srgbClr val="FFFFFF"/>
                </a:solidFill>
                <a:latin typeface="Oswald"/>
              </a:rPr>
              <a:t>9</a:t>
            </a:r>
            <a:endParaRPr lang="en-US" sz="2400" b="1" dirty="0">
              <a:solidFill>
                <a:srgbClr val="FFFFFF"/>
              </a:solidFill>
              <a:latin typeface="Oswald"/>
            </a:endParaRPr>
          </a:p>
        </p:txBody>
      </p:sp>
      <p:sp>
        <p:nvSpPr>
          <p:cNvPr id="46" name="TextBox 11"/>
          <p:cNvSpPr txBox="1"/>
          <p:nvPr/>
        </p:nvSpPr>
        <p:spPr>
          <a:xfrm>
            <a:off x="1139673" y="1154311"/>
            <a:ext cx="16071972" cy="2215991"/>
          </a:xfrm>
          <a:prstGeom prst="rect">
            <a:avLst/>
          </a:prstGeom>
        </p:spPr>
        <p:txBody>
          <a:bodyPr lIns="0" tIns="0" rIns="0" bIns="0" rtlCol="0" anchor="t">
            <a:spAutoFit/>
          </a:bodyPr>
          <a:lstStyle/>
          <a:p>
            <a:pPr algn="ctr"/>
            <a:r>
              <a:rPr lang="en-US" sz="7200" b="1" spc="700" dirty="0">
                <a:solidFill>
                  <a:schemeClr val="tx2">
                    <a:lumMod val="50000"/>
                  </a:schemeClr>
                </a:solidFill>
                <a:latin typeface="Oswald"/>
              </a:rPr>
              <a:t>CHOOSE </a:t>
            </a:r>
            <a:r>
              <a:rPr lang="en-US" sz="7200" b="1" spc="700" dirty="0" smtClean="0">
                <a:solidFill>
                  <a:schemeClr val="tx2">
                    <a:lumMod val="50000"/>
                  </a:schemeClr>
                </a:solidFill>
                <a:latin typeface="Oswald"/>
              </a:rPr>
              <a:t>YOUR </a:t>
            </a:r>
            <a:r>
              <a:rPr lang="en-US" sz="7200" b="1" spc="700" dirty="0">
                <a:solidFill>
                  <a:schemeClr val="tx2">
                    <a:lumMod val="50000"/>
                  </a:schemeClr>
                </a:solidFill>
                <a:latin typeface="Oswald"/>
              </a:rPr>
              <a:t>MEDICAL </a:t>
            </a:r>
          </a:p>
          <a:p>
            <a:pPr algn="ctr"/>
            <a:r>
              <a:rPr lang="en-US" sz="7200" b="1" spc="700" dirty="0" smtClean="0">
                <a:solidFill>
                  <a:schemeClr val="tx2">
                    <a:lumMod val="50000"/>
                  </a:schemeClr>
                </a:solidFill>
                <a:latin typeface="Oswald"/>
              </a:rPr>
              <a:t>CENTERS IN UGRA</a:t>
            </a:r>
            <a:endParaRPr lang="en-US" sz="7200" b="1" spc="700" dirty="0">
              <a:solidFill>
                <a:schemeClr val="tx2">
                  <a:lumMod val="50000"/>
                </a:schemeClr>
              </a:solidFill>
              <a:latin typeface="Oswald"/>
            </a:endParaRPr>
          </a:p>
        </p:txBody>
      </p:sp>
      <p:sp>
        <p:nvSpPr>
          <p:cNvPr id="47" name="TextBox 17"/>
          <p:cNvSpPr txBox="1"/>
          <p:nvPr/>
        </p:nvSpPr>
        <p:spPr>
          <a:xfrm>
            <a:off x="4560660" y="6140871"/>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48" name="TextBox 17"/>
          <p:cNvSpPr txBox="1"/>
          <p:nvPr/>
        </p:nvSpPr>
        <p:spPr>
          <a:xfrm>
            <a:off x="10538279" y="7165646"/>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49" name="TextBox 17"/>
          <p:cNvSpPr txBox="1"/>
          <p:nvPr/>
        </p:nvSpPr>
        <p:spPr>
          <a:xfrm>
            <a:off x="10506662" y="6099330"/>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0" name="TextBox 17"/>
          <p:cNvSpPr txBox="1"/>
          <p:nvPr/>
        </p:nvSpPr>
        <p:spPr>
          <a:xfrm>
            <a:off x="4629761" y="8954997"/>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1" name="TextBox 17"/>
          <p:cNvSpPr txBox="1"/>
          <p:nvPr/>
        </p:nvSpPr>
        <p:spPr>
          <a:xfrm>
            <a:off x="16264300" y="6259631"/>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2" name="TextBox 17"/>
          <p:cNvSpPr txBox="1"/>
          <p:nvPr/>
        </p:nvSpPr>
        <p:spPr>
          <a:xfrm>
            <a:off x="16257641" y="8514938"/>
            <a:ext cx="867966" cy="320601"/>
          </a:xfrm>
          <a:prstGeom prst="rect">
            <a:avLst/>
          </a:prstGeom>
        </p:spPr>
        <p:txBody>
          <a:bodyPr lIns="0" tIns="0" rIns="0" bIns="0" rtlCol="0" anchor="t">
            <a:spAutoFit/>
          </a:bodyPr>
          <a:lstStyle/>
          <a:p>
            <a:pPr algn="ctr">
              <a:lnSpc>
                <a:spcPts val="2520"/>
              </a:lnSpc>
            </a:pPr>
            <a:r>
              <a:rPr lang="en-US" sz="1400" dirty="0" smtClean="0">
                <a:solidFill>
                  <a:srgbClr val="150599"/>
                </a:solidFill>
                <a:latin typeface="Montserrat Extra-Bold"/>
              </a:rPr>
              <a:t>Surgut</a:t>
            </a:r>
            <a:endParaRPr lang="en-US" sz="1400" dirty="0">
              <a:solidFill>
                <a:srgbClr val="150599"/>
              </a:solidFill>
              <a:latin typeface="Montserrat Extra-Bold"/>
            </a:endParaRPr>
          </a:p>
        </p:txBody>
      </p:sp>
      <p:sp>
        <p:nvSpPr>
          <p:cNvPr id="53" name="TextBox 18"/>
          <p:cNvSpPr txBox="1"/>
          <p:nvPr/>
        </p:nvSpPr>
        <p:spPr>
          <a:xfrm>
            <a:off x="3509792" y="5119022"/>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54" name="TextBox 18"/>
          <p:cNvSpPr txBox="1"/>
          <p:nvPr/>
        </p:nvSpPr>
        <p:spPr>
          <a:xfrm>
            <a:off x="15148670" y="5158825"/>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55" name="TextBox 18"/>
          <p:cNvSpPr txBox="1"/>
          <p:nvPr/>
        </p:nvSpPr>
        <p:spPr>
          <a:xfrm>
            <a:off x="9477227" y="7621147"/>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
        <p:nvSpPr>
          <p:cNvPr id="56" name="TextBox 18"/>
          <p:cNvSpPr txBox="1"/>
          <p:nvPr/>
        </p:nvSpPr>
        <p:spPr>
          <a:xfrm>
            <a:off x="3524223" y="7760069"/>
            <a:ext cx="2092731" cy="641201"/>
          </a:xfrm>
          <a:prstGeom prst="rect">
            <a:avLst/>
          </a:prstGeom>
        </p:spPr>
        <p:txBody>
          <a:bodyPr wrap="square" lIns="0" tIns="0" rIns="0" bIns="0" rtlCol="0" anchor="t">
            <a:spAutoFit/>
          </a:bodyPr>
          <a:lstStyle/>
          <a:p>
            <a:pPr algn="ctr">
              <a:lnSpc>
                <a:spcPts val="2520"/>
              </a:lnSpc>
            </a:pPr>
            <a:endParaRPr lang="ru-RU" sz="1400" dirty="0">
              <a:solidFill>
                <a:srgbClr val="150599"/>
              </a:solidFill>
              <a:latin typeface="Montserrat Extra-Bold"/>
            </a:endParaRPr>
          </a:p>
          <a:p>
            <a:pPr algn="ctr">
              <a:lnSpc>
                <a:spcPts val="2520"/>
              </a:lnSpc>
            </a:pPr>
            <a:r>
              <a:rPr lang="en-US" sz="1400" dirty="0">
                <a:solidFill>
                  <a:srgbClr val="150599"/>
                </a:solidFill>
                <a:latin typeface="Montserrat Extra-Bold"/>
              </a:rPr>
              <a:t>Khanty-</a:t>
            </a:r>
            <a:r>
              <a:rPr lang="en-US" sz="1400" dirty="0" err="1">
                <a:solidFill>
                  <a:srgbClr val="150599"/>
                </a:solidFill>
                <a:latin typeface="Montserrat Extra-Bold"/>
              </a:rPr>
              <a:t>Mansiysk</a:t>
            </a:r>
            <a:endParaRPr lang="en-US" sz="1400" dirty="0">
              <a:solidFill>
                <a:srgbClr val="150599"/>
              </a:solidFill>
              <a:latin typeface="Montserrat Extra-Bold"/>
            </a:endParaRPr>
          </a:p>
        </p:txBody>
      </p:sp>
    </p:spTree>
    <p:extLst>
      <p:ext uri="{BB962C8B-B14F-4D97-AF65-F5344CB8AC3E}">
        <p14:creationId xmlns:p14="http://schemas.microsoft.com/office/powerpoint/2010/main" val="1443329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1349</Words>
  <Application>Microsoft Office PowerPoint</Application>
  <PresentationFormat>Произвольный</PresentationFormat>
  <Paragraphs>316</Paragraphs>
  <Slides>21</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21</vt:i4>
      </vt:variant>
    </vt:vector>
  </HeadingPairs>
  <TitlesOfParts>
    <vt:vector size="30" baseType="lpstr">
      <vt:lpstr>Cambria</vt:lpstr>
      <vt:lpstr>Arial</vt:lpstr>
      <vt:lpstr>Montserrat Light</vt:lpstr>
      <vt:lpstr>Oswald</vt:lpstr>
      <vt:lpstr>Apple Color Emoji</vt:lpstr>
      <vt:lpstr>Montserrat Extra-Bold</vt:lpstr>
      <vt:lpstr>Calibri</vt:lpstr>
      <vt:lpstr>Calibri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16, 2020</dc:title>
  <dc:creator>Алла В. Радецкая</dc:creator>
  <cp:lastModifiedBy>Кожокарь Кристина Георгиевна</cp:lastModifiedBy>
  <cp:revision>73</cp:revision>
  <dcterms:created xsi:type="dcterms:W3CDTF">2006-08-16T00:00:00Z</dcterms:created>
  <dcterms:modified xsi:type="dcterms:W3CDTF">2019-06-28T03:15:45Z</dcterms:modified>
  <dc:identifier>DADU2911hBE</dc:identifier>
</cp:coreProperties>
</file>