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61" r:id="rId4"/>
    <p:sldId id="262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59" r:id="rId18"/>
  </p:sldIdLst>
  <p:sldSz cx="5761038" cy="3240088"/>
  <p:notesSz cx="6858000" cy="9144000"/>
  <p:defaultTextStyle>
    <a:defPPr>
      <a:defRPr lang="ru-RU"/>
    </a:defPPr>
    <a:lvl1pPr marL="0" algn="l" defTabSz="514350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257175" algn="l" defTabSz="514350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514350" algn="l" defTabSz="514350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771525" algn="l" defTabSz="514350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028700" algn="l" defTabSz="514350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1285875" algn="l" defTabSz="514350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6pPr>
    <a:lvl7pPr marL="1543050" algn="l" defTabSz="514350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7pPr>
    <a:lvl8pPr marL="1800225" algn="l" defTabSz="514350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8pPr>
    <a:lvl9pPr marL="2057400" algn="l" defTabSz="514350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225" d="100"/>
          <a:sy n="225" d="100"/>
        </p:scale>
        <p:origin x="-924" y="-96"/>
      </p:cViewPr>
      <p:guideLst>
        <p:guide orient="horz" pos="1021"/>
        <p:guide pos="1815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32078" y="1006528"/>
            <a:ext cx="4896882" cy="694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64156" y="1836050"/>
            <a:ext cx="4032727" cy="828022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571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14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7715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2858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5430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8002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516664-4413-4410-A5E2-C9C2487D23A1}" type="datetimeFigureOut">
              <a:rPr lang="ru-RU" smtClean="0"/>
              <a:pPr/>
              <a:t>12.02.2026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2C22E6-F2BC-4739-A974-C8F185A0092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516664-4413-4410-A5E2-C9C2487D23A1}" type="datetimeFigureOut">
              <a:rPr lang="ru-RU" smtClean="0"/>
              <a:pPr/>
              <a:t>12.02.2026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2C22E6-F2BC-4739-A974-C8F185A0092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5082" y="2082057"/>
            <a:ext cx="4896882" cy="643517"/>
          </a:xfrm>
        </p:spPr>
        <p:txBody>
          <a:bodyPr anchor="t"/>
          <a:lstStyle>
            <a:lvl1pPr algn="l">
              <a:defRPr sz="23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5082" y="1373288"/>
            <a:ext cx="4896882" cy="708769"/>
          </a:xfrm>
        </p:spPr>
        <p:txBody>
          <a:bodyPr anchor="b"/>
          <a:lstStyle>
            <a:lvl1pPr marL="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1pPr>
            <a:lvl2pPr marL="257175" indent="0">
              <a:buNone/>
              <a:defRPr sz="1000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516664-4413-4410-A5E2-C9C2487D23A1}" type="datetimeFigureOut">
              <a:rPr lang="ru-RU" smtClean="0"/>
              <a:pPr/>
              <a:t>12.02.2026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2C22E6-F2BC-4739-A974-C8F185A0092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88052" y="756021"/>
            <a:ext cx="2544458" cy="2138308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100"/>
            </a:lvl3pPr>
            <a:lvl4pPr>
              <a:defRPr sz="1000"/>
            </a:lvl4pPr>
            <a:lvl5pPr>
              <a:defRPr sz="10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2928528" y="756021"/>
            <a:ext cx="2544458" cy="2138308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100"/>
            </a:lvl3pPr>
            <a:lvl4pPr>
              <a:defRPr sz="1000"/>
            </a:lvl4pPr>
            <a:lvl5pPr>
              <a:defRPr sz="10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516664-4413-4410-A5E2-C9C2487D23A1}" type="datetimeFigureOut">
              <a:rPr lang="ru-RU" smtClean="0"/>
              <a:pPr/>
              <a:t>12.02.2026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2C22E6-F2BC-4739-A974-C8F185A0092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88052" y="725270"/>
            <a:ext cx="2545459" cy="302258"/>
          </a:xfrm>
        </p:spPr>
        <p:txBody>
          <a:bodyPr anchor="b"/>
          <a:lstStyle>
            <a:lvl1pPr marL="0" indent="0">
              <a:buNone/>
              <a:defRPr sz="1400" b="1"/>
            </a:lvl1pPr>
            <a:lvl2pPr marL="257175" indent="0">
              <a:buNone/>
              <a:defRPr sz="1100" b="1"/>
            </a:lvl2pPr>
            <a:lvl3pPr marL="514350" indent="0">
              <a:buNone/>
              <a:defRPr sz="1000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288052" y="1027528"/>
            <a:ext cx="2545459" cy="1866801"/>
          </a:xfrm>
        </p:spPr>
        <p:txBody>
          <a:bodyPr/>
          <a:lstStyle>
            <a:lvl1pPr>
              <a:defRPr sz="1400"/>
            </a:lvl1pPr>
            <a:lvl2pPr>
              <a:defRPr sz="11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2926528" y="725270"/>
            <a:ext cx="2546459" cy="302258"/>
          </a:xfrm>
        </p:spPr>
        <p:txBody>
          <a:bodyPr anchor="b"/>
          <a:lstStyle>
            <a:lvl1pPr marL="0" indent="0">
              <a:buNone/>
              <a:defRPr sz="1400" b="1"/>
            </a:lvl1pPr>
            <a:lvl2pPr marL="257175" indent="0">
              <a:buNone/>
              <a:defRPr sz="1100" b="1"/>
            </a:lvl2pPr>
            <a:lvl3pPr marL="514350" indent="0">
              <a:buNone/>
              <a:defRPr sz="1000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2926528" y="1027528"/>
            <a:ext cx="2546459" cy="1866801"/>
          </a:xfrm>
        </p:spPr>
        <p:txBody>
          <a:bodyPr/>
          <a:lstStyle>
            <a:lvl1pPr>
              <a:defRPr sz="1400"/>
            </a:lvl1pPr>
            <a:lvl2pPr>
              <a:defRPr sz="11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516664-4413-4410-A5E2-C9C2487D23A1}" type="datetimeFigureOut">
              <a:rPr lang="ru-RU" smtClean="0"/>
              <a:pPr/>
              <a:t>12.02.2026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2C22E6-F2BC-4739-A974-C8F185A0092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516664-4413-4410-A5E2-C9C2487D23A1}" type="datetimeFigureOut">
              <a:rPr lang="ru-RU" smtClean="0"/>
              <a:pPr/>
              <a:t>12.02.2026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2C22E6-F2BC-4739-A974-C8F185A0092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516664-4413-4410-A5E2-C9C2487D23A1}" type="datetimeFigureOut">
              <a:rPr lang="ru-RU" smtClean="0"/>
              <a:pPr/>
              <a:t>12.02.2026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2C22E6-F2BC-4739-A974-C8F185A0092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8052" y="129003"/>
            <a:ext cx="1895342" cy="549015"/>
          </a:xfrm>
        </p:spPr>
        <p:txBody>
          <a:bodyPr anchor="b"/>
          <a:lstStyle>
            <a:lvl1pPr algn="l">
              <a:defRPr sz="11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52406" y="129004"/>
            <a:ext cx="3220580" cy="2765325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88052" y="678019"/>
            <a:ext cx="1895342" cy="2216310"/>
          </a:xfrm>
        </p:spPr>
        <p:txBody>
          <a:bodyPr/>
          <a:lstStyle>
            <a:lvl1pPr marL="0" indent="0">
              <a:buNone/>
              <a:defRPr sz="800"/>
            </a:lvl1pPr>
            <a:lvl2pPr marL="257175" indent="0">
              <a:buNone/>
              <a:defRPr sz="700"/>
            </a:lvl2pPr>
            <a:lvl3pPr marL="514350" indent="0">
              <a:buNone/>
              <a:defRPr sz="600"/>
            </a:lvl3pPr>
            <a:lvl4pPr marL="771525" indent="0">
              <a:buNone/>
              <a:defRPr sz="500"/>
            </a:lvl4pPr>
            <a:lvl5pPr marL="1028700" indent="0">
              <a:buNone/>
              <a:defRPr sz="500"/>
            </a:lvl5pPr>
            <a:lvl6pPr marL="1285875" indent="0">
              <a:buNone/>
              <a:defRPr sz="500"/>
            </a:lvl6pPr>
            <a:lvl7pPr marL="1543050" indent="0">
              <a:buNone/>
              <a:defRPr sz="500"/>
            </a:lvl7pPr>
            <a:lvl8pPr marL="1800225" indent="0">
              <a:buNone/>
              <a:defRPr sz="500"/>
            </a:lvl8pPr>
            <a:lvl9pPr marL="2057400" indent="0">
              <a:buNone/>
              <a:defRPr sz="5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516664-4413-4410-A5E2-C9C2487D23A1}" type="datetimeFigureOut">
              <a:rPr lang="ru-RU" smtClean="0"/>
              <a:pPr/>
              <a:t>12.02.2026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2C22E6-F2BC-4739-A974-C8F185A0092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29204" y="2268061"/>
            <a:ext cx="3456623" cy="267758"/>
          </a:xfrm>
        </p:spPr>
        <p:txBody>
          <a:bodyPr anchor="b"/>
          <a:lstStyle>
            <a:lvl1pPr algn="l">
              <a:defRPr sz="11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129204" y="289508"/>
            <a:ext cx="3456623" cy="1944053"/>
          </a:xfrm>
        </p:spPr>
        <p:txBody>
          <a:bodyPr/>
          <a:lstStyle>
            <a:lvl1pPr marL="0" indent="0">
              <a:buNone/>
              <a:defRPr sz="1800"/>
            </a:lvl1pPr>
            <a:lvl2pPr marL="257175" indent="0">
              <a:buNone/>
              <a:defRPr sz="1600"/>
            </a:lvl2pPr>
            <a:lvl3pPr marL="514350" indent="0">
              <a:buNone/>
              <a:defRPr sz="1400"/>
            </a:lvl3pPr>
            <a:lvl4pPr marL="771525" indent="0">
              <a:buNone/>
              <a:defRPr sz="1100"/>
            </a:lvl4pPr>
            <a:lvl5pPr marL="1028700" indent="0">
              <a:buNone/>
              <a:defRPr sz="1100"/>
            </a:lvl5pPr>
            <a:lvl6pPr marL="1285875" indent="0">
              <a:buNone/>
              <a:defRPr sz="1100"/>
            </a:lvl6pPr>
            <a:lvl7pPr marL="1543050" indent="0">
              <a:buNone/>
              <a:defRPr sz="1100"/>
            </a:lvl7pPr>
            <a:lvl8pPr marL="1800225" indent="0">
              <a:buNone/>
              <a:defRPr sz="1100"/>
            </a:lvl8pPr>
            <a:lvl9pPr marL="2057400" indent="0">
              <a:buNone/>
              <a:defRPr sz="11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29204" y="2535819"/>
            <a:ext cx="3456623" cy="380260"/>
          </a:xfrm>
        </p:spPr>
        <p:txBody>
          <a:bodyPr/>
          <a:lstStyle>
            <a:lvl1pPr marL="0" indent="0">
              <a:buNone/>
              <a:defRPr sz="800"/>
            </a:lvl1pPr>
            <a:lvl2pPr marL="257175" indent="0">
              <a:buNone/>
              <a:defRPr sz="700"/>
            </a:lvl2pPr>
            <a:lvl3pPr marL="514350" indent="0">
              <a:buNone/>
              <a:defRPr sz="600"/>
            </a:lvl3pPr>
            <a:lvl4pPr marL="771525" indent="0">
              <a:buNone/>
              <a:defRPr sz="500"/>
            </a:lvl4pPr>
            <a:lvl5pPr marL="1028700" indent="0">
              <a:buNone/>
              <a:defRPr sz="500"/>
            </a:lvl5pPr>
            <a:lvl6pPr marL="1285875" indent="0">
              <a:buNone/>
              <a:defRPr sz="500"/>
            </a:lvl6pPr>
            <a:lvl7pPr marL="1543050" indent="0">
              <a:buNone/>
              <a:defRPr sz="500"/>
            </a:lvl7pPr>
            <a:lvl8pPr marL="1800225" indent="0">
              <a:buNone/>
              <a:defRPr sz="500"/>
            </a:lvl8pPr>
            <a:lvl9pPr marL="2057400" indent="0">
              <a:buNone/>
              <a:defRPr sz="5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516664-4413-4410-A5E2-C9C2487D23A1}" type="datetimeFigureOut">
              <a:rPr lang="ru-RU" smtClean="0"/>
              <a:pPr/>
              <a:t>12.02.2026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2C22E6-F2BC-4739-A974-C8F185A0092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516664-4413-4410-A5E2-C9C2487D23A1}" type="datetimeFigureOut">
              <a:rPr lang="ru-RU" smtClean="0"/>
              <a:pPr/>
              <a:t>12.02.2026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2C22E6-F2BC-4739-A974-C8F185A0092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176752" y="129754"/>
            <a:ext cx="1296234" cy="276457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288052" y="129754"/>
            <a:ext cx="3792683" cy="276457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516664-4413-4410-A5E2-C9C2487D23A1}" type="datetimeFigureOut">
              <a:rPr lang="ru-RU" smtClean="0"/>
              <a:pPr/>
              <a:t>12.02.2026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2C22E6-F2BC-4739-A974-C8F185A0092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8052" y="129754"/>
            <a:ext cx="5184934" cy="540015"/>
          </a:xfrm>
          <a:prstGeom prst="rect">
            <a:avLst/>
          </a:prstGeom>
        </p:spPr>
        <p:txBody>
          <a:bodyPr vert="horz" lIns="51435" tIns="25718" rIns="51435" bIns="25718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88052" y="756021"/>
            <a:ext cx="5184934" cy="2138308"/>
          </a:xfrm>
          <a:prstGeom prst="rect">
            <a:avLst/>
          </a:prstGeom>
        </p:spPr>
        <p:txBody>
          <a:bodyPr vert="horz" lIns="51435" tIns="25718" rIns="51435" bIns="25718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288052" y="3003082"/>
            <a:ext cx="1344242" cy="172505"/>
          </a:xfrm>
          <a:prstGeom prst="rect">
            <a:avLst/>
          </a:prstGeom>
        </p:spPr>
        <p:txBody>
          <a:bodyPr vert="horz" lIns="51435" tIns="25718" rIns="51435" bIns="25718" rtlCol="0" anchor="ctr"/>
          <a:lstStyle>
            <a:lvl1pPr algn="l">
              <a:defRPr sz="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516664-4413-4410-A5E2-C9C2487D23A1}" type="datetimeFigureOut">
              <a:rPr lang="ru-RU" smtClean="0"/>
              <a:pPr/>
              <a:t>12.02.2026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1968355" y="3003082"/>
            <a:ext cx="1824329" cy="172505"/>
          </a:xfrm>
          <a:prstGeom prst="rect">
            <a:avLst/>
          </a:prstGeom>
        </p:spPr>
        <p:txBody>
          <a:bodyPr vert="horz" lIns="51435" tIns="25718" rIns="51435" bIns="25718" rtlCol="0" anchor="ctr"/>
          <a:lstStyle>
            <a:lvl1pPr algn="ctr">
              <a:defRPr sz="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4128744" y="3003082"/>
            <a:ext cx="1344242" cy="172505"/>
          </a:xfrm>
          <a:prstGeom prst="rect">
            <a:avLst/>
          </a:prstGeom>
        </p:spPr>
        <p:txBody>
          <a:bodyPr vert="horz" lIns="51435" tIns="25718" rIns="51435" bIns="25718" rtlCol="0" anchor="ctr"/>
          <a:lstStyle>
            <a:lvl1pPr algn="r">
              <a:defRPr sz="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2C22E6-F2BC-4739-A974-C8F185A0092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514350" rtl="0" eaLnBrk="1" latinLnBrk="0" hangingPunct="1">
        <a:spcBef>
          <a:spcPct val="0"/>
        </a:spcBef>
        <a:buNone/>
        <a:defRPr sz="2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2881" indent="-192881" algn="l" defTabSz="51435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17909" indent="-160734" algn="l" defTabSz="514350" rtl="0" eaLnBrk="1" latinLnBrk="0" hangingPunct="1">
        <a:spcBef>
          <a:spcPct val="20000"/>
        </a:spcBef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642938" indent="-128588" algn="l" defTabSz="514350" rtl="0" eaLnBrk="1" latinLnBrk="0" hangingPunct="1">
        <a:spcBef>
          <a:spcPct val="20000"/>
        </a:spcBef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900113" indent="-128588" algn="l" defTabSz="514350" rtl="0" eaLnBrk="1" latinLnBrk="0" hangingPunct="1">
        <a:spcBef>
          <a:spcPct val="20000"/>
        </a:spcBef>
        <a:buFont typeface="Arial" pitchFamily="34" charset="0"/>
        <a:buChar char="–"/>
        <a:defRPr sz="1100" kern="1200">
          <a:solidFill>
            <a:schemeClr val="tx1"/>
          </a:solidFill>
          <a:latin typeface="+mn-lt"/>
          <a:ea typeface="+mn-ea"/>
          <a:cs typeface="+mn-cs"/>
        </a:defRPr>
      </a:lvl4pPr>
      <a:lvl5pPr marL="1157288" indent="-128588" algn="l" defTabSz="514350" rtl="0" eaLnBrk="1" latinLnBrk="0" hangingPunct="1">
        <a:spcBef>
          <a:spcPct val="20000"/>
        </a:spcBef>
        <a:buFont typeface="Arial" pitchFamily="34" charset="0"/>
        <a:buChar char="»"/>
        <a:defRPr sz="1100" kern="1200">
          <a:solidFill>
            <a:schemeClr val="tx1"/>
          </a:solidFill>
          <a:latin typeface="+mn-lt"/>
          <a:ea typeface="+mn-ea"/>
          <a:cs typeface="+mn-cs"/>
        </a:defRPr>
      </a:lvl5pPr>
      <a:lvl6pPr marL="1414463" indent="-128588" algn="l" defTabSz="514350" rtl="0" eaLnBrk="1" latinLnBrk="0" hangingPunct="1">
        <a:spcBef>
          <a:spcPct val="20000"/>
        </a:spcBef>
        <a:buFont typeface="Arial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514350" rtl="0" eaLnBrk="1" latinLnBrk="0" hangingPunct="1">
        <a:spcBef>
          <a:spcPct val="20000"/>
        </a:spcBef>
        <a:buFont typeface="Arial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514350" rtl="0" eaLnBrk="1" latinLnBrk="0" hangingPunct="1">
        <a:spcBef>
          <a:spcPct val="20000"/>
        </a:spcBef>
        <a:buFont typeface="Arial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514350" rtl="0" eaLnBrk="1" latinLnBrk="0" hangingPunct="1">
        <a:spcBef>
          <a:spcPct val="20000"/>
        </a:spcBef>
        <a:buFont typeface="Arial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514350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D:\ДАША\Презентации\1\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3175"/>
            <a:ext cx="5764212" cy="3243263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37313" y="1191416"/>
            <a:ext cx="4521684" cy="973556"/>
          </a:xfrm>
        </p:spPr>
        <p:txBody>
          <a:bodyPr>
            <a:noAutofit/>
          </a:bodyPr>
          <a:lstStyle/>
          <a:p>
            <a:pPr algn="l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Профилактическая беседа </a:t>
            </a:r>
            <a:br>
              <a:rPr lang="ru-RU" sz="1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«ПРОТИВОДЕЙСТВИЕ РАСПРОСТРАНЕНИЮ ИДЕОЛОГИИ СКУЛШУТИНГА (КОЛУМБАЙНА) И ТЕРРОРИЗМА В МОЛОДЕЖНОЙ СРЕДЕ»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  </a:t>
            </a:r>
            <a:br>
              <a:rPr lang="ru-RU" sz="1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200" i="1" dirty="0" smtClean="0">
                <a:latin typeface="Times New Roman" pitchFamily="18" charset="0"/>
                <a:cs typeface="Times New Roman" pitchFamily="18" charset="0"/>
              </a:rPr>
              <a:t>с показом документальных фильмов антитеррористической направленности, рекомендованных Министерством науки и высшего образования Российской Федерации</a:t>
            </a:r>
            <a:endParaRPr lang="ru-RU" sz="1200" i="1" dirty="0">
              <a:solidFill>
                <a:schemeClr val="tx2"/>
              </a:solidFill>
              <a:latin typeface="Times New Roman" pitchFamily="18" charset="0"/>
              <a:ea typeface="Roboto" pitchFamily="2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16223" y="2834490"/>
            <a:ext cx="4104456" cy="225714"/>
          </a:xfrm>
        </p:spPr>
        <p:txBody>
          <a:bodyPr>
            <a:noAutofit/>
          </a:bodyPr>
          <a:lstStyle/>
          <a:p>
            <a:r>
              <a:rPr lang="ru-RU" sz="1050" dirty="0" smtClean="0">
                <a:solidFill>
                  <a:schemeClr val="tx2"/>
                </a:solidFill>
                <a:latin typeface="Roboto" pitchFamily="2" charset="0"/>
                <a:ea typeface="Roboto" pitchFamily="2" charset="0"/>
              </a:rPr>
              <a:t>Нижневартовск, 2026 г.</a:t>
            </a:r>
          </a:p>
          <a:p>
            <a:pPr algn="l"/>
            <a:endParaRPr lang="ru-RU" sz="1050" dirty="0" smtClean="0">
              <a:solidFill>
                <a:schemeClr val="tx2"/>
              </a:solidFill>
              <a:latin typeface="Roboto" pitchFamily="2" charset="0"/>
              <a:ea typeface="Roboto" pitchFamily="2" charset="0"/>
            </a:endParaRPr>
          </a:p>
          <a:p>
            <a:pPr algn="l"/>
            <a:endParaRPr lang="ru-RU" sz="1050" dirty="0">
              <a:solidFill>
                <a:schemeClr val="bg1">
                  <a:lumMod val="85000"/>
                </a:schemeClr>
              </a:solidFill>
              <a:latin typeface="Roboto" pitchFamily="2" charset="0"/>
              <a:ea typeface="Roboto" pitchFamily="2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D:\ДАША\Презентации\1\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3175"/>
            <a:ext cx="5764213" cy="3243263"/>
          </a:xfrm>
          <a:prstGeom prst="rect">
            <a:avLst/>
          </a:prstGeom>
          <a:noFill/>
        </p:spPr>
      </p:pic>
      <p:pic>
        <p:nvPicPr>
          <p:cNvPr id="7170" name="Picture 2" descr="C:\Users\CELISC~1\AppData\Local\Temp\7zO0F0F8B6E\image-12-02-26-02-17-6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5875" y="191284"/>
            <a:ext cx="2500330" cy="2500330"/>
          </a:xfrm>
          <a:prstGeom prst="rect">
            <a:avLst/>
          </a:prstGeom>
          <a:noFill/>
        </p:spPr>
      </p:pic>
      <p:pic>
        <p:nvPicPr>
          <p:cNvPr id="7172" name="Picture 4" descr="C:\Users\CELISC~1\AppData\Local\Temp\7zO0F091C2F\image-12-02-26-02-17-5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37644" y="191285"/>
            <a:ext cx="2500330" cy="250033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D:\ДАША\Презентации\1\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3175"/>
            <a:ext cx="5764213" cy="3243263"/>
          </a:xfrm>
          <a:prstGeom prst="rect">
            <a:avLst/>
          </a:prstGeom>
          <a:noFill/>
        </p:spPr>
      </p:pic>
      <p:sp>
        <p:nvSpPr>
          <p:cNvPr id="6146" name="AutoShape 2" descr="C:\Users\CELISC~1\AppData\Local\Temp\7zO0F02F8C1\image-12-02-26-02-17-5.jpe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148" name="AutoShape 4" descr="C:\Users\CELISC~1\AppData\Local\Temp\7zO0F02F8C1\image-12-02-26-02-17-5.jpe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150" name="Picture 6" descr="C:\Users\CELISC~1\AppData\Local\Temp\7zO0F08E881\image-12-02-26-02-17-5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5875" y="262722"/>
            <a:ext cx="2428892" cy="2428892"/>
          </a:xfrm>
          <a:prstGeom prst="rect">
            <a:avLst/>
          </a:prstGeom>
          <a:noFill/>
        </p:spPr>
      </p:pic>
      <p:sp>
        <p:nvSpPr>
          <p:cNvPr id="6152" name="AutoShape 8" descr="C:\Users\CELISC~1\AppData\Local\Temp\7zO0F0B17E2\image-12-02-26-02-17-4.jpe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154" name="AutoShape 10" descr="C:\Users\CELISC~1\AppData\Local\Temp\7zO0F0B17E2\image-12-02-26-02-17-4.jpe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156" name="AutoShape 12" descr="C:\Users\CELISC~1\AppData\Local\Temp\7zO0F0B17E2\image-12-02-26-02-17-4.jpe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158" name="Picture 14" descr="C:\Users\CELISC~1\AppData\Local\Temp\7zO0F0DCFB2\image-12-02-26-02-17-4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09081" y="262722"/>
            <a:ext cx="2500330" cy="242889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D:\ДАША\Презентации\1\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3175"/>
            <a:ext cx="5764213" cy="3243263"/>
          </a:xfrm>
          <a:prstGeom prst="rect">
            <a:avLst/>
          </a:prstGeom>
          <a:noFill/>
        </p:spPr>
      </p:pic>
      <p:pic>
        <p:nvPicPr>
          <p:cNvPr id="5122" name="Picture 2" descr="C:\Users\CELISC~1\AppData\Local\Temp\7zO0F0E6B11\image-12-02-26-02-17-3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7313" y="405598"/>
            <a:ext cx="2405862" cy="2405862"/>
          </a:xfrm>
          <a:prstGeom prst="rect">
            <a:avLst/>
          </a:prstGeom>
          <a:noFill/>
        </p:spPr>
      </p:pic>
      <p:pic>
        <p:nvPicPr>
          <p:cNvPr id="5124" name="Picture 4" descr="C:\Users\CELISC~1\AppData\Local\Temp\7zO0F0FB810\image-12-02-26-02-17-2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09081" y="405598"/>
            <a:ext cx="2428892" cy="242889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D:\ДАША\Презентации\1\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3175"/>
            <a:ext cx="5764213" cy="3243263"/>
          </a:xfrm>
          <a:prstGeom prst="rect">
            <a:avLst/>
          </a:prstGeom>
          <a:noFill/>
        </p:spPr>
      </p:pic>
      <p:pic>
        <p:nvPicPr>
          <p:cNvPr id="4098" name="Picture 2" descr="C:\Users\CELISC~1\AppData\Local\Temp\7zO0F0681E1\image-12-02-26-02-17-1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66007" y="191284"/>
            <a:ext cx="2672515" cy="267251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D:\ДАША\Презентации\1\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3175"/>
            <a:ext cx="5764213" cy="3243263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8052" y="251892"/>
            <a:ext cx="4248651" cy="360039"/>
          </a:xfrm>
        </p:spPr>
        <p:txBody>
          <a:bodyPr>
            <a:normAutofit/>
          </a:bodyPr>
          <a:lstStyle/>
          <a:p>
            <a:r>
              <a:rPr lang="ru-RU" sz="1800" b="1" dirty="0" smtClean="0">
                <a:solidFill>
                  <a:srgbClr val="FF0000"/>
                </a:solidFill>
                <a:latin typeface="Roboto" pitchFamily="2" charset="0"/>
                <a:ea typeface="Roboto" pitchFamily="2" charset="0"/>
              </a:rPr>
              <a:t>Виды опасных сообщений</a:t>
            </a:r>
            <a:endParaRPr lang="ru-RU" sz="1800" dirty="0">
              <a:solidFill>
                <a:srgbClr val="FF0000"/>
              </a:solidFill>
              <a:latin typeface="Roboto" pitchFamily="2" charset="0"/>
              <a:ea typeface="Roboto" pitchFamily="2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8751" y="905664"/>
            <a:ext cx="4248472" cy="143674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ru-RU" sz="1200" b="1" dirty="0" smtClean="0">
                <a:solidFill>
                  <a:schemeClr val="tx2"/>
                </a:solidFill>
                <a:latin typeface="Roboto" pitchFamily="2" charset="0"/>
                <a:ea typeface="Roboto" pitchFamily="2" charset="0"/>
              </a:rPr>
              <a:t>Призывы к совершению противоправных действий</a:t>
            </a:r>
          </a:p>
          <a:p>
            <a:pPr>
              <a:buFont typeface="Wingdings" pitchFamily="2" charset="2"/>
              <a:buChar char="Ø"/>
            </a:pPr>
            <a:r>
              <a:rPr lang="ru-RU" sz="1200" b="1" dirty="0" smtClean="0">
                <a:solidFill>
                  <a:schemeClr val="tx2"/>
                </a:solidFill>
                <a:latin typeface="Roboto" pitchFamily="2" charset="0"/>
                <a:ea typeface="Roboto" pitchFamily="2" charset="0"/>
              </a:rPr>
              <a:t>Инструкции по изготовлению взрывчатки и оружия</a:t>
            </a:r>
          </a:p>
          <a:p>
            <a:pPr>
              <a:buFont typeface="Wingdings" pitchFamily="2" charset="2"/>
              <a:buChar char="Ø"/>
            </a:pPr>
            <a:r>
              <a:rPr lang="ru-RU" sz="1200" b="1" dirty="0" smtClean="0">
                <a:solidFill>
                  <a:schemeClr val="tx2"/>
                </a:solidFill>
                <a:latin typeface="Roboto" pitchFamily="2" charset="0"/>
                <a:ea typeface="Roboto" pitchFamily="2" charset="0"/>
              </a:rPr>
              <a:t>Распространение экстремистских идей и пропаганда</a:t>
            </a:r>
          </a:p>
          <a:p>
            <a:pPr>
              <a:buFont typeface="Wingdings" pitchFamily="2" charset="2"/>
              <a:buChar char="Ø"/>
            </a:pPr>
            <a:r>
              <a:rPr lang="ru-RU" sz="1200" b="1" dirty="0" smtClean="0">
                <a:solidFill>
                  <a:schemeClr val="tx2"/>
                </a:solidFill>
                <a:latin typeface="Roboto" pitchFamily="2" charset="0"/>
                <a:ea typeface="Roboto" pitchFamily="2" charset="0"/>
              </a:rPr>
              <a:t>Угрозы и шантаж</a:t>
            </a:r>
          </a:p>
          <a:p>
            <a:pPr>
              <a:buFont typeface="Wingdings" pitchFamily="2" charset="2"/>
              <a:buChar char="Ø"/>
            </a:pPr>
            <a:r>
              <a:rPr lang="ru-RU" sz="1200" b="1" dirty="0" smtClean="0">
                <a:solidFill>
                  <a:schemeClr val="tx2"/>
                </a:solidFill>
                <a:latin typeface="Roboto" pitchFamily="2" charset="0"/>
                <a:ea typeface="Roboto" pitchFamily="2" charset="0"/>
              </a:rPr>
              <a:t>Предложения подозрительных подработок</a:t>
            </a:r>
          </a:p>
          <a:p>
            <a:pPr>
              <a:buNone/>
            </a:pPr>
            <a:endParaRPr lang="ru-RU" sz="1200" dirty="0">
              <a:solidFill>
                <a:schemeClr val="tx2"/>
              </a:solidFill>
              <a:latin typeface="Roboto" pitchFamily="2" charset="0"/>
              <a:ea typeface="Roboto" pitchFamily="2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D:\ДАША\Презентации\1\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3175"/>
            <a:ext cx="5764213" cy="3243263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8052" y="251892"/>
            <a:ext cx="4248651" cy="360039"/>
          </a:xfrm>
        </p:spPr>
        <p:txBody>
          <a:bodyPr>
            <a:normAutofit fontScale="90000"/>
          </a:bodyPr>
          <a:lstStyle/>
          <a:p>
            <a:r>
              <a:rPr lang="ru-RU" sz="1800" b="1" dirty="0" smtClean="0">
                <a:solidFill>
                  <a:srgbClr val="FF0000"/>
                </a:solidFill>
                <a:latin typeface="Roboto" pitchFamily="2" charset="0"/>
                <a:ea typeface="Roboto" pitchFamily="2" charset="0"/>
              </a:rPr>
              <a:t>Как реагировать на такие сообщения?</a:t>
            </a:r>
            <a:endParaRPr lang="ru-RU" sz="1800" dirty="0">
              <a:solidFill>
                <a:srgbClr val="FF0000"/>
              </a:solidFill>
              <a:latin typeface="Roboto" pitchFamily="2" charset="0"/>
              <a:ea typeface="Roboto" pitchFamily="2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8751" y="834226"/>
            <a:ext cx="4248472" cy="1436740"/>
          </a:xfrm>
        </p:spPr>
        <p:txBody>
          <a:bodyPr>
            <a:normAutofit/>
          </a:bodyPr>
          <a:lstStyle/>
          <a:p>
            <a:pPr marL="0" indent="0">
              <a:buFont typeface="Wingdings" pitchFamily="2" charset="2"/>
              <a:buChar char="Ø"/>
            </a:pPr>
            <a:r>
              <a:rPr lang="ru-RU" sz="1200" b="1" dirty="0" smtClean="0">
                <a:solidFill>
                  <a:schemeClr val="tx2"/>
                </a:solidFill>
                <a:latin typeface="Roboto" pitchFamily="2" charset="0"/>
                <a:ea typeface="Roboto" pitchFamily="2" charset="0"/>
              </a:rPr>
              <a:t>Ни под каким предлогом не отвечать и не вступать в переписку с преступником</a:t>
            </a:r>
          </a:p>
          <a:p>
            <a:pPr marL="0" indent="0">
              <a:buFont typeface="Wingdings" pitchFamily="2" charset="2"/>
              <a:buChar char="Ø"/>
            </a:pPr>
            <a:r>
              <a:rPr lang="ru-RU" sz="1200" b="1" dirty="0" smtClean="0">
                <a:solidFill>
                  <a:schemeClr val="tx2"/>
                </a:solidFill>
                <a:latin typeface="Roboto" pitchFamily="2" charset="0"/>
                <a:ea typeface="Roboto" pitchFamily="2" charset="0"/>
              </a:rPr>
              <a:t>Не пересылать сообщения третьим лицам</a:t>
            </a:r>
          </a:p>
          <a:p>
            <a:pPr marL="0" indent="0">
              <a:buFont typeface="Wingdings" pitchFamily="2" charset="2"/>
              <a:buChar char="Ø"/>
            </a:pPr>
            <a:r>
              <a:rPr lang="ru-RU" sz="1200" b="1" dirty="0" smtClean="0">
                <a:solidFill>
                  <a:schemeClr val="tx2"/>
                </a:solidFill>
                <a:latin typeface="Roboto" pitchFamily="2" charset="0"/>
                <a:ea typeface="Roboto" pitchFamily="2" charset="0"/>
              </a:rPr>
              <a:t>Сохранить переписку как доказательство и заблокировать </a:t>
            </a:r>
            <a:r>
              <a:rPr lang="ru-RU" sz="1200" b="1" dirty="0" err="1" smtClean="0">
                <a:solidFill>
                  <a:schemeClr val="tx2"/>
                </a:solidFill>
                <a:latin typeface="Roboto" pitchFamily="2" charset="0"/>
                <a:ea typeface="Roboto" pitchFamily="2" charset="0"/>
              </a:rPr>
              <a:t>аккаунт</a:t>
            </a:r>
            <a:r>
              <a:rPr lang="ru-RU" sz="1200" b="1" dirty="0" smtClean="0">
                <a:solidFill>
                  <a:schemeClr val="tx2"/>
                </a:solidFill>
                <a:latin typeface="Roboto" pitchFamily="2" charset="0"/>
                <a:ea typeface="Roboto" pitchFamily="2" charset="0"/>
              </a:rPr>
              <a:t> отправителя</a:t>
            </a:r>
          </a:p>
          <a:p>
            <a:pPr marL="0" indent="0">
              <a:buFont typeface="Wingdings" pitchFamily="2" charset="2"/>
              <a:buChar char="Ø"/>
            </a:pPr>
            <a:r>
              <a:rPr lang="ru-RU" sz="1200" b="1" dirty="0" smtClean="0">
                <a:solidFill>
                  <a:schemeClr val="tx2"/>
                </a:solidFill>
                <a:latin typeface="Roboto" pitchFamily="2" charset="0"/>
                <a:ea typeface="Roboto" pitchFamily="2" charset="0"/>
              </a:rPr>
              <a:t>Передать сведения в правоохранительные органы</a:t>
            </a:r>
            <a:endParaRPr lang="ru-RU" sz="1200" b="1" dirty="0">
              <a:solidFill>
                <a:schemeClr val="tx2"/>
              </a:solidFill>
              <a:latin typeface="Roboto" pitchFamily="2" charset="0"/>
              <a:ea typeface="Roboto" pitchFamily="2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D:\ДАША\Презентации\1\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3175"/>
            <a:ext cx="5764213" cy="3243263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8052" y="251892"/>
            <a:ext cx="4248651" cy="360039"/>
          </a:xfrm>
        </p:spPr>
        <p:txBody>
          <a:bodyPr>
            <a:normAutofit fontScale="90000"/>
          </a:bodyPr>
          <a:lstStyle/>
          <a:p>
            <a:r>
              <a:rPr lang="ru-RU" sz="1800" b="1" dirty="0" smtClean="0">
                <a:solidFill>
                  <a:srgbClr val="FF0000"/>
                </a:solidFill>
                <a:latin typeface="Roboto" pitchFamily="2" charset="0"/>
                <a:ea typeface="Roboto" pitchFamily="2" charset="0"/>
              </a:rPr>
              <a:t>Если вы уже вступили в переписку, что делать?</a:t>
            </a:r>
            <a:endParaRPr lang="ru-RU" sz="1800" dirty="0">
              <a:solidFill>
                <a:srgbClr val="FF0000"/>
              </a:solidFill>
              <a:latin typeface="Roboto" pitchFamily="2" charset="0"/>
              <a:ea typeface="Roboto" pitchFamily="2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8751" y="691350"/>
            <a:ext cx="4248472" cy="1285884"/>
          </a:xfrm>
        </p:spPr>
        <p:txBody>
          <a:bodyPr>
            <a:noAutofit/>
          </a:bodyPr>
          <a:lstStyle/>
          <a:p>
            <a:pPr algn="just">
              <a:buFont typeface="Wingdings" pitchFamily="2" charset="2"/>
              <a:buChar char="Ø"/>
            </a:pPr>
            <a:r>
              <a:rPr lang="ru-RU" sz="1200" b="1" dirty="0" smtClean="0">
                <a:solidFill>
                  <a:schemeClr val="tx2"/>
                </a:solidFill>
                <a:latin typeface="Roboto" pitchFamily="2" charset="0"/>
                <a:ea typeface="Roboto" pitchFamily="2" charset="0"/>
              </a:rPr>
              <a:t>Не сообщайте свои личные данные преступнику</a:t>
            </a:r>
          </a:p>
          <a:p>
            <a:pPr algn="just">
              <a:buFont typeface="Wingdings" pitchFamily="2" charset="2"/>
              <a:buChar char="Ø"/>
            </a:pPr>
            <a:r>
              <a:rPr lang="ru-RU" sz="1200" b="1" dirty="0" smtClean="0">
                <a:solidFill>
                  <a:schemeClr val="tx2"/>
                </a:solidFill>
                <a:latin typeface="Roboto" pitchFamily="2" charset="0"/>
                <a:ea typeface="Roboto" pitchFamily="2" charset="0"/>
              </a:rPr>
              <a:t>Не выполняйте никакие поручения/ задания преступника</a:t>
            </a:r>
          </a:p>
          <a:p>
            <a:pPr algn="just">
              <a:buFont typeface="Wingdings" pitchFamily="2" charset="2"/>
              <a:buChar char="Ø"/>
            </a:pPr>
            <a:r>
              <a:rPr lang="ru-RU" sz="1200" b="1" dirty="0" smtClean="0">
                <a:solidFill>
                  <a:schemeClr val="tx2"/>
                </a:solidFill>
                <a:latin typeface="Roboto" pitchFamily="2" charset="0"/>
                <a:ea typeface="Roboto" pitchFamily="2" charset="0"/>
              </a:rPr>
              <a:t>Незамедлительно прекратите переписку с преступником во всех </a:t>
            </a:r>
            <a:r>
              <a:rPr lang="ru-RU" sz="1200" b="1" dirty="0" err="1" smtClean="0">
                <a:solidFill>
                  <a:schemeClr val="tx2"/>
                </a:solidFill>
                <a:latin typeface="Roboto" pitchFamily="2" charset="0"/>
                <a:ea typeface="Roboto" pitchFamily="2" charset="0"/>
              </a:rPr>
              <a:t>мессенджерах</a:t>
            </a:r>
            <a:endParaRPr lang="ru-RU" sz="1200" b="1" dirty="0" smtClean="0">
              <a:solidFill>
                <a:schemeClr val="tx2"/>
              </a:solidFill>
              <a:latin typeface="Roboto" pitchFamily="2" charset="0"/>
              <a:ea typeface="Roboto" pitchFamily="2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ru-RU" sz="1200" b="1" dirty="0" smtClean="0">
                <a:solidFill>
                  <a:schemeClr val="tx2"/>
                </a:solidFill>
                <a:latin typeface="Roboto" pitchFamily="2" charset="0"/>
                <a:ea typeface="Roboto" pitchFamily="2" charset="0"/>
              </a:rPr>
              <a:t>Заблокируйте </a:t>
            </a:r>
            <a:r>
              <a:rPr lang="ru-RU" sz="1200" b="1" dirty="0" err="1" smtClean="0">
                <a:solidFill>
                  <a:schemeClr val="tx2"/>
                </a:solidFill>
                <a:latin typeface="Roboto" pitchFamily="2" charset="0"/>
                <a:ea typeface="Roboto" pitchFamily="2" charset="0"/>
              </a:rPr>
              <a:t>аккаунт</a:t>
            </a:r>
            <a:r>
              <a:rPr lang="ru-RU" sz="1200" b="1" dirty="0" smtClean="0">
                <a:solidFill>
                  <a:schemeClr val="tx2"/>
                </a:solidFill>
                <a:latin typeface="Roboto" pitchFamily="2" charset="0"/>
                <a:ea typeface="Roboto" pitchFamily="2" charset="0"/>
              </a:rPr>
              <a:t> отправителя</a:t>
            </a:r>
          </a:p>
          <a:p>
            <a:pPr algn="just">
              <a:buFont typeface="Wingdings" pitchFamily="2" charset="2"/>
              <a:buChar char="Ø"/>
            </a:pPr>
            <a:r>
              <a:rPr lang="ru-RU" sz="1200" b="1" dirty="0" smtClean="0">
                <a:solidFill>
                  <a:schemeClr val="tx2"/>
                </a:solidFill>
                <a:latin typeface="Roboto" pitchFamily="2" charset="0"/>
                <a:ea typeface="Roboto" pitchFamily="2" charset="0"/>
              </a:rPr>
              <a:t>Обратитесь за помощью к родителям и в правоохранительные органы</a:t>
            </a:r>
          </a:p>
          <a:p>
            <a:pPr algn="just">
              <a:buFont typeface="Wingdings" pitchFamily="2" charset="2"/>
              <a:buChar char="Ø"/>
            </a:pPr>
            <a:endParaRPr lang="ru-RU" sz="1200" b="1" dirty="0" smtClean="0">
              <a:solidFill>
                <a:schemeClr val="tx2"/>
              </a:solidFill>
              <a:latin typeface="Roboto" pitchFamily="2" charset="0"/>
              <a:ea typeface="Roboto" pitchFamily="2" charset="0"/>
            </a:endParaRPr>
          </a:p>
          <a:p>
            <a:pPr algn="just">
              <a:buFont typeface="Wingdings" pitchFamily="2" charset="2"/>
              <a:buChar char="Ø"/>
            </a:pPr>
            <a:endParaRPr lang="ru-RU" sz="1200" b="1" dirty="0" smtClean="0">
              <a:solidFill>
                <a:schemeClr val="tx2"/>
              </a:solidFill>
              <a:latin typeface="Roboto" pitchFamily="2" charset="0"/>
              <a:ea typeface="Roboto" pitchFamily="2" charset="0"/>
            </a:endParaRPr>
          </a:p>
          <a:p>
            <a:pPr algn="just">
              <a:buFont typeface="Wingdings" pitchFamily="2" charset="2"/>
              <a:buChar char="Ø"/>
            </a:pPr>
            <a:endParaRPr lang="ru-RU" sz="1200" b="1" dirty="0" smtClean="0">
              <a:solidFill>
                <a:schemeClr val="tx2"/>
              </a:solidFill>
              <a:latin typeface="Roboto" pitchFamily="2" charset="0"/>
              <a:ea typeface="Roboto" pitchFamily="2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D:\ДАША\Презентации\1\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5764213" cy="3243263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8052" y="251892"/>
            <a:ext cx="4248651" cy="360039"/>
          </a:xfrm>
        </p:spPr>
        <p:txBody>
          <a:bodyPr>
            <a:normAutofit fontScale="90000"/>
          </a:bodyPr>
          <a:lstStyle/>
          <a:p>
            <a:r>
              <a:rPr lang="ru-RU" sz="1800" b="1" dirty="0" smtClean="0">
                <a:solidFill>
                  <a:srgbClr val="FF0000"/>
                </a:solidFill>
                <a:latin typeface="Roboto" pitchFamily="2" charset="0"/>
                <a:ea typeface="Roboto" pitchFamily="2" charset="0"/>
              </a:rPr>
              <a:t>Если поступило предложение о совершении преступления:</a:t>
            </a:r>
            <a:br>
              <a:rPr lang="ru-RU" sz="1800" b="1" dirty="0" smtClean="0">
                <a:solidFill>
                  <a:srgbClr val="FF0000"/>
                </a:solidFill>
                <a:latin typeface="Roboto" pitchFamily="2" charset="0"/>
                <a:ea typeface="Roboto" pitchFamily="2" charset="0"/>
              </a:rPr>
            </a:br>
            <a:r>
              <a:rPr lang="ru-RU" sz="1800" b="1" dirty="0" smtClean="0">
                <a:solidFill>
                  <a:srgbClr val="FF0000"/>
                </a:solidFill>
                <a:latin typeface="Roboto" pitchFamily="2" charset="0"/>
                <a:ea typeface="Roboto" pitchFamily="2" charset="0"/>
              </a:rPr>
              <a:t>Сохраните номера</a:t>
            </a:r>
            <a:endParaRPr lang="ru-RU" sz="1800" dirty="0">
              <a:solidFill>
                <a:srgbClr val="FF0000"/>
              </a:solidFill>
              <a:latin typeface="Roboto" pitchFamily="2" charset="0"/>
              <a:ea typeface="Roboto" pitchFamily="2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8751" y="905664"/>
            <a:ext cx="4786346" cy="1785950"/>
          </a:xfrm>
        </p:spPr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ru-RU" sz="1200" b="1" dirty="0" smtClean="0">
                <a:solidFill>
                  <a:schemeClr val="tx2"/>
                </a:solidFill>
                <a:latin typeface="Roboto" pitchFamily="2" charset="0"/>
                <a:ea typeface="Roboto" pitchFamily="2" charset="0"/>
              </a:rPr>
              <a:t>Единый номер вызова экстренных служб – 112</a:t>
            </a:r>
          </a:p>
          <a:p>
            <a:pPr>
              <a:buNone/>
            </a:pPr>
            <a:endParaRPr lang="ru-RU" sz="1200" b="1" dirty="0" smtClean="0">
              <a:solidFill>
                <a:schemeClr val="tx2"/>
              </a:solidFill>
              <a:latin typeface="Roboto" pitchFamily="2" charset="0"/>
              <a:ea typeface="Roboto" pitchFamily="2" charset="0"/>
            </a:endParaRPr>
          </a:p>
          <a:p>
            <a:pPr>
              <a:buNone/>
            </a:pPr>
            <a:r>
              <a:rPr lang="ru-RU" sz="1200" b="1" dirty="0" smtClean="0">
                <a:solidFill>
                  <a:schemeClr val="tx2"/>
                </a:solidFill>
                <a:latin typeface="Roboto" pitchFamily="2" charset="0"/>
                <a:ea typeface="Roboto" pitchFamily="2" charset="0"/>
              </a:rPr>
              <a:t>Горячая линия МВД России – 8(800)222-74-47</a:t>
            </a:r>
          </a:p>
          <a:p>
            <a:pPr>
              <a:buNone/>
            </a:pPr>
            <a:endParaRPr lang="ru-RU" sz="1200" b="1" dirty="0" smtClean="0">
              <a:solidFill>
                <a:schemeClr val="tx2"/>
              </a:solidFill>
              <a:latin typeface="Roboto" pitchFamily="2" charset="0"/>
              <a:ea typeface="Roboto" pitchFamily="2" charset="0"/>
            </a:endParaRPr>
          </a:p>
          <a:p>
            <a:pPr>
              <a:buNone/>
            </a:pPr>
            <a:r>
              <a:rPr lang="ru-RU" sz="1200" b="1" dirty="0" smtClean="0">
                <a:solidFill>
                  <a:schemeClr val="tx2"/>
                </a:solidFill>
                <a:latin typeface="Roboto" pitchFamily="2" charset="0"/>
                <a:ea typeface="Roboto" pitchFamily="2" charset="0"/>
              </a:rPr>
              <a:t>Горячая линия психологической помощи МЧС России – 8(495)989-50-50</a:t>
            </a:r>
          </a:p>
          <a:p>
            <a:pPr>
              <a:buNone/>
            </a:pPr>
            <a:endParaRPr lang="ru-RU" sz="1200" b="1" dirty="0" smtClean="0">
              <a:solidFill>
                <a:schemeClr val="tx2"/>
              </a:solidFill>
              <a:latin typeface="Roboto" pitchFamily="2" charset="0"/>
              <a:ea typeface="Roboto" pitchFamily="2" charset="0"/>
            </a:endParaRPr>
          </a:p>
          <a:p>
            <a:pPr>
              <a:buNone/>
            </a:pPr>
            <a:r>
              <a:rPr lang="ru-RU" sz="1200" b="1" dirty="0" smtClean="0">
                <a:solidFill>
                  <a:schemeClr val="tx2"/>
                </a:solidFill>
                <a:latin typeface="Roboto" pitchFamily="2" charset="0"/>
                <a:ea typeface="Roboto" pitchFamily="2" charset="0"/>
              </a:rPr>
              <a:t>УМВД РФ по городу Нижневартовску - 8(3466)49-31-11</a:t>
            </a:r>
          </a:p>
          <a:p>
            <a:pPr>
              <a:buNone/>
            </a:pPr>
            <a:endParaRPr lang="ru-RU" sz="1200" b="1" dirty="0" smtClean="0">
              <a:solidFill>
                <a:schemeClr val="tx2"/>
              </a:solidFill>
              <a:latin typeface="Roboto" pitchFamily="2" charset="0"/>
              <a:ea typeface="Roboto" pitchFamily="2" charset="0"/>
            </a:endParaRPr>
          </a:p>
          <a:p>
            <a:pPr>
              <a:buNone/>
            </a:pPr>
            <a:r>
              <a:rPr lang="ru-RU" sz="1200" b="1" dirty="0" smtClean="0">
                <a:solidFill>
                  <a:schemeClr val="tx2"/>
                </a:solidFill>
                <a:latin typeface="Roboto" pitchFamily="2" charset="0"/>
                <a:ea typeface="Roboto" pitchFamily="2" charset="0"/>
              </a:rPr>
              <a:t>Управление по вопросам законности, правопорядка и безопасности администрации города Нижневартовска 8(3466) 41-17-01</a:t>
            </a:r>
          </a:p>
          <a:p>
            <a:pPr>
              <a:buNone/>
            </a:pPr>
            <a:endParaRPr lang="ru-RU" sz="1200" b="1" dirty="0" smtClean="0">
              <a:solidFill>
                <a:schemeClr val="tx2"/>
              </a:solidFill>
              <a:latin typeface="Roboto" pitchFamily="2" charset="0"/>
              <a:ea typeface="Roboto" pitchFamily="2" charset="0"/>
            </a:endParaRPr>
          </a:p>
          <a:p>
            <a:pPr>
              <a:buNone/>
            </a:pPr>
            <a:endParaRPr lang="ru-RU" sz="1200" b="1" dirty="0" smtClean="0">
              <a:solidFill>
                <a:schemeClr val="tx2"/>
              </a:solidFill>
              <a:latin typeface="Roboto" pitchFamily="2" charset="0"/>
              <a:ea typeface="Roboto" pitchFamily="2" charset="0"/>
            </a:endParaRPr>
          </a:p>
          <a:p>
            <a:pPr>
              <a:buNone/>
            </a:pPr>
            <a:endParaRPr lang="ru-RU" sz="1200" b="1" dirty="0" smtClean="0">
              <a:solidFill>
                <a:schemeClr val="tx2"/>
              </a:solidFill>
              <a:latin typeface="Roboto" pitchFamily="2" charset="0"/>
              <a:ea typeface="Roboto" pitchFamily="2" charset="0"/>
            </a:endParaRPr>
          </a:p>
          <a:p>
            <a:pPr>
              <a:buNone/>
            </a:pPr>
            <a:endParaRPr lang="ru-RU" sz="1200" b="1" dirty="0">
              <a:solidFill>
                <a:schemeClr val="tx2"/>
              </a:solidFill>
              <a:latin typeface="Roboto" pitchFamily="2" charset="0"/>
              <a:ea typeface="Roboto" pitchFamily="2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D:\ДАША\Презентации\1\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175" y="-3175"/>
            <a:ext cx="5764213" cy="3243263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8751" y="119846"/>
            <a:ext cx="4248651" cy="360039"/>
          </a:xfrm>
        </p:spPr>
        <p:txBody>
          <a:bodyPr>
            <a:normAutofit fontScale="90000"/>
          </a:bodyPr>
          <a:lstStyle/>
          <a:p>
            <a:r>
              <a:rPr lang="ru-RU" sz="1800" b="1" dirty="0" smtClean="0">
                <a:solidFill>
                  <a:schemeClr val="tx2"/>
                </a:solidFill>
                <a:latin typeface="Roboto" pitchFamily="2" charset="0"/>
                <a:ea typeface="Roboto" pitchFamily="2" charset="0"/>
              </a:rPr>
              <a:t>Разъяснительные карточки на тему: «Противодействие терроризму»</a:t>
            </a:r>
            <a:endParaRPr lang="ru-RU" sz="1800" dirty="0">
              <a:solidFill>
                <a:schemeClr val="tx2"/>
              </a:solidFill>
              <a:latin typeface="Roboto" pitchFamily="2" charset="0"/>
              <a:ea typeface="Roboto" pitchFamily="2" charset="0"/>
            </a:endParaRPr>
          </a:p>
        </p:txBody>
      </p:sp>
      <p:pic>
        <p:nvPicPr>
          <p:cNvPr id="3074" name="Picture 2" descr="C:\Users\celischevaza\Desktop\РАБОЧИЕ ДОКУМЕНТЫ\БЕЗОПАСНОСТЬ НВГУ\Противодействие терроризму\Разъяснительные карточки на тему Противодействие терроризму (НАК)\2_212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7313" y="548474"/>
            <a:ext cx="2357454" cy="2357454"/>
          </a:xfrm>
          <a:prstGeom prst="rect">
            <a:avLst/>
          </a:prstGeom>
          <a:noFill/>
        </p:spPr>
      </p:pic>
      <p:pic>
        <p:nvPicPr>
          <p:cNvPr id="3076" name="Picture 4" descr="C:\Users\celischevaza\Desktop\РАБОЧИЕ ДОКУМЕНТЫ\БЕЗОПАСНОСТЬ НВГУ\Противодействие терроризму\Разъяснительные карточки на тему Противодействие терроризму (НАК)\3_192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80519" y="548474"/>
            <a:ext cx="2357454" cy="235745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D:\ДАША\Презентации\1\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3175"/>
            <a:ext cx="5764213" cy="3243263"/>
          </a:xfrm>
          <a:prstGeom prst="rect">
            <a:avLst/>
          </a:prstGeom>
          <a:noFill/>
        </p:spPr>
      </p:pic>
      <p:pic>
        <p:nvPicPr>
          <p:cNvPr id="2050" name="Picture 2" descr="C:\Users\celischevaza\Desktop\РАБОЧИЕ ДОКУМЕНТЫ\БЕЗОПАСНОСТЬ НВГУ\Противодействие терроризму\Разъяснительные карточки на тему Противодействие терроризму (НАК)\4_166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5875" y="334160"/>
            <a:ext cx="2458225" cy="2500330"/>
          </a:xfrm>
          <a:prstGeom prst="rect">
            <a:avLst/>
          </a:prstGeom>
          <a:noFill/>
        </p:spPr>
      </p:pic>
      <p:pic>
        <p:nvPicPr>
          <p:cNvPr id="2052" name="Picture 4" descr="C:\Users\celischevaza\Desktop\РАБОЧИЕ ДОКУМЕНТЫ\БЕЗОПАСНОСТЬ НВГУ\Противодействие терроризму\Разъяснительные карточки на тему Противодействие терроризму (НАК)\5_150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80520" y="334161"/>
            <a:ext cx="2500329" cy="250032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D:\ДАША\Презентации\1\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3175"/>
            <a:ext cx="5764213" cy="3243263"/>
          </a:xfrm>
          <a:prstGeom prst="rect">
            <a:avLst/>
          </a:prstGeom>
          <a:noFill/>
        </p:spPr>
      </p:pic>
      <p:pic>
        <p:nvPicPr>
          <p:cNvPr id="1026" name="Picture 2" descr="C:\Users\celischevaza\Desktop\РАБОЧИЕ ДОКУМЕНТЫ\БЕЗОПАСНОСТЬ НВГУ\Противодействие терроризму\Разъяснительные карточки на тему Противодействие терроризму (НАК)\6_117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7313" y="262722"/>
            <a:ext cx="2458225" cy="2458225"/>
          </a:xfrm>
          <a:prstGeom prst="rect">
            <a:avLst/>
          </a:prstGeom>
          <a:noFill/>
        </p:spPr>
      </p:pic>
      <p:pic>
        <p:nvPicPr>
          <p:cNvPr id="1028" name="Picture 4" descr="C:\Users\celischevaza\Desktop\РАБОЧИЕ ДОКУМЕНТЫ\БЕЗОПАСНОСТЬ НВГУ\Противодействие терроризму\Разъяснительные карточки на тему Противодействие терроризму (НАК)\7_91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80520" y="262723"/>
            <a:ext cx="2428892" cy="242889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D:\ДАША\Презентации\1\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3175"/>
            <a:ext cx="5764213" cy="3243263"/>
          </a:xfrm>
          <a:prstGeom prst="rect">
            <a:avLst/>
          </a:prstGeom>
          <a:noFill/>
        </p:spPr>
      </p:pic>
      <p:pic>
        <p:nvPicPr>
          <p:cNvPr id="24578" name="Picture 2" descr="C:\Users\celischevaza\Desktop\РАБОЧИЕ ДОКУМЕНТЫ\БЕЗОПАСНОСТЬ НВГУ\Противодействие терроризму\Разъяснительные карточки на тему Противодействие терроризму (НАК)\8_77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5875" y="191284"/>
            <a:ext cx="2529663" cy="2571768"/>
          </a:xfrm>
          <a:prstGeom prst="rect">
            <a:avLst/>
          </a:prstGeom>
          <a:noFill/>
        </p:spPr>
      </p:pic>
      <p:pic>
        <p:nvPicPr>
          <p:cNvPr id="24580" name="Picture 4" descr="C:\Users\celischevaza\Desktop\РАБОЧИЕ ДОКУМЕНТЫ\БЕЗОПАСНОСТЬ НВГУ\Противодействие терроризму\Разъяснительные карточки на тему Противодействие терроризму (НАК)\9_63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80519" y="191284"/>
            <a:ext cx="2500329" cy="257176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D:\ДАША\Презентации\1\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3175"/>
            <a:ext cx="5764213" cy="3243263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8751" y="48408"/>
            <a:ext cx="4248651" cy="360039"/>
          </a:xfrm>
        </p:spPr>
        <p:txBody>
          <a:bodyPr>
            <a:normAutofit fontScale="90000"/>
          </a:bodyPr>
          <a:lstStyle/>
          <a:p>
            <a:r>
              <a:rPr lang="ru-RU" sz="1800" b="1" dirty="0" smtClean="0">
                <a:solidFill>
                  <a:schemeClr val="tx2"/>
                </a:solidFill>
                <a:latin typeface="Roboto" pitchFamily="2" charset="0"/>
                <a:ea typeface="Roboto" pitchFamily="2" charset="0"/>
              </a:rPr>
              <a:t>Разъяснительные карточки на тему: «Государственная измена»</a:t>
            </a:r>
            <a:endParaRPr lang="ru-RU" sz="1800" dirty="0">
              <a:solidFill>
                <a:schemeClr val="tx2"/>
              </a:solidFill>
              <a:latin typeface="Roboto" pitchFamily="2" charset="0"/>
              <a:ea typeface="Roboto" pitchFamily="2" charset="0"/>
            </a:endParaRPr>
          </a:p>
        </p:txBody>
      </p:sp>
      <p:pic>
        <p:nvPicPr>
          <p:cNvPr id="6146" name="Picture 2" descr="C:\Users\celischevaza\Desktop\РАБОЧИЕ ДОКУМЕНТЫ\БЕЗОПАСНОСТЬ НВГУ\Противодействие терроризму\Разъяснительные карточки на тему Государственная измена (НАК)\gosizmena_01_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94833" y="619912"/>
            <a:ext cx="2357454" cy="2357454"/>
          </a:xfrm>
          <a:prstGeom prst="rect">
            <a:avLst/>
          </a:prstGeom>
          <a:noFill/>
        </p:spPr>
      </p:pic>
      <p:pic>
        <p:nvPicPr>
          <p:cNvPr id="6148" name="Picture 4" descr="C:\Users\celischevaza\Desktop\РАБОЧИЕ ДОКУМЕНТЫ\БЕЗОПАСНОСТЬ НВГУ\Противодействие терроризму\Разъяснительные карточки на тему Государственная измена (НАК)\gosizmena_0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0189" y="619912"/>
            <a:ext cx="2428892" cy="235745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D:\ДАША\Презентации\1\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3175"/>
            <a:ext cx="5764213" cy="3243263"/>
          </a:xfrm>
          <a:prstGeom prst="rect">
            <a:avLst/>
          </a:prstGeom>
          <a:noFill/>
        </p:spPr>
      </p:pic>
      <p:pic>
        <p:nvPicPr>
          <p:cNvPr id="5122" name="Picture 2" descr="C:\Users\celischevaza\Desktop\РАБОЧИЕ ДОКУМЕНТЫ\БЕЗОПАСНОСТЬ НВГУ\Противодействие терроризму\Разъяснительные карточки на тему Государственная измена (НАК)\gosizmena_0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5875" y="191284"/>
            <a:ext cx="2428892" cy="2428892"/>
          </a:xfrm>
          <a:prstGeom prst="rect">
            <a:avLst/>
          </a:prstGeom>
          <a:noFill/>
        </p:spPr>
      </p:pic>
      <p:pic>
        <p:nvPicPr>
          <p:cNvPr id="5124" name="Picture 4" descr="C:\Users\celischevaza\Desktop\РАБОЧИЕ ДОКУМЕНТЫ\БЕЗОПАСНОСТЬ НВГУ\Противодействие терроризму\Разъяснительные карточки на тему Государственная измена (НАК)\gosizmena_0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09082" y="191285"/>
            <a:ext cx="2428892" cy="242889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D:\ДАША\Презентации\1\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3175"/>
            <a:ext cx="5764213" cy="3243263"/>
          </a:xfrm>
          <a:prstGeom prst="rect">
            <a:avLst/>
          </a:prstGeom>
          <a:noFill/>
        </p:spPr>
      </p:pic>
      <p:pic>
        <p:nvPicPr>
          <p:cNvPr id="4098" name="Picture 2" descr="C:\Users\celischevaza\Desktop\РАБОЧИЕ ДОКУМЕНТЫ\БЕЗОПАСНОСТЬ НВГУ\Противодействие терроризму\Разъяснительные карточки на тему Государственная измена (НАК)\gosizmena_0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51759" y="262722"/>
            <a:ext cx="2548738" cy="254873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D:\ДАША\Презентации\1\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3175"/>
            <a:ext cx="5764213" cy="3243263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8052" y="251892"/>
            <a:ext cx="4248651" cy="360039"/>
          </a:xfrm>
        </p:spPr>
        <p:txBody>
          <a:bodyPr>
            <a:normAutofit/>
          </a:bodyPr>
          <a:lstStyle/>
          <a:p>
            <a:r>
              <a:rPr lang="ru-RU" sz="1800" b="1" dirty="0" smtClean="0">
                <a:solidFill>
                  <a:schemeClr val="tx2"/>
                </a:solidFill>
                <a:latin typeface="Roboto" pitchFamily="2" charset="0"/>
                <a:ea typeface="Roboto" pitchFamily="2" charset="0"/>
              </a:rPr>
              <a:t>Обратная связь</a:t>
            </a:r>
            <a:endParaRPr lang="ru-RU" sz="1800" dirty="0">
              <a:solidFill>
                <a:schemeClr val="tx2"/>
              </a:solidFill>
              <a:latin typeface="Roboto" pitchFamily="2" charset="0"/>
              <a:ea typeface="Roboto" pitchFamily="2" charset="0"/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 l="35259" t="9676" r="35105" b="34538"/>
          <a:stretch>
            <a:fillRect/>
          </a:stretch>
        </p:blipFill>
        <p:spPr bwMode="auto">
          <a:xfrm>
            <a:off x="1451759" y="691350"/>
            <a:ext cx="2071702" cy="21935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308</TotalTime>
  <Words>181</Words>
  <Application>Microsoft Office PowerPoint</Application>
  <PresentationFormat>Произвольный</PresentationFormat>
  <Paragraphs>35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Профилактическая беседа   «ПРОТИВОДЕЙСТВИЕ РАСПРОСТРАНЕНИЮ ИДЕОЛОГИИ СКУЛШУТИНГА (КОЛУМБАЙНА) И ТЕРРОРИЗМА В МОЛОДЕЖНОЙ СРЕДЕ»   с показом документальных фильмов антитеррористической направленности, рекомендованных Министерством науки и высшего образования Российской Федерации</vt:lpstr>
      <vt:lpstr>Слайд 2</vt:lpstr>
      <vt:lpstr>Слайд 3</vt:lpstr>
      <vt:lpstr>Слайд 4</vt:lpstr>
      <vt:lpstr>Слайд 5</vt:lpstr>
      <vt:lpstr>Виды опасных сообщений</vt:lpstr>
      <vt:lpstr>Как реагировать на такие сообщения?</vt:lpstr>
      <vt:lpstr>Если вы уже вступили в переписку, что делать?</vt:lpstr>
      <vt:lpstr>Если поступило предложение о совершении преступления: Сохраните номера</vt:lpstr>
      <vt:lpstr>Разъяснительные карточки на тему: «Противодействие терроризму»</vt:lpstr>
      <vt:lpstr>Слайд 11</vt:lpstr>
      <vt:lpstr>Слайд 12</vt:lpstr>
      <vt:lpstr>Слайд 13</vt:lpstr>
      <vt:lpstr>Разъяснительные карточки на тему: «Государственная измена»</vt:lpstr>
      <vt:lpstr>Слайд 15</vt:lpstr>
      <vt:lpstr>Слайд 16</vt:lpstr>
      <vt:lpstr>Обратная связь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belousovada</dc:creator>
  <cp:lastModifiedBy>celischevaza</cp:lastModifiedBy>
  <cp:revision>35</cp:revision>
  <dcterms:created xsi:type="dcterms:W3CDTF">2023-01-12T06:46:49Z</dcterms:created>
  <dcterms:modified xsi:type="dcterms:W3CDTF">2026-02-12T09:50:02Z</dcterms:modified>
</cp:coreProperties>
</file>