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  <p:sldId id="270" r:id="rId19"/>
    <p:sldId id="271" r:id="rId20"/>
    <p:sldId id="278" r:id="rId21"/>
    <p:sldId id="279" r:id="rId22"/>
    <p:sldId id="280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9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072AA1-1387-4D27-AFEF-9E58A9013DF0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ogin.consultant.ru/link/?req=doc&amp;base=LAW&amp;n=331608&amp;dst=429496729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628800"/>
            <a:ext cx="6172200" cy="101349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Обеспечение безопасных условий </a:t>
            </a:r>
            <a:b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</a:b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     и </a:t>
            </a:r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охраны труда </a:t>
            </a: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женщин</a:t>
            </a:r>
            <a:b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</a:b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                   </a:t>
            </a:r>
            <a:r>
              <a:rPr lang="ru-RU" sz="2000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(методическое пособие)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3789040"/>
            <a:ext cx="6120680" cy="2952328"/>
          </a:xfrm>
        </p:spPr>
        <p:txBody>
          <a:bodyPr>
            <a:normAutofit/>
          </a:bodyPr>
          <a:lstStyle/>
          <a:p>
            <a:pPr lvl="0" algn="r">
              <a:spcBef>
                <a:spcPts val="0"/>
              </a:spcBef>
            </a:pPr>
            <a:endParaRPr lang="ru-RU" sz="1800" b="1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lvl="0" algn="r">
              <a:spcBef>
                <a:spcPts val="0"/>
              </a:spcBef>
            </a:pPr>
            <a:r>
              <a:rPr lang="ru-RU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Департамент </a:t>
            </a:r>
            <a:r>
              <a:rPr lang="ru-RU" sz="18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труда и занятости населения</a:t>
            </a:r>
          </a:p>
          <a:p>
            <a:pPr lvl="0" algn="ctr">
              <a:spcBef>
                <a:spcPts val="0"/>
              </a:spcBef>
            </a:pPr>
            <a:r>
              <a:rPr lang="en-US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                   </a:t>
            </a:r>
            <a:r>
              <a:rPr lang="ru-RU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Ханты-Мансийского </a:t>
            </a:r>
            <a:r>
              <a:rPr lang="ru-RU" sz="18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автономного округа – Югры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717032"/>
            <a:ext cx="9180513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47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504056"/>
          </a:xfrm>
        </p:spPr>
        <p:txBody>
          <a:bodyPr>
            <a:noAutofit/>
          </a:bodyPr>
          <a:lstStyle/>
          <a:p>
            <a:r>
              <a:rPr lang="ru-RU" b="1" dirty="0"/>
              <a:t>Перерывы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5973"/>
            <a:ext cx="8003232" cy="5307979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Работающим женщинам, имеющим детей в возрасте до полутора лет, предоставляются помимо перерыва для отдыха и питания дополнительные перерывы для кормления ребенка не реже чем через каждые 3 часа непрерывной работы продолжительностью не менее 30 минут каждый.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По заявлению женщины перерывы для кормления ребенка присоединяются к обеденному перерыву либо в суммированном виде переносятся как на начало, так и на конец рабочего дня с соответствующим его сокращением.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 этом уменьшение фактически отработанных работницей часов, на размере заработка не отражается.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6" y="54867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64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467600" cy="634082"/>
          </a:xfrm>
        </p:spPr>
        <p:txBody>
          <a:bodyPr/>
          <a:lstStyle/>
          <a:p>
            <a:r>
              <a:rPr lang="ru-RU" b="1" dirty="0"/>
              <a:t>Отпуска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93965"/>
            <a:ext cx="8003232" cy="5379987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Ежегодный оплачиваемый отпуск независимо от стажа работы у данного работодателя предоставляется по заявлению женщины перед отпуском по беременности и родам или непосредственно после него либо по окончании отпуска по уходу за ребенком.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Также, гарантия для использования ежегодного оплачиваемого отпуска в удобное для работника время установлена для одного из родителей, воспитывающих ребенка-инвалида в возрасте до восемнадцати лет.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Работнику, имеющему двух или более детей в возрасте до 14 лет, работнику, имеющему ребенка-инвалида в возрасте до 18 лет, одинокой матери, воспитывающей ребенка в возрасте до 14 лет, отцу, воспитывающему ребенка в возрасте до 14 лет без матери, </a:t>
            </a:r>
            <a:r>
              <a:rPr lang="ru-RU" dirty="0" smtClean="0"/>
              <a:t>коллективным договором </a:t>
            </a:r>
            <a:r>
              <a:rPr lang="ru-RU" dirty="0"/>
              <a:t>могут устанавливаться ежегодные дополнительные отпуска без сохранения заработной платы в удобное для них время продолжительностью до 14 календарных дней.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4760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296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634082"/>
          </a:xfrm>
        </p:spPr>
        <p:txBody>
          <a:bodyPr/>
          <a:lstStyle/>
          <a:p>
            <a:r>
              <a:rPr lang="ru-RU" b="1" dirty="0" smtClean="0"/>
              <a:t>Дополнительные выходные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5973"/>
            <a:ext cx="8003232" cy="5307979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силу статьи 262 </a:t>
            </a:r>
            <a:r>
              <a:rPr lang="ru-RU" dirty="0" smtClean="0"/>
              <a:t>ТК РФ </a:t>
            </a:r>
            <a:r>
              <a:rPr lang="ru-RU" dirty="0"/>
              <a:t>одному из родителей для ухода за детьми-инвалидами по его письменному заявлению предоставляются 4 дополнительных оплачиваемых выходных дня в месяц.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Оплата каждого дополнительного выходного дня для ухода за детьми-инвалидами производится в размере среднего заработка.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Не является дисциплинарным проступком использование работником дополнительных выходных дней в случае, если работодатель в нарушение предусмотренной законом обязанности отказал в предоставлении таких дней.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2" y="780093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769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62074"/>
          </a:xfrm>
        </p:spPr>
        <p:txBody>
          <a:bodyPr/>
          <a:lstStyle/>
          <a:p>
            <a:r>
              <a:rPr lang="ru-RU" b="1" dirty="0"/>
              <a:t>Увольнение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075240" cy="5647403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ru-RU" dirty="0"/>
              <a:t>Расторжение трудового договора по инициативе работодателя с беременными женщинами не допускается, за исключением случаев ликвидации организации.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Особый порядок прекращения трудовых отношений в период беременности работницы предусмотрен также для ситуации истечения срока трудового договора. В этом случае работодатель обязан по письменному заявлению беременной женщины и при предоставлении ею медицинской справки, подтверждающей состояние беременности, продлить срок действия трудового договора до окончания беременности, а при предоставлении ей в установленном порядке отпуска по беременности и родам — до окончания такого отпуска.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Допускается увольнение женщины в связи с истечением срока трудового договора в период ее беременности, если трудовой договор был заключен на время исполнения обязанностей отсутствующего работника и невозможно с письменного согласия женщины перевести ее до окончания беременности на другую имеющуюся у работодателя работу.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Повышенная защита от увольнений предоставляется также следующей категории лиц: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женщинам, имеющим детей в возрасте до 3 лет;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одиноким матерям, воспитывающим ребенка-инвалида в возрасте до 18 лет или малолетнего ребенка — ребенка в возрасте до 14 лет;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другим лицам, воспитывающим указанных детей без матери;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родителю, являющемуся единственным кормильцем ребенка-инвалида в возрасте до 18 лет либо единственным кормильцем ребенка в возрасте до 3 лет в семье, воспитывающей трех и более малолетних детей, если другой родитель не состоит в трудовых отношениях.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" y="649190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029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ru-RU" sz="1500" dirty="0"/>
              <a:t>Согласно ч. 4 ст. 261 </a:t>
            </a:r>
            <a:r>
              <a:rPr lang="ru-RU" sz="1500" dirty="0" smtClean="0"/>
              <a:t>ТК РФ, </a:t>
            </a:r>
            <a:r>
              <a:rPr lang="ru-RU" sz="1500" dirty="0"/>
              <a:t>расторжение трудового договора с работниками, перечисленными выше, по инициативе работодателя не допускается, за исключением увольнения по следующим основаниям: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ликвидации организации;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неоднократного неисполнения работником без уважительных причин трудовых обязанностей, если он имеет дисциплинарное взыскание;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однократного грубого нарушения работником трудовых обязанностей;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совершения виновных действий работником, непосредственно обслуживающим денежные или товарные ценности, если эти действия дают основание для утраты доверия к нему со стороны работодателя;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совершения работником, выполняющим воспитательные функции, аморального проступка, несовместимого с продолжением данной работы;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однократного грубого нарушения руководителем организации (филиала, представительства), его заместителями своих трудовых обязанностей;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представления работником работодателю подложных документов при заключении трудового договора.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504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>
            <a:normAutofit/>
          </a:bodyPr>
          <a:lstStyle/>
          <a:p>
            <a:r>
              <a:rPr lang="ru-RU" sz="2400" b="1" dirty="0"/>
              <a:t>На каких работах женщины не смогут работать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15200" cy="5277200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ru-RU" dirty="0"/>
              <a:t>Неко­то­рые виды работ оста­ют­ся пол­но­стью недо­ступ­ны для </a:t>
            </a:r>
            <a:r>
              <a:rPr lang="ru-RU" dirty="0" smtClean="0"/>
              <a:t>жен­щин. </a:t>
            </a:r>
            <a:r>
              <a:rPr lang="ru-RU" dirty="0"/>
              <a:t>Это кес­сон­ные ра­бо­ты, ра­бо­ты по непо­сред­ствен­но­му ту­ше­нию по­жа­ров, во­до­лаз­ные ра­бо­ты, ра­бо­ты по об­ра­бот­ке шкур вруч­ную, по транс­пор­ти­ров­ке и по­груз­ке ядо­хи­ми­ка­тов, ра­бо­ты в ко­лод­цах и ряд дру­гих (</a:t>
            </a:r>
            <a:r>
              <a:rPr lang="ru-RU" dirty="0" err="1"/>
              <a:t>пп</a:t>
            </a:r>
            <a:r>
              <a:rPr lang="ru-RU" dirty="0"/>
              <a:t>. 89-98 Пе­реч­ня, утв. </a:t>
            </a:r>
            <a:r>
              <a:rPr lang="ru-RU" u="sng" dirty="0">
                <a:hlinkClick r:id="rId2"/>
              </a:rPr>
              <a:t>При­ка­зом Мин­тр­у­да от 18.07.2019 № 512н</a:t>
            </a:r>
            <a:r>
              <a:rPr lang="ru-RU" dirty="0" smtClean="0"/>
              <a:t>).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С 1 января 2021 г. начнет действовать новый перечень производств, работ и должностей, на которых ограничивается труд </a:t>
            </a:r>
            <a:r>
              <a:rPr lang="ru-RU" dirty="0" smtClean="0"/>
              <a:t>женщин.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9" y="836712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515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490066"/>
          </a:xfrm>
        </p:spPr>
        <p:txBody>
          <a:bodyPr>
            <a:normAutofit/>
          </a:bodyPr>
          <a:lstStyle/>
          <a:p>
            <a:r>
              <a:rPr lang="ru-RU" sz="2200" b="1" dirty="0"/>
              <a:t>Профессии в перечне разбиты по видам </a:t>
            </a:r>
            <a:r>
              <a:rPr lang="ru-RU" sz="2200" b="1" dirty="0" smtClean="0"/>
              <a:t>производств</a:t>
            </a:r>
            <a:r>
              <a:rPr lang="ru-RU" sz="2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81996"/>
            <a:ext cx="7931224" cy="5091955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•	химические;</a:t>
            </a:r>
          </a:p>
          <a:p>
            <a:r>
              <a:rPr lang="ru-RU" dirty="0"/>
              <a:t>•	подземные;</a:t>
            </a:r>
          </a:p>
          <a:p>
            <a:r>
              <a:rPr lang="ru-RU" dirty="0"/>
              <a:t>•	горные;</a:t>
            </a:r>
          </a:p>
          <a:p>
            <a:r>
              <a:rPr lang="ru-RU" dirty="0"/>
              <a:t>•	металлообработка;</a:t>
            </a:r>
          </a:p>
          <a:p>
            <a:r>
              <a:rPr lang="ru-RU" dirty="0"/>
              <a:t>•	бурение скважин;</a:t>
            </a:r>
          </a:p>
          <a:p>
            <a:r>
              <a:rPr lang="ru-RU" dirty="0"/>
              <a:t>•	добыча нефти и газа;</a:t>
            </a:r>
          </a:p>
          <a:p>
            <a:r>
              <a:rPr lang="ru-RU" dirty="0"/>
              <a:t>•	черная металлургия;</a:t>
            </a:r>
          </a:p>
          <a:p>
            <a:r>
              <a:rPr lang="ru-RU" dirty="0"/>
              <a:t>•	цветная металлургия;</a:t>
            </a:r>
          </a:p>
          <a:p>
            <a:r>
              <a:rPr lang="ru-RU" dirty="0"/>
              <a:t>•	радиотехническое и электронное производство;</a:t>
            </a:r>
          </a:p>
          <a:p>
            <a:r>
              <a:rPr lang="ru-RU" dirty="0"/>
              <a:t>•	производство, ремонт и обслуживание летательных аппаратов;</a:t>
            </a:r>
          </a:p>
          <a:p>
            <a:r>
              <a:rPr lang="ru-RU" dirty="0"/>
              <a:t>•	судостроение и судоремонт;</a:t>
            </a:r>
          </a:p>
          <a:p>
            <a:r>
              <a:rPr lang="ru-RU" dirty="0"/>
              <a:t>•	производство целлюлозы, бумаги, картона и изделий из них;</a:t>
            </a:r>
          </a:p>
          <a:p>
            <a:r>
              <a:rPr lang="ru-RU" dirty="0"/>
              <a:t>•	производство цемента;</a:t>
            </a:r>
          </a:p>
          <a:p>
            <a:r>
              <a:rPr lang="ru-RU" dirty="0"/>
              <a:t>•	обработка камня и производство камнелитейных изделий;</a:t>
            </a:r>
          </a:p>
          <a:p>
            <a:r>
              <a:rPr lang="ru-RU" dirty="0"/>
              <a:t>•	производство железобетонных изделий и конструкций;</a:t>
            </a:r>
          </a:p>
          <a:p>
            <a:r>
              <a:rPr lang="ru-RU" dirty="0"/>
              <a:t>•	производство теплоизоляционных материалов;</a:t>
            </a:r>
          </a:p>
          <a:p>
            <a:r>
              <a:rPr lang="ru-RU" dirty="0"/>
              <a:t>•	полиграфическое производство;</a:t>
            </a:r>
          </a:p>
          <a:p>
            <a:r>
              <a:rPr lang="ru-RU" dirty="0"/>
              <a:t>•	текстильная и легкая промышленность;</a:t>
            </a:r>
          </a:p>
          <a:p>
            <a:r>
              <a:rPr lang="ru-RU" dirty="0"/>
              <a:t>•	пищевая промышленность;</a:t>
            </a:r>
          </a:p>
          <a:p>
            <a:r>
              <a:rPr lang="ru-RU" dirty="0"/>
              <a:t>•	железнодорожный транспорт;</a:t>
            </a:r>
          </a:p>
          <a:p>
            <a:r>
              <a:rPr lang="ru-RU" dirty="0"/>
              <a:t>•	производства и работы прочих видов экономической деятельности.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0474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Действие перечня распространяется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50583"/>
            <a:ext cx="8147248" cy="5323369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•	на женщин, условия труда которых отнесены к вредному и (или) опасному классу условий труда по результатам СОУТ, проводимой в соответствии с утвержденной методикой, а по ряду профессий — вне зависимости от класса условий труда;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на женщин, если безопасные условия труда на их рабочих местах не подтверждены результатами </a:t>
            </a:r>
            <a:r>
              <a:rPr lang="ru-RU" dirty="0" smtClean="0"/>
              <a:t>СОУТ </a:t>
            </a:r>
            <a:r>
              <a:rPr lang="ru-RU" dirty="0"/>
              <a:t>и положительным заключением государственной экспертизы условий труда, за исключением женщин, выполняющих работы в фармацевтических производствах, медицинских организациях и научно-исследовательских учреждениях, испытательных лабораторных центрах (испытательных лабораториях), организациях по оказанию бытовых услуг населению, работы по косметическому ремонту производственных и непроизводственных помещений на нестационарных рабочих </a:t>
            </a:r>
            <a:r>
              <a:rPr lang="ru-RU" dirty="0" smtClean="0"/>
              <a:t>местах</a:t>
            </a:r>
            <a:r>
              <a:rPr lang="ru-RU" dirty="0"/>
              <a:t>, малярные и отделочные работы, наружные виды работ и работы в производственных помещениях.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" y="76970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4122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Ж</a:t>
            </a:r>
            <a:r>
              <a:rPr lang="ru-RU" b="1" dirty="0" smtClean="0"/>
              <a:t>енщины-инвалиды </a:t>
            </a:r>
            <a:r>
              <a:rPr lang="ru-RU" b="1" dirty="0"/>
              <a:t>и охрана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2051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Общие требования в этой сфере описывает </a:t>
            </a:r>
            <a:r>
              <a:rPr lang="ru-RU" dirty="0" smtClean="0"/>
              <a:t>документ, утвержденный  Постановлением Правительства Российской Федерации от 18.05.2009 года № 30, </a:t>
            </a:r>
            <a:r>
              <a:rPr lang="ru-RU" dirty="0"/>
              <a:t>который </a:t>
            </a:r>
            <a:r>
              <a:rPr lang="ru-RU" dirty="0" smtClean="0"/>
              <a:t>утверждает </a:t>
            </a: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</a:rPr>
              <a:t>СП 2.2.9.2510-09</a:t>
            </a:r>
            <a:r>
              <a:rPr lang="ru-RU" dirty="0" smtClean="0"/>
              <a:t> (Гигиенические требования к условиям труда инвалидов). </a:t>
            </a:r>
            <a:r>
              <a:rPr lang="ru-RU" dirty="0"/>
              <a:t>Любая организация должна соблюдать указанные требования, вне зависимости от формы собственности. Реализация индивидуальной программы по восстановлению – главная цель, которую должны преследовать все факторы, окружающие того или иного человека.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5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562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7859216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Работодатели </a:t>
            </a:r>
            <a:r>
              <a:rPr lang="ru-RU" sz="1800" dirty="0"/>
              <a:t>должны придерживаться следующих </a:t>
            </a:r>
            <a:r>
              <a:rPr lang="ru-RU" sz="1800" dirty="0" smtClean="0"/>
              <a:t>рекомендаций при трудоустройстве женщин-инвалидов: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b="1" dirty="0"/>
              <a:t>Рекомендации           </a:t>
            </a:r>
            <a:r>
              <a:rPr lang="ru-RU" b="1" dirty="0" smtClean="0"/>
              <a:t>    Комментарии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3657600" cy="50040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Отдельно разрабатывается перечень вредных факторов, которые полностью противопоказаны для женщин с ограниченными возможностями по здоровью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Обеспечение безопасности на рабочих местах</a:t>
            </a:r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r>
              <a:rPr lang="ru-RU" dirty="0" smtClean="0"/>
              <a:t>Оборудование специальных помещений, где инвалиды могут проводить время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Сокращенный рабочий день устанавливают для всех женщин, работоспособность которых снижена по причине инвалидности</a:t>
            </a:r>
          </a:p>
          <a:p>
            <a:endParaRPr lang="ru-RU" dirty="0" smtClean="0"/>
          </a:p>
          <a:p>
            <a:r>
              <a:rPr lang="ru-RU" dirty="0" smtClean="0"/>
              <a:t>Данная категория граждан может работать в праздники и выходные, но только при подаче письменного согласия на такой вариант работы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139952" y="1628800"/>
            <a:ext cx="4392488" cy="486003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Такие факторы могут быть химическими и физическими, биологическими, психическими, эмоциональными. Работодатель должен помнить о таких особенностях и стремиться к тому, чтобы все аспекты находились в пределах нормы</a:t>
            </a:r>
          </a:p>
          <a:p>
            <a:r>
              <a:rPr lang="ru-RU" dirty="0" smtClean="0"/>
              <a:t>Необходимо полностью исключить вероятность того, что состояние здоровья может быть ухудшено. В процессе трудовой деятельности стараются полностью исключить перемещения. Оборудование выбирают в полном соответствии с антропометрическими данными. </a:t>
            </a:r>
          </a:p>
          <a:p>
            <a:r>
              <a:rPr lang="ru-RU" dirty="0" smtClean="0"/>
              <a:t>Это касается и помещений для отдыха, употребления пищи, с другими подобными назначениями</a:t>
            </a:r>
          </a:p>
          <a:p>
            <a:endParaRPr lang="ru-RU" dirty="0" smtClean="0"/>
          </a:p>
          <a:p>
            <a:r>
              <a:rPr lang="ru-RU" dirty="0" smtClean="0"/>
              <a:t>Обычно речь идет о введении 35-часовой рабочей недели. Продолжительность ежегодного отпуска в этом случае увеличивается минимум до 30 дней. Отпуск без содержания можно брать на два месяца</a:t>
            </a:r>
          </a:p>
          <a:p>
            <a:endParaRPr lang="ru-RU" dirty="0" smtClean="0"/>
          </a:p>
          <a:p>
            <a:r>
              <a:rPr lang="ru-RU" dirty="0" smtClean="0"/>
              <a:t>Противопоказания медицинского характера для такой схемы тоже должен отсутствовать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" y="692696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45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576064"/>
          </a:xfrm>
        </p:spPr>
        <p:txBody>
          <a:bodyPr/>
          <a:lstStyle/>
          <a:p>
            <a:r>
              <a:rPr lang="ru-RU" b="1" dirty="0" smtClean="0"/>
              <a:t>Гендерная политика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147248" cy="549322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НАЦИОНАЛЬНАЯ </a:t>
            </a:r>
            <a:r>
              <a:rPr lang="ru-RU" dirty="0" smtClean="0"/>
              <a:t>СТРАТЕГИЯ ДЕЙСТВИЙ </a:t>
            </a:r>
            <a:r>
              <a:rPr lang="ru-RU" dirty="0"/>
              <a:t>В ИНТЕРЕСАХ ЖЕНЩИН НА 2017 - 2022 </a:t>
            </a:r>
            <a:r>
              <a:rPr lang="ru-RU" dirty="0" smtClean="0"/>
              <a:t>годы, утверждена распоряжением Правительства Российской Федерации от </a:t>
            </a:r>
            <a:r>
              <a:rPr lang="ru-RU" dirty="0"/>
              <a:t>8 марта 2017 г. </a:t>
            </a:r>
            <a:r>
              <a:rPr lang="ru-RU" dirty="0" smtClean="0"/>
              <a:t>№ 410-р.</a:t>
            </a:r>
          </a:p>
          <a:p>
            <a:pPr algn="just"/>
            <a:r>
              <a:rPr lang="ru-RU" dirty="0" smtClean="0"/>
              <a:t>ПЛАН МЕРОПРИЯТИЙ </a:t>
            </a:r>
            <a:r>
              <a:rPr lang="ru-RU" dirty="0"/>
              <a:t>ПО РЕАЛИЗАЦИИ В 2019 - 2022 ГОДАХ </a:t>
            </a:r>
            <a:r>
              <a:rPr lang="ru-RU" dirty="0" smtClean="0"/>
              <a:t>НАЦИОНАЛЬНОЙ СТРАТЕГИИ </a:t>
            </a:r>
            <a:r>
              <a:rPr lang="ru-RU" dirty="0"/>
              <a:t>ДЕЙСТВИЙ В ИНТЕРЕСАХ ЖЕНЩИН НА 2017 - 2022 </a:t>
            </a:r>
            <a:r>
              <a:rPr lang="ru-RU" dirty="0" smtClean="0"/>
              <a:t>годы, утвержден распоряжением Правительства Российской Федерации от </a:t>
            </a:r>
            <a:r>
              <a:rPr lang="ru-RU" dirty="0"/>
              <a:t>7 декабря 2019 г. </a:t>
            </a:r>
            <a:r>
              <a:rPr lang="ru-RU" dirty="0" smtClean="0"/>
              <a:t>№ 2943-р.</a:t>
            </a:r>
          </a:p>
          <a:p>
            <a:pPr algn="just"/>
            <a:r>
              <a:rPr lang="ru-RU" dirty="0" smtClean="0"/>
              <a:t>Информация размещена на официальном сайте Минтруд России</a:t>
            </a:r>
          </a:p>
          <a:p>
            <a:pPr marL="0" indent="0" algn="just">
              <a:buNone/>
            </a:pPr>
            <a:r>
              <a:rPr lang="ru-RU" dirty="0" smtClean="0"/>
              <a:t>(</a:t>
            </a:r>
            <a:r>
              <a:rPr lang="en-US" dirty="0"/>
              <a:t>https://rosmintrud.ru/ministry/programms/8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96" y="653133"/>
            <a:ext cx="8924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4269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90066"/>
          </a:xfrm>
        </p:spPr>
        <p:txBody>
          <a:bodyPr>
            <a:noAutofit/>
          </a:bodyPr>
          <a:lstStyle/>
          <a:p>
            <a:pPr algn="just"/>
            <a:r>
              <a:rPr lang="ru-RU" sz="2700" b="1" dirty="0" smtClean="0"/>
              <a:t>ЖЕНЩИНЫ-ПЕНСИОНЕРЫ</a:t>
            </a:r>
            <a:endParaRPr lang="ru-RU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075240" cy="5451995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Согласно </a:t>
            </a:r>
            <a:r>
              <a:rPr lang="ru-RU" dirty="0" smtClean="0"/>
              <a:t>статьи </a:t>
            </a:r>
            <a:r>
              <a:rPr lang="ru-RU" dirty="0"/>
              <a:t>3 </a:t>
            </a:r>
            <a:r>
              <a:rPr lang="ru-RU" dirty="0" smtClean="0"/>
              <a:t>ТК РФ </a:t>
            </a:r>
            <a:r>
              <a:rPr lang="ru-RU" dirty="0"/>
              <a:t>каждый имеет равные возможности для реализации права на труд. Например, никто не может быть ограничен в трудовых правах и свободах или получать какие-либо преимущества в силу возраста (ч. 2 ст. 3 </a:t>
            </a:r>
            <a:r>
              <a:rPr lang="ru-RU" dirty="0" smtClean="0"/>
              <a:t>ТК РФ</a:t>
            </a:r>
            <a:r>
              <a:rPr lang="ru-RU" dirty="0"/>
              <a:t>). Поэтому в общих случаях правила приёма на работу пенсионеров по возрасту аналогичны правилам, применяемым в отношении обычных работников</a:t>
            </a:r>
            <a:r>
              <a:rPr lang="ru-RU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С пожилым гражданином работодатель может заключить: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трудовой </a:t>
            </a:r>
            <a:r>
              <a:rPr lang="ru-RU" sz="1900" dirty="0"/>
              <a:t>договор на неопределённый срок;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срочный </a:t>
            </a:r>
            <a:r>
              <a:rPr lang="ru-RU" sz="1900" dirty="0"/>
              <a:t>трудовой договор (в том числе договор сроком до двух месяцев);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договор </a:t>
            </a:r>
            <a:r>
              <a:rPr lang="ru-RU" sz="1900" dirty="0"/>
              <a:t>гражданско-правового характера (например, подряда или возмездного оказания услуг). Заключая с пенсионером такой договор, работодатель должен предупредить его, что отпуск и больничный лист в этом случае оплачиваться не будут.</a:t>
            </a:r>
          </a:p>
          <a:p>
            <a:pPr algn="just"/>
            <a:r>
              <a:rPr lang="ru-RU" dirty="0"/>
              <a:t>Пенсионер может работать в организации и по совместительству.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746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576064"/>
          </a:xfrm>
        </p:spPr>
        <p:txBody>
          <a:bodyPr>
            <a:noAutofit/>
          </a:bodyPr>
          <a:lstStyle/>
          <a:p>
            <a:r>
              <a:rPr lang="ru-RU" sz="2500" b="1" dirty="0"/>
              <a:t>РЕЖИМ РАБОТЫ </a:t>
            </a:r>
            <a:r>
              <a:rPr lang="ru-RU" sz="2500" b="1" dirty="0" smtClean="0"/>
              <a:t>ЖЕНЩИН-ПЕНСИОНЕРОВ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147248" cy="545199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Режим работы </a:t>
            </a:r>
            <a:r>
              <a:rPr lang="ru-RU" dirty="0" smtClean="0"/>
              <a:t>может </a:t>
            </a:r>
            <a:r>
              <a:rPr lang="ru-RU" dirty="0"/>
              <a:t>быть гибким и зависит от того, на какую работу претендует </a:t>
            </a:r>
            <a:r>
              <a:rPr lang="ru-RU" dirty="0" smtClean="0"/>
              <a:t>женщина-пенсионер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Полное рабочее время. Нормальная продолжительность рабочего времени работающих </a:t>
            </a:r>
            <a:r>
              <a:rPr lang="ru-RU" dirty="0" smtClean="0"/>
              <a:t>не </a:t>
            </a:r>
            <a:r>
              <a:rPr lang="ru-RU" dirty="0"/>
              <a:t>должна превышать </a:t>
            </a:r>
            <a:r>
              <a:rPr lang="ru-RU" dirty="0" smtClean="0"/>
              <a:t>40 </a:t>
            </a:r>
            <a:r>
              <a:rPr lang="ru-RU" dirty="0"/>
              <a:t>часов в неделю </a:t>
            </a:r>
            <a:r>
              <a:rPr lang="ru-RU" dirty="0" smtClean="0"/>
              <a:t>  (</a:t>
            </a:r>
            <a:r>
              <a:rPr lang="ru-RU" dirty="0"/>
              <a:t>ч. 2 ст. 91 ТК </a:t>
            </a:r>
            <a:r>
              <a:rPr lang="ru-RU" dirty="0" smtClean="0"/>
              <a:t>РФ). Для </a:t>
            </a:r>
            <a:r>
              <a:rPr lang="ru-RU" dirty="0"/>
              <a:t>женщин, работающих в районах Крайнего Севера и приравненных к ним местностях, коллективным договором или трудовым договором устанавливается 36-часовая рабочая неделя, если меньшая продолжительность рабочей недели не предусмотрена для них федеральными законами (ст. 320 ТК РФ). При этом заработная плата выплачивается в том же размере, что и при полной рабочей </a:t>
            </a:r>
            <a:r>
              <a:rPr lang="ru-RU" dirty="0" smtClean="0"/>
              <a:t>неделе. </a:t>
            </a:r>
            <a:r>
              <a:rPr lang="ru-RU" dirty="0"/>
              <a:t>Это касается постоянных, временных и сезонных работников, а также работников, принятых на время выполнения определённых работ.</a:t>
            </a:r>
          </a:p>
          <a:p>
            <a:pPr algn="just"/>
            <a:r>
              <a:rPr lang="ru-RU" dirty="0" smtClean="0"/>
              <a:t>Неполное рабочее время. Согласно </a:t>
            </a:r>
            <a:r>
              <a:rPr lang="ru-RU" dirty="0"/>
              <a:t>ч. 1 ст. 93 ТК РФ </a:t>
            </a:r>
            <a:r>
              <a:rPr lang="ru-RU" dirty="0" smtClean="0"/>
              <a:t>неполное </a:t>
            </a:r>
            <a:r>
              <a:rPr lang="ru-RU" dirty="0"/>
              <a:t>рабочее время устанавливается в форме неполной рабочей недели либо неполного рабочего дня (смены</a:t>
            </a:r>
            <a:r>
              <a:rPr lang="ru-RU" dirty="0" smtClean="0"/>
              <a:t>). Женщины-пенсионеры </a:t>
            </a:r>
            <a:r>
              <a:rPr lang="ru-RU" dirty="0"/>
              <a:t>не относятся к лицам, которым работодатель обязан установить такой режим рабочего времени согласно ч. 1 ст. 93 ТК РФ</a:t>
            </a:r>
            <a:r>
              <a:rPr lang="ru-RU" dirty="0" smtClean="0"/>
              <a:t>. </a:t>
            </a:r>
            <a:r>
              <a:rPr lang="ru-RU" dirty="0"/>
              <a:t>Но это возможно по просьбе работающего пенсионера</a:t>
            </a:r>
            <a:r>
              <a:rPr lang="ru-RU" dirty="0" smtClean="0"/>
              <a:t>. Однако </a:t>
            </a:r>
            <a:r>
              <a:rPr lang="ru-RU" dirty="0"/>
              <a:t>неполное рабочее время может устанавливаться и по инициативе работодателя.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5840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3"/>
            <a:ext cx="8280920" cy="57606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УСЛОВИЯ </a:t>
            </a:r>
            <a:r>
              <a:rPr lang="ru-RU" sz="2400" b="1" dirty="0"/>
              <a:t>ТРУДА </a:t>
            </a:r>
            <a:r>
              <a:rPr lang="ru-RU" sz="2400" b="1" dirty="0" smtClean="0"/>
              <a:t>ЖЕНЩИН-ПЕНСИОНЕРОВ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859216" cy="5421216"/>
          </a:xfrm>
        </p:spPr>
        <p:txBody>
          <a:bodyPr>
            <a:normAutofit fontScale="62500" lnSpcReduction="20000"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Законодательством не установлены специальные требования к условиям труда работников пенсионного возраста. Но работодатель, принимая такого сотрудника на работу, должен учитывать, что условия труда, в частности режим рабочего времени и времени отдыха, должны соответствовать трудоспособности конкретного пожилого человека.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Общие советы работодателям по улучшению условий труда работников-пенсионеров и производственной сферы приведены в п. 13 Рекомендации </a:t>
            </a:r>
            <a:r>
              <a:rPr lang="ru-RU" dirty="0" smtClean="0"/>
              <a:t>№ </a:t>
            </a:r>
            <a:r>
              <a:rPr lang="ru-RU" dirty="0"/>
              <a:t>162 «О пожилых трудящихся», утверждённой Международной организацией труда от </a:t>
            </a:r>
            <a:r>
              <a:rPr lang="ru-RU" dirty="0" smtClean="0"/>
              <a:t>23.06.1980 года в Женеве. </a:t>
            </a:r>
            <a:r>
              <a:rPr lang="ru-RU" dirty="0"/>
              <a:t>Например, работодателям рекомендуется: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- </a:t>
            </a:r>
            <a:r>
              <a:rPr lang="ru-RU" sz="2200" dirty="0"/>
              <a:t>изменять формы организации труда, если </a:t>
            </a:r>
            <a:r>
              <a:rPr lang="ru-RU" sz="2200" dirty="0" smtClean="0"/>
              <a:t>они </a:t>
            </a:r>
            <a:r>
              <a:rPr lang="ru-RU" sz="2200" dirty="0"/>
              <a:t>ведут к чрезмерному напряжению пожилых работников, в частности путём ограничения сверхурочной работы;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приспосабливать рабочее место и задания к возможностям трудящегося пенсионера, используя все имеющиеся технические средства и, в частности, принципы эргономики </a:t>
            </a:r>
            <a:r>
              <a:rPr lang="ru-RU" sz="2200" dirty="0" smtClean="0"/>
              <a:t>(эргономика </a:t>
            </a:r>
            <a:r>
              <a:rPr lang="ru-RU" sz="2200" dirty="0"/>
              <a:t>— это наука, которая изучает трудовую деятельность и занимается вопросами взаимодействия людей с бытовыми и производственными </a:t>
            </a:r>
            <a:r>
              <a:rPr lang="ru-RU" sz="2200" dirty="0" smtClean="0"/>
              <a:t>системами), </a:t>
            </a:r>
            <a:r>
              <a:rPr lang="ru-RU" sz="2200" dirty="0"/>
              <a:t>чтобы сохранить здоровье и работоспособность и предупредить несчастные случаи;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организовать систематический контроль состояния здоровья пожилых работников;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</a:t>
            </a:r>
            <a:r>
              <a:rPr lang="ru-RU" sz="2200" dirty="0" smtClean="0"/>
              <a:t>обеспечить </a:t>
            </a:r>
            <a:r>
              <a:rPr lang="ru-RU" sz="2200" dirty="0"/>
              <a:t>безопасность и гигиену труда пенсионеров.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Повышенные гарантии работающим пенсионерам по сравнению с обычными работниками могут быть предусмотрены коллективным договором, соглашениями, локальными нормативными актами, трудовым договором.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7865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189127"/>
            <a:ext cx="7920880" cy="338437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  <a:t>              Права, гарантии и льготы редко соблюдаются работодателями в полном объёме. Из-за этого на практике возникают сложные ситуации.       </a:t>
            </a:r>
            <a:b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  <a:t>             Главное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</a:rPr>
              <a:t>– чтобы обе стороны были знакомы с действующими правилами, требованиями. При получении новых знаний становится проще действовать. Граждане быстрее понимают, как защитить свои права при появлении тех или иных обстоятельств.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 descr="http://www.profiz.ru/upl/pictures/SEK/04_2019/%D0%A2%D1%80%D1%83%D0%B4%20%D0%B6%D0%B5%D0%BD%D1%89%D0%B8%D0%B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01008"/>
            <a:ext cx="6696744" cy="3124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0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62074"/>
          </a:xfrm>
        </p:spPr>
        <p:txBody>
          <a:bodyPr/>
          <a:lstStyle/>
          <a:p>
            <a:r>
              <a:rPr lang="ru-RU" b="1" dirty="0" smtClean="0"/>
              <a:t>В </a:t>
            </a:r>
            <a:r>
              <a:rPr lang="ru-RU" b="1" dirty="0"/>
              <a:t>интересах женщин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616624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Принцип социального государства, политика которого направлена на создание условий, обеспечивающих достойную жизнь и свободное развитие человека, обязывает </a:t>
            </a:r>
            <a:r>
              <a:rPr lang="ru-RU" dirty="0" smtClean="0"/>
              <a:t>надлежащим </a:t>
            </a:r>
            <a:r>
              <a:rPr lang="ru-RU" dirty="0"/>
              <a:t>образом осуществлять охрану труда и здоровья людей, государственную поддержку семьи, материнства, отцовства и детства, устанавливать государственные пенсии, пособия и иные гарантии социальной защиты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В </a:t>
            </a:r>
            <a:r>
              <a:rPr lang="ru-RU" dirty="0"/>
              <a:t>Российской </a:t>
            </a:r>
            <a:r>
              <a:rPr lang="ru-RU" dirty="0" smtClean="0"/>
              <a:t>Федерации и в Ханты-Мансийском автономном округе – Югре в </a:t>
            </a:r>
            <a:r>
              <a:rPr lang="ru-RU" dirty="0"/>
              <a:t>связи с необходимостью создания полноценной системы социальной защиты повышенное внимание уделяется такой особой категории работников, как женщины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Особенности организации труда женщин законодательно определены в </a:t>
            </a:r>
            <a:r>
              <a:rPr lang="ru-RU" dirty="0" smtClean="0"/>
              <a:t>главе 41 Трудового кодекса </a:t>
            </a:r>
            <a:r>
              <a:rPr lang="ru-RU" dirty="0"/>
              <a:t>Российской Федерации </a:t>
            </a:r>
            <a:r>
              <a:rPr lang="ru-RU" dirty="0" smtClean="0"/>
              <a:t>(глава 41 ТК РФ «Особенности регулирования труда женщин, лиц с семейными обязанностями»). Трудовое </a:t>
            </a:r>
            <a:r>
              <a:rPr lang="ru-RU" dirty="0"/>
              <a:t>законодательство содержит специальные нормы, направленные на охрану труда и здоровья женщин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9104"/>
            <a:ext cx="8924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69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Autofit/>
          </a:bodyPr>
          <a:lstStyle/>
          <a:p>
            <a:r>
              <a:rPr lang="ru-RU" b="1" dirty="0"/>
              <a:t>Тяжелый труд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421216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При приеме на работу женщин работодатель обязан соблюдать нормы, установленные ст. 253 </a:t>
            </a:r>
            <a:r>
              <a:rPr lang="ru-RU" dirty="0" smtClean="0"/>
              <a:t>ТК РФ, </a:t>
            </a:r>
            <a:r>
              <a:rPr lang="ru-RU" dirty="0"/>
              <a:t>согласно которым ограничено применение труда женщин на тяжелых работах и работах с вредными и (или) опасными условиями труда, а также на подземных работах.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В настоящее время действует Перечень тяжелых работ и работ с вредными или опасными условиями труда, при выполнении которых запрещается применение труда женщин, утвержденный Постановлением Правительства от 25.02.2000 № 162.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Если в нарушение требований трудового законодательства женщина была допущена к таким работам, то трудовой договор с ней прекращается на основании статьи 84 ТК </a:t>
            </a:r>
            <a:r>
              <a:rPr lang="ru-RU" dirty="0" smtClean="0"/>
              <a:t>РФ при </a:t>
            </a:r>
            <a:r>
              <a:rPr lang="ru-RU" dirty="0"/>
              <a:t>отсутствии возможности перевести на другую имеющуюся у работодателя работу, которую она может выполнять. При этом женщине выплачивается выходное пособие в размере среднего месячного заработка.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Запрещено применение труда женщин на работах, связанных с подъемом и перемещением вручную тяжестей, превышающих предельно допустимые для них нормы. Данные нормы утверждены Постановлением Совета Министров — Правительства РФ от 06.02.1993 № 105.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7" y="620688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37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358"/>
            <a:ext cx="7467600" cy="490066"/>
          </a:xfrm>
        </p:spPr>
        <p:txBody>
          <a:bodyPr>
            <a:noAutofit/>
          </a:bodyPr>
          <a:lstStyle/>
          <a:p>
            <a:r>
              <a:rPr lang="ru-RU" b="1" dirty="0"/>
              <a:t>Перевод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859216" cy="53492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 соответствии со ст. 254 ТК </a:t>
            </a:r>
            <a:r>
              <a:rPr lang="ru-RU" dirty="0" smtClean="0"/>
              <a:t>РФ беременным </a:t>
            </a:r>
            <a:r>
              <a:rPr lang="ru-RU" dirty="0"/>
              <a:t>женщинам и женщин, имеющих детей в возрасте до полутора </a:t>
            </a:r>
            <a:r>
              <a:rPr lang="ru-RU" dirty="0" smtClean="0"/>
              <a:t>лет, в </a:t>
            </a:r>
            <a:r>
              <a:rPr lang="ru-RU" dirty="0"/>
              <a:t>соответствии с медицинским заключением и по их заявлению снижаются нормы выработки, нормы обслуживания либо эти женщины переводятся на другую работу, исключающую воздействие неблагоприятных производственных факторов, с сохранением среднего заработка по прежней работе.</a:t>
            </a:r>
          </a:p>
          <a:p>
            <a:pPr algn="just"/>
            <a:r>
              <a:rPr lang="ru-RU" dirty="0"/>
              <a:t>Требования к условиям труда женщин в период беременности закреплены в Разделе 4 СанПиН 2.2.0.555-96 «Гигиенические требования к условиям труда женщин», утвержденных Постановлением Госкомсанэпиднадзора России от 28.10.1996 № 32.</a:t>
            </a:r>
          </a:p>
          <a:p>
            <a:pPr algn="just"/>
            <a:r>
              <a:rPr lang="ru-RU" dirty="0"/>
              <a:t>До предоставления беременной женщине другой работы, исключающей воздействие неблагоприятных производственных факторов, она подлежит освобождению от работы с сохранением среднего заработка за все пропущенные вследствие этого рабочие дни за счет средств работодателя.</a:t>
            </a:r>
          </a:p>
          <a:p>
            <a:pPr algn="just"/>
            <a:r>
              <a:rPr lang="ru-RU" dirty="0"/>
              <a:t>Похожая гарантия распространяется также и на женщин, имеющих детей в возрасте до полутора лет. В соответствии с ч. 4 ст. 254 ТК </a:t>
            </a:r>
            <a:r>
              <a:rPr lang="ru-RU" dirty="0" smtClean="0"/>
              <a:t>РФ такие </a:t>
            </a:r>
            <a:r>
              <a:rPr lang="ru-RU" dirty="0"/>
              <a:t>женщины, в случае невозможности выполнения прежней работы, переводятся по их заявлению на другую работу с оплатой труда по выполняемой работе, но не ниже среднего заработка по прежней работе до достижения ребенком возраста полутора лет.</a:t>
            </a:r>
          </a:p>
          <a:p>
            <a:pPr algn="just"/>
            <a:r>
              <a:rPr lang="ru-RU" dirty="0"/>
              <a:t>Правда, в этой ситуации у работодателя нет обязанности в случае невозможности перевода женщины на другую работу освободить ее от работы с сохранением среднего заработка. Взамен этого работнице предоставлено право воспользоваться отпуском по уходу за ребенком.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06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43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Autofit/>
          </a:bodyPr>
          <a:lstStyle/>
          <a:p>
            <a:r>
              <a:rPr lang="ru-RU" b="1" dirty="0"/>
              <a:t>Условия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ТК </a:t>
            </a:r>
            <a:r>
              <a:rPr lang="ru-RU" dirty="0" smtClean="0"/>
              <a:t>РФ закреплен </a:t>
            </a:r>
            <a:r>
              <a:rPr lang="ru-RU" dirty="0"/>
              <a:t>запрет привлекать беременных женщин к сверхурочной работе, работе в ночное время, выходные и нерабочие праздничные дни.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Привлечение беременных женщин к такой работе является незаконным, даже если оно осуществляется с их письменного согласия или даже по их просьбе.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Кроме того, работодатель также не имеет права направлять беременных женщин в служебные командировки, а также беременные женщины и женщины, имеющие детей в возрасте до 3 лет, не могут привлекаться к работам, выполняемым вахтовым методом.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Женщины с детьми до 3 лет могут быть направлены в служебные командировки, привлечены к сверхурочной работе, работе в ночное время, выходные и нерабочие праздничные дни, только с их письменного согласия, и при условии, что это не запрещено им в соответствии с медицинским заключением.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Эта гарантия также распространяется на следующие категории работников: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работников, имеющих детей-инвалидов;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работников, осуществляющих уход за больными членами их семей в соответствии с медицинским заключением;</a:t>
            </a:r>
          </a:p>
          <a:p>
            <a:pPr algn="just">
              <a:spcAft>
                <a:spcPts val="1200"/>
              </a:spcAft>
            </a:pPr>
            <a:r>
              <a:rPr lang="ru-RU" dirty="0" smtClean="0"/>
              <a:t>•	матерей и отцов, воспитывающих детей без супруга (супруги) в возрасте до 5 лет.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466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1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562074"/>
          </a:xfrm>
        </p:spPr>
        <p:txBody>
          <a:bodyPr/>
          <a:lstStyle/>
          <a:p>
            <a:r>
              <a:rPr lang="ru-RU" b="1" dirty="0"/>
              <a:t>Неполное рабочее время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19256" cy="5205192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По просьбе </a:t>
            </a:r>
            <a:r>
              <a:rPr lang="ru-RU" dirty="0" smtClean="0"/>
              <a:t>беременной </a:t>
            </a:r>
            <a:r>
              <a:rPr lang="ru-RU" dirty="0"/>
              <a:t>женщины, одного из родителей (опекуна, попечителя), имеющего ребенка в возрасте до </a:t>
            </a:r>
            <a:r>
              <a:rPr lang="ru-RU" dirty="0" smtClean="0"/>
              <a:t>14 </a:t>
            </a:r>
            <a:r>
              <a:rPr lang="ru-RU" dirty="0"/>
              <a:t>лет (ребенка-инвалида в возрасте до </a:t>
            </a:r>
            <a:r>
              <a:rPr lang="ru-RU" dirty="0" smtClean="0"/>
              <a:t>18, </a:t>
            </a:r>
            <a:r>
              <a:rPr lang="ru-RU" dirty="0"/>
              <a:t>в соответствии с ч. 2 ст. 93 </a:t>
            </a:r>
            <a:r>
              <a:rPr lang="ru-RU" dirty="0" smtClean="0"/>
              <a:t>ТК РФ, </a:t>
            </a:r>
            <a:r>
              <a:rPr lang="ru-RU" dirty="0"/>
              <a:t>работодатель обязан устанавливать неполное рабочее время. При этом оплата труда производится пропорционально отработанному времени.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Особый режим рабочего времени имеют женщины, работающие в сельской местности, в районах Крайнего Севера и приравненных к ним местностях, им установлена 36-часовая рабочая неделя (ст. 320 ТК РФ). </a:t>
            </a:r>
            <a:r>
              <a:rPr lang="ru-RU" dirty="0" smtClean="0"/>
              <a:t> </a:t>
            </a:r>
            <a:r>
              <a:rPr lang="ru-RU" dirty="0"/>
              <a:t>При этом заработная плата выплачивается в том же размере, что и при полной рабочей неделе.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Если работодатель не установил сокращенную продолжительность рабочего времени для указанной категории работников, выполняемая ими работа сверх установленной продолжительности рабочего времени подлежит оплате по правилам, предусмотренным для оплаты сверхурочной работы</a:t>
            </a:r>
            <a:r>
              <a:rPr lang="ru-RU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Работа на условиях неполного рабочего времени не влечет для работников каких-либо ограничений продолжительности ежегодного основного оплачиваемого отпуска, исчисления трудового стажа и других трудовых прав.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013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479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Autofit/>
          </a:bodyPr>
          <a:lstStyle/>
          <a:p>
            <a:r>
              <a:rPr lang="ru-RU" b="1" dirty="0"/>
              <a:t>Отпуск по </a:t>
            </a:r>
            <a:r>
              <a:rPr lang="ru-RU" b="1" dirty="0" smtClean="0"/>
              <a:t>беременности и родам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03232" cy="527720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соответствии со ст. 255 </a:t>
            </a:r>
            <a:r>
              <a:rPr lang="ru-RU" dirty="0" smtClean="0"/>
              <a:t>ТК РФ, </a:t>
            </a:r>
            <a:r>
              <a:rPr lang="ru-RU" dirty="0"/>
              <a:t>женщинам по их заявлению и на основании листка нетрудоспособности предоставляются отпуска по беременности и родам продолжительностью 70 (в случае многоплодной беременности — 84) календарных дней до родов и 70 (в случае осложненных родов — 86, при рождении двух или более детей — 110) календарных дней после родов с выплатой пособия.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Законодательство не предоставляет возможности женщине, находясь в отпуске по беременности и родам, продолжать работать и одновременно получать пособие по беременности и родам. Таким образом, женщине нужно выбирать между пособием по беременности и родам и заработной платой.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875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4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76064"/>
          </a:xfrm>
        </p:spPr>
        <p:txBody>
          <a:bodyPr/>
          <a:lstStyle/>
          <a:p>
            <a:r>
              <a:rPr lang="ru-RU" b="1" dirty="0"/>
              <a:t>Отпуск по уходу за ребенком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91409"/>
            <a:ext cx="7931224" cy="5182543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Согласно ст. 256 </a:t>
            </a:r>
            <a:r>
              <a:rPr lang="ru-RU" dirty="0" smtClean="0"/>
              <a:t>ТК РФ, </a:t>
            </a:r>
            <a:r>
              <a:rPr lang="ru-RU" dirty="0"/>
              <a:t>женщине предоставляется отпуск по уходу за ребенком до достижения им возраста 3 лет. Условно этот отпуск можно разделить на два периода: отпуск по уходу за ребенком до достижения им возраста полутора лет, в течение которого женщина получает пособие по уходу за ребенком, и отпуск по уходу за ребенком от полутора до трех лет. Это деление имеет значение только для целей выплаты пособий, а с точки зрения трудовых отношений — это один отпуск, и правовое положение женщины и в том и в другом случае одинаковое.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Отпуск по уходу за ребенком может быть использован женщиной полностью или по частям. Женщина может работать на условиях неполного рабочего времени или на дому с сохранением права на получение пособия по государственному социальному страхованию.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Причем работодатель не имеет права отказать женщине в установлении неполного рабочего времени.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6" y="691788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885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896</TotalTime>
  <Words>2520</Words>
  <Application>Microsoft Office PowerPoint</Application>
  <PresentationFormat>Экран (4:3)</PresentationFormat>
  <Paragraphs>142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Century Schoolbook</vt:lpstr>
      <vt:lpstr>Franklin Gothic Book</vt:lpstr>
      <vt:lpstr>Franklin Gothic Medium</vt:lpstr>
      <vt:lpstr>Wingdings</vt:lpstr>
      <vt:lpstr>Wingdings 2</vt:lpstr>
      <vt:lpstr>Эркер</vt:lpstr>
      <vt:lpstr>Обеспечение безопасных условий       и охраны труда женщин                    (методическое пособие)</vt:lpstr>
      <vt:lpstr>Гендерная политика</vt:lpstr>
      <vt:lpstr>В интересах женщин</vt:lpstr>
      <vt:lpstr>Тяжелый труд</vt:lpstr>
      <vt:lpstr>Перевод</vt:lpstr>
      <vt:lpstr>Условия труда</vt:lpstr>
      <vt:lpstr>Неполное рабочее время</vt:lpstr>
      <vt:lpstr>Отпуск по беременности и родам</vt:lpstr>
      <vt:lpstr>Отпуск по уходу за ребенком</vt:lpstr>
      <vt:lpstr>Перерывы</vt:lpstr>
      <vt:lpstr>Отпуска</vt:lpstr>
      <vt:lpstr>Дополнительные выходные</vt:lpstr>
      <vt:lpstr>Увольнение</vt:lpstr>
      <vt:lpstr>Презентация PowerPoint</vt:lpstr>
      <vt:lpstr>На каких работах женщины не смогут работать</vt:lpstr>
      <vt:lpstr>Профессии в перечне разбиты по видам производств:</vt:lpstr>
      <vt:lpstr>Действие перечня распространяется</vt:lpstr>
      <vt:lpstr>Женщины-инвалиды и охрана труда</vt:lpstr>
      <vt:lpstr>        Работодатели должны придерживаться следующих рекомендаций при трудоустройстве женщин-инвалидов:  Рекомендации               Комментарии</vt:lpstr>
      <vt:lpstr>ЖЕНЩИНЫ-ПЕНСИОНЕРЫ</vt:lpstr>
      <vt:lpstr>РЕЖИМ РАБОТЫ ЖЕНЩИН-ПЕНСИОНЕРОВ</vt:lpstr>
      <vt:lpstr>УСЛОВИЯ ТРУДА ЖЕНЩИН-ПЕНСИОНЕРОВ</vt:lpstr>
      <vt:lpstr>              Права, гарантии и льготы редко соблюдаются работодателями в полном объёме. Из-за этого на практике возникают сложные ситуации.                      Главное – чтобы обе стороны были знакомы с действующими правилами, требованиями. При получении новых знаний становится проще действовать. Граждане быстрее понимают, как защитить свои права при появлении тех или иных обстоятельств.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Ришко Инна Владимировна</dc:creator>
  <cp:lastModifiedBy>Сувернева Жанна Ивановна</cp:lastModifiedBy>
  <cp:revision>116</cp:revision>
  <dcterms:created xsi:type="dcterms:W3CDTF">2020-03-06T06:57:08Z</dcterms:created>
  <dcterms:modified xsi:type="dcterms:W3CDTF">2020-04-06T05:41:30Z</dcterms:modified>
</cp:coreProperties>
</file>