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6858000" cy="9144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DBE9C72-DD82-4226-B250-831CCEBB99E3}">
          <p14:sldIdLst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6C"/>
    <a:srgbClr val="1D0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4" autoAdjust="0"/>
    <p:restoredTop sz="93416" autoAdjust="0"/>
  </p:normalViewPr>
  <p:slideViewPr>
    <p:cSldViewPr>
      <p:cViewPr>
        <p:scale>
          <a:sx n="200" d="100"/>
          <a:sy n="200" d="100"/>
        </p:scale>
        <p:origin x="474" y="-49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81A177D-293F-4EB8-B93C-FF65A7266DA3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59BE0FA0-E69C-4CE6-A282-70D55D6992C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07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Рисунок 8 – Схема последовательности действий стадии «инициация».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E0FA0-E69C-4CE6-A282-70D55D6992CA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1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02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108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84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2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90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783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48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40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6C487-B88B-43FB-8F47-A728B5C4BADB}" type="datetimeFigureOut">
              <a:rPr lang="ru-RU" smtClean="0"/>
              <a:t>09.02.2018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204C2-2E08-45E8-82BB-FE990722E3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0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Блок-схема: альтернативный процесс 59"/>
          <p:cNvSpPr/>
          <p:nvPr/>
        </p:nvSpPr>
        <p:spPr>
          <a:xfrm>
            <a:off x="2864586" y="1085907"/>
            <a:ext cx="1894810" cy="423475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Принятие решения о заключении концессионного соглашения по результатам конкурса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cxnSp>
        <p:nvCxnSpPr>
          <p:cNvPr id="71" name="Скругленная соединительная линия 70"/>
          <p:cNvCxnSpPr/>
          <p:nvPr/>
        </p:nvCxnSpPr>
        <p:spPr>
          <a:xfrm rot="5400000">
            <a:off x="3700768" y="1619761"/>
            <a:ext cx="156566" cy="710"/>
          </a:xfrm>
          <a:prstGeom prst="curvedConnector3">
            <a:avLst>
              <a:gd name="adj1" fmla="val 7414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Блок-схема: альтернативный процесс 100"/>
          <p:cNvSpPr/>
          <p:nvPr/>
        </p:nvSpPr>
        <p:spPr>
          <a:xfrm>
            <a:off x="2887913" y="2638124"/>
            <a:ext cx="1856953" cy="28729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Размещение конкурсной документации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5020343" y="1143529"/>
            <a:ext cx="1060095" cy="33855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Глава города Нижневартовска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5513" y="2273346"/>
            <a:ext cx="1735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chemeClr val="tx2"/>
                </a:solidFill>
              </a:rPr>
              <a:t> </a:t>
            </a:r>
            <a:endParaRPr lang="ru-RU" sz="800" b="1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020344" y="1921999"/>
            <a:ext cx="1060095" cy="33855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Уполномоченный орган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1802770" y="4933670"/>
            <a:ext cx="299489" cy="3376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Блок-схема: альтернативный процесс 90"/>
          <p:cNvSpPr/>
          <p:nvPr/>
        </p:nvSpPr>
        <p:spPr>
          <a:xfrm>
            <a:off x="2868463" y="4457604"/>
            <a:ext cx="1878996" cy="2379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Вскрытие конвертов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020347" y="4457188"/>
            <a:ext cx="1432989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протокол о вскрытии конвертов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1" name="Блок-схема: альтернативный процесс 120"/>
          <p:cNvSpPr/>
          <p:nvPr/>
        </p:nvSpPr>
        <p:spPr>
          <a:xfrm>
            <a:off x="2713211" y="4748876"/>
            <a:ext cx="1147836" cy="26292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 допуске 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2" name="Блок-схема: альтернативный процесс 121"/>
          <p:cNvSpPr/>
          <p:nvPr/>
        </p:nvSpPr>
        <p:spPr>
          <a:xfrm>
            <a:off x="435048" y="6391089"/>
            <a:ext cx="1419220" cy="17607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Направление проекта КС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25" name="Блок-схема: альтернативный процесс 124"/>
          <p:cNvSpPr/>
          <p:nvPr/>
        </p:nvSpPr>
        <p:spPr>
          <a:xfrm>
            <a:off x="3933056" y="4759951"/>
            <a:ext cx="990119" cy="26420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об отказе в допуске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128" name="Прямая со стрелкой 127"/>
          <p:cNvCxnSpPr/>
          <p:nvPr/>
        </p:nvCxnSpPr>
        <p:spPr>
          <a:xfrm flipH="1">
            <a:off x="1092360" y="5024900"/>
            <a:ext cx="132807" cy="11726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H="1">
            <a:off x="3775955" y="4253771"/>
            <a:ext cx="1984" cy="20707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Скругленная соединительная линия 158"/>
          <p:cNvCxnSpPr/>
          <p:nvPr/>
        </p:nvCxnSpPr>
        <p:spPr>
          <a:xfrm rot="5400000">
            <a:off x="3700484" y="2532412"/>
            <a:ext cx="166227" cy="2467"/>
          </a:xfrm>
          <a:prstGeom prst="curvedConnector3">
            <a:avLst>
              <a:gd name="adj1" fmla="val 50000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Блок-схема: альтернативный процесс 62"/>
          <p:cNvSpPr/>
          <p:nvPr/>
        </p:nvSpPr>
        <p:spPr>
          <a:xfrm>
            <a:off x="2884975" y="1701402"/>
            <a:ext cx="1862484" cy="699052"/>
          </a:xfrm>
          <a:prstGeom prst="flowChartAlternateProcess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89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>
            <a:solidFill>
              <a:srgbClr val="0070C0"/>
            </a:solidFill>
            <a:tailEnd type="stealth" w="med" len="lg"/>
          </a:ln>
          <a:effectLst>
            <a:outerShdw blurRad="25400" dist="20000" dir="5400000" rotWithShape="0">
              <a:srgbClr val="000000">
                <a:alpha val="65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Утверждение конкурсной документации, создание конкурсной комиссии, утверждение ее персонального состава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52" name="Блок-схема: альтернативный процесс 51"/>
          <p:cNvSpPr/>
          <p:nvPr/>
        </p:nvSpPr>
        <p:spPr>
          <a:xfrm>
            <a:off x="2881070" y="3102517"/>
            <a:ext cx="1870404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Сообщение о проведении конкурса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53" name="Блок-схема: альтернативный процесс 52"/>
          <p:cNvSpPr/>
          <p:nvPr/>
        </p:nvSpPr>
        <p:spPr>
          <a:xfrm>
            <a:off x="2864586" y="423297"/>
            <a:ext cx="1851546" cy="47359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Заключение соглашения о предоставлении субсидии на </a:t>
            </a:r>
            <a:r>
              <a:rPr lang="ru-RU" sz="800" b="1" dirty="0" err="1" smtClean="0">
                <a:cs typeface="Times New Roman" panose="02020603050405020304" pitchFamily="18" charset="0"/>
              </a:rPr>
              <a:t>софинансирование</a:t>
            </a:r>
            <a:r>
              <a:rPr lang="ru-RU" sz="800" b="1" dirty="0" smtClean="0">
                <a:cs typeface="Times New Roman" panose="02020603050405020304" pitchFamily="18" charset="0"/>
              </a:rPr>
              <a:t>  (если предмет концессии - объект образования)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91923" y="363255"/>
            <a:ext cx="1078987" cy="64633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Глава города Нижневартовска, Департамент образования и молодежной политики ХМАО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64" name="Скругленная соединительная линия 63"/>
          <p:cNvCxnSpPr/>
          <p:nvPr/>
        </p:nvCxnSpPr>
        <p:spPr>
          <a:xfrm rot="5400000">
            <a:off x="3705421" y="3045544"/>
            <a:ext cx="166227" cy="2467"/>
          </a:xfrm>
          <a:prstGeom prst="curvedConnector3">
            <a:avLst>
              <a:gd name="adj1" fmla="val 50001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020345" y="2577505"/>
            <a:ext cx="1060095" cy="33855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Уполномоченный орган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20345" y="3137428"/>
            <a:ext cx="1060095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8" name="Блок-схема: альтернативный процесс 67"/>
          <p:cNvSpPr/>
          <p:nvPr/>
        </p:nvSpPr>
        <p:spPr>
          <a:xfrm>
            <a:off x="2887913" y="3559446"/>
            <a:ext cx="1870404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Предоставление заявок на участие в конкурсе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20343" y="3603995"/>
            <a:ext cx="1060094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Заявитель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3" name="Блок-схема: альтернативный процесс 72"/>
          <p:cNvSpPr/>
          <p:nvPr/>
        </p:nvSpPr>
        <p:spPr>
          <a:xfrm>
            <a:off x="2868463" y="3989763"/>
            <a:ext cx="1870404" cy="2596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Регистрация заявок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016246" y="3957070"/>
            <a:ext cx="1046477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журнал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5" name="Скругленная соединительная линия 84"/>
          <p:cNvCxnSpPr/>
          <p:nvPr/>
        </p:nvCxnSpPr>
        <p:spPr>
          <a:xfrm rot="5400000">
            <a:off x="3695067" y="3468421"/>
            <a:ext cx="166227" cy="2467"/>
          </a:xfrm>
          <a:prstGeom prst="curvedConnector3">
            <a:avLst>
              <a:gd name="adj1" fmla="val 90112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кругленная соединительная линия 86"/>
          <p:cNvCxnSpPr/>
          <p:nvPr/>
        </p:nvCxnSpPr>
        <p:spPr>
          <a:xfrm rot="5400000">
            <a:off x="3704001" y="3906503"/>
            <a:ext cx="166227" cy="2467"/>
          </a:xfrm>
          <a:prstGeom prst="curvedConnector3">
            <a:avLst>
              <a:gd name="adj1" fmla="val 90112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альтернативный процесс 58"/>
          <p:cNvSpPr/>
          <p:nvPr/>
        </p:nvSpPr>
        <p:spPr>
          <a:xfrm>
            <a:off x="475139" y="3854463"/>
            <a:ext cx="1551504" cy="237722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Объявление конкурса несостоявшимся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sp>
        <p:nvSpPr>
          <p:cNvPr id="76" name="Блок-схема: альтернативный процесс 75"/>
          <p:cNvSpPr/>
          <p:nvPr/>
        </p:nvSpPr>
        <p:spPr>
          <a:xfrm>
            <a:off x="437108" y="4749490"/>
            <a:ext cx="1375109" cy="24188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>
                <a:cs typeface="Times New Roman" panose="02020603050405020304" pitchFamily="18" charset="0"/>
              </a:rPr>
              <a:t>Вскрытие конвертов</a:t>
            </a:r>
          </a:p>
        </p:txBody>
      </p:sp>
      <p:sp>
        <p:nvSpPr>
          <p:cNvPr id="77" name="Блок-схема: альтернативный процесс 76"/>
          <p:cNvSpPr/>
          <p:nvPr/>
        </p:nvSpPr>
        <p:spPr>
          <a:xfrm>
            <a:off x="449184" y="5151175"/>
            <a:ext cx="1394488" cy="34082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Предложение Заявителю предоставить предложение о заключении КС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79" name="Блок-схема: альтернативный процесс 78"/>
          <p:cNvSpPr/>
          <p:nvPr/>
        </p:nvSpPr>
        <p:spPr>
          <a:xfrm>
            <a:off x="435048" y="5587852"/>
            <a:ext cx="1398109" cy="24164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Представление предложения о заключении КС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88" name="Блок-схема: альтернативный процесс 87"/>
          <p:cNvSpPr/>
          <p:nvPr/>
        </p:nvSpPr>
        <p:spPr>
          <a:xfrm>
            <a:off x="461408" y="5954068"/>
            <a:ext cx="1384548" cy="24212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 заключении КС с Заявителем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90" name="Блок-схема: альтернативный процесс 89"/>
          <p:cNvSpPr/>
          <p:nvPr/>
        </p:nvSpPr>
        <p:spPr>
          <a:xfrm>
            <a:off x="2093323" y="4780192"/>
            <a:ext cx="274287" cy="146869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93" name="Блок-схема: альтернативный процесс 92"/>
          <p:cNvSpPr/>
          <p:nvPr/>
        </p:nvSpPr>
        <p:spPr>
          <a:xfrm>
            <a:off x="852475" y="587422"/>
            <a:ext cx="1867361" cy="28729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Согласование передачи имущества с Думой города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986743" y="5837247"/>
            <a:ext cx="132807" cy="11726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1020875" y="5495364"/>
            <a:ext cx="132807" cy="11726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1828773" y="5295885"/>
            <a:ext cx="269000" cy="20289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V="1">
            <a:off x="1825377" y="5706131"/>
            <a:ext cx="261289" cy="2759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016246" y="4814287"/>
            <a:ext cx="1437090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протокол предварительного отбора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7" name="Блок-схема: альтернативный процесс 96"/>
          <p:cNvSpPr/>
          <p:nvPr/>
        </p:nvSpPr>
        <p:spPr>
          <a:xfrm>
            <a:off x="2713211" y="5208253"/>
            <a:ext cx="1134584" cy="40201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Уведомление с предложением предоставить конкурсное предложение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98" name="Блок-схема: альтернативный процесс 97"/>
          <p:cNvSpPr/>
          <p:nvPr/>
        </p:nvSpPr>
        <p:spPr>
          <a:xfrm>
            <a:off x="4711466" y="5224893"/>
            <a:ext cx="775510" cy="18735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99" name="Блок-схема: альтернативный процесс 98"/>
          <p:cNvSpPr/>
          <p:nvPr/>
        </p:nvSpPr>
        <p:spPr>
          <a:xfrm>
            <a:off x="3927046" y="5216164"/>
            <a:ext cx="705169" cy="22867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Уведомление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 flipH="1">
            <a:off x="4274334" y="5023764"/>
            <a:ext cx="2018" cy="178218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4827083" y="5017822"/>
            <a:ext cx="1984" cy="20707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flipH="1">
            <a:off x="3266491" y="5014729"/>
            <a:ext cx="1984" cy="20707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H="1">
            <a:off x="3259866" y="5616908"/>
            <a:ext cx="6625" cy="155983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Блок-схема: альтернативный процесс 106"/>
          <p:cNvSpPr/>
          <p:nvPr/>
        </p:nvSpPr>
        <p:spPr>
          <a:xfrm>
            <a:off x="2705012" y="5773448"/>
            <a:ext cx="1660092" cy="185208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Представление конкурсных предложений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08" name="Блок-схема: альтернативный процесс 107"/>
          <p:cNvSpPr/>
          <p:nvPr/>
        </p:nvSpPr>
        <p:spPr>
          <a:xfrm>
            <a:off x="2705012" y="6121832"/>
            <a:ext cx="1645267" cy="19892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Регистрация конкурсных предложений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109" name="Прямая со стрелкой 108"/>
          <p:cNvCxnSpPr/>
          <p:nvPr/>
        </p:nvCxnSpPr>
        <p:spPr>
          <a:xfrm flipH="1">
            <a:off x="3263178" y="5971363"/>
            <a:ext cx="6625" cy="155983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Соединительная линия уступом 110"/>
          <p:cNvCxnSpPr>
            <a:cxnSpLocks/>
            <a:stCxn id="93" idx="2"/>
            <a:endCxn id="60" idx="1"/>
          </p:cNvCxnSpPr>
          <p:nvPr/>
        </p:nvCxnSpPr>
        <p:spPr>
          <a:xfrm rot="16200000" flipH="1">
            <a:off x="2113908" y="546966"/>
            <a:ext cx="422927" cy="1078430"/>
          </a:xfrm>
          <a:prstGeom prst="bentConnector2">
            <a:avLst/>
          </a:prstGeom>
          <a:ln>
            <a:solidFill>
              <a:srgbClr val="0070C0"/>
            </a:solidFill>
            <a:tailEnd type="triangle"/>
          </a:ln>
          <a:scene3d>
            <a:camera prst="orthographicFront"/>
            <a:lightRig rig="threePt" dir="t"/>
          </a:scene3d>
          <a:sp3d contour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flipH="1">
            <a:off x="1129085" y="6203538"/>
            <a:ext cx="12729" cy="20707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5067564" y="6101013"/>
            <a:ext cx="1094333" cy="276999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журнал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067564" y="5739098"/>
            <a:ext cx="1092459" cy="215444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b="1" i="1" dirty="0" smtClean="0">
                <a:solidFill>
                  <a:schemeClr val="tx2">
                    <a:lumMod val="50000"/>
                  </a:schemeClr>
                </a:solidFill>
              </a:rPr>
              <a:t>Участник конкурса</a:t>
            </a:r>
            <a:endParaRPr lang="ru-RU" sz="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5" name="Соединительная линия уступом 134"/>
          <p:cNvCxnSpPr/>
          <p:nvPr/>
        </p:nvCxnSpPr>
        <p:spPr>
          <a:xfrm rot="10800000" flipV="1">
            <a:off x="2362770" y="6320752"/>
            <a:ext cx="706191" cy="5026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Блок-схема: альтернативный процесс 144"/>
          <p:cNvSpPr/>
          <p:nvPr/>
        </p:nvSpPr>
        <p:spPr>
          <a:xfrm>
            <a:off x="852475" y="6717301"/>
            <a:ext cx="1505397" cy="22910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Объявление конкурса несостоявшимся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sp>
        <p:nvSpPr>
          <p:cNvPr id="148" name="Блок-схема: альтернативный процесс 147"/>
          <p:cNvSpPr/>
          <p:nvPr/>
        </p:nvSpPr>
        <p:spPr>
          <a:xfrm>
            <a:off x="2719836" y="6497269"/>
            <a:ext cx="1454012" cy="2379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Вскрытие конвертов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cxnSp>
        <p:nvCxnSpPr>
          <p:cNvPr id="150" name="Прямая со стрелкой 149"/>
          <p:cNvCxnSpPr/>
          <p:nvPr/>
        </p:nvCxnSpPr>
        <p:spPr>
          <a:xfrm>
            <a:off x="3259866" y="6320752"/>
            <a:ext cx="6624" cy="17971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Блок-схема: альтернативный процесс 79"/>
          <p:cNvSpPr/>
          <p:nvPr/>
        </p:nvSpPr>
        <p:spPr>
          <a:xfrm>
            <a:off x="4274445" y="6487415"/>
            <a:ext cx="1454011" cy="23794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Возврат конвертов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4350279" y="6345310"/>
            <a:ext cx="157221" cy="151419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Блок-схема: альтернативный процесс 81"/>
          <p:cNvSpPr/>
          <p:nvPr/>
        </p:nvSpPr>
        <p:spPr>
          <a:xfrm>
            <a:off x="2646667" y="6874181"/>
            <a:ext cx="1147786" cy="28739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 соответствии конкурсной документации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84" name="Блок-схема: альтернативный процесс 83"/>
          <p:cNvSpPr/>
          <p:nvPr/>
        </p:nvSpPr>
        <p:spPr>
          <a:xfrm>
            <a:off x="3833989" y="6869765"/>
            <a:ext cx="1125838" cy="29180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 несоответствии конкурсной документации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3266490" y="6729815"/>
            <a:ext cx="5766" cy="16720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4005064" y="6735218"/>
            <a:ext cx="0" cy="16805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 rot="5400000">
            <a:off x="3263318" y="7391147"/>
            <a:ext cx="34369" cy="12700"/>
          </a:xfrm>
          <a:prstGeom prst="bentConnector3">
            <a:avLst>
              <a:gd name="adj1" fmla="val 638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 flipV="1">
            <a:off x="2348134" y="6912729"/>
            <a:ext cx="286160" cy="20354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flipH="1" flipV="1">
            <a:off x="2034967" y="4066677"/>
            <a:ext cx="684742" cy="702673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Блок-схема: альтернативный процесс 114"/>
          <p:cNvSpPr/>
          <p:nvPr/>
        </p:nvSpPr>
        <p:spPr>
          <a:xfrm>
            <a:off x="244878" y="7604412"/>
            <a:ext cx="1436360" cy="22910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b="1" dirty="0" smtClean="0">
                <a:cs typeface="Times New Roman" panose="02020603050405020304" pitchFamily="18" charset="0"/>
              </a:rPr>
              <a:t>Принятие решения о заключении КС</a:t>
            </a:r>
            <a:endParaRPr lang="ru-RU" sz="750" b="1" dirty="0">
              <a:cs typeface="Times New Roman" panose="02020603050405020304" pitchFamily="18" charset="0"/>
            </a:endParaRPr>
          </a:p>
        </p:txBody>
      </p:sp>
      <p:sp>
        <p:nvSpPr>
          <p:cNvPr id="116" name="Блок-схема: альтернативный процесс 115"/>
          <p:cNvSpPr/>
          <p:nvPr/>
        </p:nvSpPr>
        <p:spPr>
          <a:xfrm>
            <a:off x="1728377" y="7098863"/>
            <a:ext cx="800136" cy="23909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117" name="Прямая со стрелкой 116"/>
          <p:cNvCxnSpPr/>
          <p:nvPr/>
        </p:nvCxnSpPr>
        <p:spPr>
          <a:xfrm>
            <a:off x="1124744" y="6959767"/>
            <a:ext cx="1" cy="16055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 flipH="1">
            <a:off x="2090132" y="6946407"/>
            <a:ext cx="6364" cy="163744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Блок-схема: альтернативный процесс 118"/>
          <p:cNvSpPr/>
          <p:nvPr/>
        </p:nvSpPr>
        <p:spPr>
          <a:xfrm>
            <a:off x="2628169" y="7314277"/>
            <a:ext cx="2351158" cy="167804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Принятие решения об определении победителя конкурса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099929" y="7018155"/>
            <a:ext cx="1281399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протокол рассмотрения и оценки конкурсных предложений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" name="Блок-схема: альтернативный процесс 122"/>
          <p:cNvSpPr/>
          <p:nvPr/>
        </p:nvSpPr>
        <p:spPr>
          <a:xfrm>
            <a:off x="2628169" y="7655618"/>
            <a:ext cx="2361213" cy="20277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Оформление протокола о результатах проведения конкурса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124" name="Прямая со стрелкой 123"/>
          <p:cNvCxnSpPr/>
          <p:nvPr/>
        </p:nvCxnSpPr>
        <p:spPr>
          <a:xfrm>
            <a:off x="3263178" y="7482081"/>
            <a:ext cx="6624" cy="17971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085093" y="7604412"/>
            <a:ext cx="1296236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Конкурсная комиссия, протокол о результатах проведения конкурса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Блок-схема: альтернативный процесс 129"/>
          <p:cNvSpPr/>
          <p:nvPr/>
        </p:nvSpPr>
        <p:spPr>
          <a:xfrm>
            <a:off x="2641211" y="8451364"/>
            <a:ext cx="2380559" cy="20277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Передача протокола о результатах проведения конкурса </a:t>
            </a:r>
            <a:r>
              <a:rPr lang="ru-RU" sz="600" b="1" dirty="0" err="1" smtClean="0">
                <a:cs typeface="Times New Roman" panose="02020603050405020304" pitchFamily="18" charset="0"/>
              </a:rPr>
              <a:t>концеденту</a:t>
            </a:r>
            <a:r>
              <a:rPr lang="ru-RU" sz="600" b="1" dirty="0" smtClean="0">
                <a:cs typeface="Times New Roman" panose="02020603050405020304" pitchFamily="18" charset="0"/>
              </a:rPr>
              <a:t> на хранение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3" name="Блок-схема: альтернативный процесс 132"/>
          <p:cNvSpPr/>
          <p:nvPr/>
        </p:nvSpPr>
        <p:spPr>
          <a:xfrm>
            <a:off x="2634903" y="7979538"/>
            <a:ext cx="1520911" cy="34897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Опубликование и размещение сообщения о результатах проведения конкурса, уведомление участников о результатах конкурса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4" name="Блок-схема: альтернативный процесс 133"/>
          <p:cNvSpPr/>
          <p:nvPr/>
        </p:nvSpPr>
        <p:spPr>
          <a:xfrm>
            <a:off x="2641673" y="8656840"/>
            <a:ext cx="2379634" cy="194366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Переговоры с победителем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02" name="Блок-схема: альтернативный процесс 101"/>
          <p:cNvSpPr/>
          <p:nvPr/>
        </p:nvSpPr>
        <p:spPr>
          <a:xfrm>
            <a:off x="4225940" y="7987602"/>
            <a:ext cx="775510" cy="34090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 всем кроме победителя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7" name="Блок-схема: альтернативный процесс 136"/>
          <p:cNvSpPr/>
          <p:nvPr/>
        </p:nvSpPr>
        <p:spPr>
          <a:xfrm>
            <a:off x="247767" y="7083981"/>
            <a:ext cx="1445096" cy="38098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Опубликование и размещение решения о признании конкурса несостоявшимся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38" name="Блок-схема: альтернативный процесс 137"/>
          <p:cNvSpPr/>
          <p:nvPr/>
        </p:nvSpPr>
        <p:spPr>
          <a:xfrm>
            <a:off x="2641673" y="8860792"/>
            <a:ext cx="2379634" cy="259841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smtClean="0">
                <a:cs typeface="Times New Roman" panose="02020603050405020304" pitchFamily="18" charset="0"/>
              </a:rPr>
              <a:t>Направление победителю протокола </a:t>
            </a:r>
            <a:r>
              <a:rPr lang="ru-RU" sz="800" b="1" dirty="0" smtClean="0">
                <a:cs typeface="Times New Roman" panose="02020603050405020304" pitchFamily="18" charset="0"/>
              </a:rPr>
              <a:t>и  проекта </a:t>
            </a:r>
          </a:p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концессионного соглашения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cxnSp>
        <p:nvCxnSpPr>
          <p:cNvPr id="113" name="Прямая со стрелкой 112"/>
          <p:cNvCxnSpPr/>
          <p:nvPr/>
        </p:nvCxnSpPr>
        <p:spPr>
          <a:xfrm flipH="1">
            <a:off x="1216650" y="4567883"/>
            <a:ext cx="3027" cy="20341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endCxn id="90" idx="0"/>
          </p:cNvCxnSpPr>
          <p:nvPr/>
        </p:nvCxnSpPr>
        <p:spPr>
          <a:xfrm>
            <a:off x="2010295" y="4084183"/>
            <a:ext cx="220172" cy="696009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Блок-схема: альтернативный процесс 139"/>
          <p:cNvSpPr/>
          <p:nvPr/>
        </p:nvSpPr>
        <p:spPr>
          <a:xfrm>
            <a:off x="5242221" y="8867800"/>
            <a:ext cx="775510" cy="18735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Возврат задатка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141" name="Прямая со стрелкой 140"/>
          <p:cNvCxnSpPr/>
          <p:nvPr/>
        </p:nvCxnSpPr>
        <p:spPr>
          <a:xfrm>
            <a:off x="3286853" y="7858395"/>
            <a:ext cx="0" cy="129207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/>
          <p:nvPr/>
        </p:nvCxnSpPr>
        <p:spPr>
          <a:xfrm>
            <a:off x="4616937" y="7846561"/>
            <a:ext cx="0" cy="129207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/>
          <p:nvPr/>
        </p:nvCxnSpPr>
        <p:spPr>
          <a:xfrm>
            <a:off x="3286853" y="8328509"/>
            <a:ext cx="0" cy="129207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>
            <a:off x="3253242" y="7144444"/>
            <a:ext cx="6624" cy="17971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Скругленная соединительная линия 145"/>
          <p:cNvCxnSpPr/>
          <p:nvPr/>
        </p:nvCxnSpPr>
        <p:spPr>
          <a:xfrm rot="5400000">
            <a:off x="3676250" y="1001763"/>
            <a:ext cx="156566" cy="710"/>
          </a:xfrm>
          <a:prstGeom prst="curvedConnector3">
            <a:avLst>
              <a:gd name="adj1" fmla="val 7414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Блок-схема: альтернативный процесс 148"/>
          <p:cNvSpPr/>
          <p:nvPr/>
        </p:nvSpPr>
        <p:spPr>
          <a:xfrm>
            <a:off x="238722" y="7935434"/>
            <a:ext cx="1419220" cy="17607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Направление проекта КС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51" name="Блок-схема: альтернативный процесс 150"/>
          <p:cNvSpPr/>
          <p:nvPr/>
        </p:nvSpPr>
        <p:spPr>
          <a:xfrm>
            <a:off x="2864586" y="423148"/>
            <a:ext cx="1851546" cy="473597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cs typeface="Times New Roman" panose="02020603050405020304" pitchFamily="18" charset="0"/>
              </a:rPr>
              <a:t>Заключение соглашения о предоставлении субсидии на </a:t>
            </a:r>
            <a:r>
              <a:rPr lang="ru-RU" sz="800" b="1" dirty="0" err="1" smtClean="0">
                <a:cs typeface="Times New Roman" panose="02020603050405020304" pitchFamily="18" charset="0"/>
              </a:rPr>
              <a:t>софинансирование</a:t>
            </a:r>
            <a:r>
              <a:rPr lang="ru-RU" sz="800" b="1" dirty="0" smtClean="0">
                <a:cs typeface="Times New Roman" panose="02020603050405020304" pitchFamily="18" charset="0"/>
              </a:rPr>
              <a:t>  (если предмет концессии - объект образования)</a:t>
            </a:r>
            <a:endParaRPr lang="ru-RU" sz="800" b="1" dirty="0">
              <a:cs typeface="Times New Roman" panose="02020603050405020304" pitchFamily="18" charset="0"/>
            </a:endParaRPr>
          </a:p>
        </p:txBody>
      </p:sp>
      <p:sp>
        <p:nvSpPr>
          <p:cNvPr id="152" name="Блок-схема: альтернативный процесс 151"/>
          <p:cNvSpPr/>
          <p:nvPr/>
        </p:nvSpPr>
        <p:spPr>
          <a:xfrm>
            <a:off x="2860592" y="97258"/>
            <a:ext cx="1846522" cy="176070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50" b="1" dirty="0" smtClean="0">
                <a:cs typeface="Times New Roman" panose="02020603050405020304" pitchFamily="18" charset="0"/>
              </a:rPr>
              <a:t>Подача заявки на предоставление субсидии</a:t>
            </a:r>
            <a:endParaRPr lang="ru-RU" sz="650" b="1" dirty="0">
              <a:cs typeface="Times New Roman" panose="02020603050405020304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001370" y="119649"/>
            <a:ext cx="1060095" cy="184666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i="1" dirty="0" smtClean="0">
                <a:solidFill>
                  <a:schemeClr val="tx2">
                    <a:lumMod val="50000"/>
                  </a:schemeClr>
                </a:solidFill>
              </a:rPr>
              <a:t>Глава города</a:t>
            </a:r>
            <a:endParaRPr lang="ru-RU" sz="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54" name="Скругленная соединительная линия 153"/>
          <p:cNvCxnSpPr/>
          <p:nvPr/>
        </p:nvCxnSpPr>
        <p:spPr>
          <a:xfrm rot="5400000">
            <a:off x="3683758" y="362222"/>
            <a:ext cx="156566" cy="710"/>
          </a:xfrm>
          <a:prstGeom prst="curvedConnector3">
            <a:avLst>
              <a:gd name="adj1" fmla="val 7414"/>
            </a:avLst>
          </a:prstGeom>
          <a:ln w="19050" cap="rnd" cmpd="sng">
            <a:solidFill>
              <a:schemeClr val="tx2"/>
            </a:solidFill>
            <a:round/>
            <a:headEnd type="none" w="lg" len="lg"/>
            <a:tailEnd type="triangl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низ 17"/>
          <p:cNvSpPr/>
          <p:nvPr/>
        </p:nvSpPr>
        <p:spPr>
          <a:xfrm>
            <a:off x="6160023" y="107046"/>
            <a:ext cx="610169" cy="960752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800" dirty="0">
                <a:solidFill>
                  <a:schemeClr val="tx1"/>
                </a:solidFill>
              </a:rPr>
              <a:t>д</a:t>
            </a:r>
            <a:r>
              <a:rPr lang="ru-RU" sz="800" dirty="0" smtClean="0">
                <a:solidFill>
                  <a:schemeClr val="tx1"/>
                </a:solidFill>
              </a:rPr>
              <a:t>о 35 </a:t>
            </a:r>
            <a:r>
              <a:rPr lang="ru-RU" sz="800" dirty="0" err="1">
                <a:solidFill>
                  <a:schemeClr val="tx1"/>
                </a:solidFill>
              </a:rPr>
              <a:t>к</a:t>
            </a:r>
            <a:r>
              <a:rPr lang="ru-RU" sz="800" dirty="0" err="1" smtClean="0">
                <a:solidFill>
                  <a:schemeClr val="tx1"/>
                </a:solidFill>
              </a:rPr>
              <a:t>.д</a:t>
            </a:r>
            <a:r>
              <a:rPr lang="ru-RU" sz="800" dirty="0" smtClean="0">
                <a:solidFill>
                  <a:schemeClr val="tx1"/>
                </a:solidFill>
              </a:rPr>
              <a:t>.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55" name="Стрелка вниз 154"/>
          <p:cNvSpPr/>
          <p:nvPr/>
        </p:nvSpPr>
        <p:spPr>
          <a:xfrm>
            <a:off x="6160023" y="2640918"/>
            <a:ext cx="680787" cy="1733845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Min 30</a:t>
            </a: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</a:rPr>
              <a:t>р.д</a:t>
            </a:r>
            <a:r>
              <a:rPr lang="ru-RU" sz="900" dirty="0" smtClean="0">
                <a:solidFill>
                  <a:schemeClr val="tx1"/>
                </a:solidFill>
              </a:rPr>
              <a:t>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56" name="Стрелка вниз 155"/>
          <p:cNvSpPr/>
          <p:nvPr/>
        </p:nvSpPr>
        <p:spPr>
          <a:xfrm>
            <a:off x="6177213" y="5192111"/>
            <a:ext cx="680787" cy="1285433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Min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ru-RU" sz="800" dirty="0" smtClean="0">
                <a:solidFill>
                  <a:schemeClr val="tx1"/>
                </a:solidFill>
              </a:rPr>
              <a:t>60</a:t>
            </a:r>
            <a:r>
              <a:rPr lang="ru-RU" sz="1000" dirty="0" smtClean="0">
                <a:solidFill>
                  <a:schemeClr val="tx1"/>
                </a:solidFill>
              </a:rPr>
              <a:t>  </a:t>
            </a:r>
            <a:r>
              <a:rPr lang="ru-RU" sz="1000" dirty="0" err="1" smtClean="0">
                <a:solidFill>
                  <a:schemeClr val="tx1"/>
                </a:solidFill>
              </a:rPr>
              <a:t>р.д</a:t>
            </a:r>
            <a:r>
              <a:rPr lang="ru-RU" sz="1000" dirty="0" smtClean="0">
                <a:solidFill>
                  <a:schemeClr val="tx1"/>
                </a:solidFill>
              </a:rPr>
              <a:t>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6483771" y="4421746"/>
            <a:ext cx="72008" cy="701293"/>
          </a:xfrm>
          <a:prstGeom prst="down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462415" y="4460843"/>
            <a:ext cx="307777" cy="54098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800" dirty="0" smtClean="0"/>
              <a:t>до 15 </a:t>
            </a:r>
            <a:r>
              <a:rPr lang="ru-RU" sz="800" dirty="0" err="1" smtClean="0"/>
              <a:t>р.д</a:t>
            </a: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158" name="Стрелка вниз 157"/>
          <p:cNvSpPr/>
          <p:nvPr/>
        </p:nvSpPr>
        <p:spPr>
          <a:xfrm>
            <a:off x="6519775" y="6556231"/>
            <a:ext cx="72008" cy="913904"/>
          </a:xfrm>
          <a:prstGeom prst="downArrow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TextBox 159"/>
          <p:cNvSpPr txBox="1"/>
          <p:nvPr/>
        </p:nvSpPr>
        <p:spPr>
          <a:xfrm>
            <a:off x="6492113" y="6598112"/>
            <a:ext cx="307777" cy="70788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ru-RU" sz="800" dirty="0" smtClean="0"/>
              <a:t>до 30 </a:t>
            </a:r>
            <a:r>
              <a:rPr lang="ru-RU" sz="800" dirty="0" err="1" smtClean="0"/>
              <a:t>р.д</a:t>
            </a:r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161" name="Стрелка вниз 160"/>
          <p:cNvSpPr/>
          <p:nvPr/>
        </p:nvSpPr>
        <p:spPr>
          <a:xfrm>
            <a:off x="6334724" y="7488312"/>
            <a:ext cx="523276" cy="545548"/>
          </a:xfrm>
          <a:prstGeom prst="downArrow">
            <a:avLst>
              <a:gd name="adj1" fmla="val 59845"/>
              <a:gd name="adj2" fmla="val 50000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до 5 </a:t>
            </a:r>
            <a:r>
              <a:rPr lang="ru-RU" sz="800" dirty="0" err="1" smtClean="0">
                <a:solidFill>
                  <a:schemeClr val="tx1"/>
                </a:solidFill>
              </a:rPr>
              <a:t>р.д</a:t>
            </a:r>
            <a:r>
              <a:rPr lang="ru-RU" sz="800" dirty="0" smtClean="0">
                <a:solidFill>
                  <a:schemeClr val="tx1"/>
                </a:solidFill>
              </a:rPr>
              <a:t>.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162" name="Стрелка вниз 161"/>
          <p:cNvSpPr/>
          <p:nvPr/>
        </p:nvSpPr>
        <p:spPr>
          <a:xfrm>
            <a:off x="6317534" y="8067399"/>
            <a:ext cx="523276" cy="965374"/>
          </a:xfrm>
          <a:prstGeom prst="downArrow">
            <a:avLst>
              <a:gd name="adj1" fmla="val 59845"/>
              <a:gd name="adj2" fmla="val 50000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</a:rPr>
              <a:t>до 5 </a:t>
            </a:r>
            <a:r>
              <a:rPr lang="ru-RU" sz="800" dirty="0" err="1" smtClean="0">
                <a:solidFill>
                  <a:schemeClr val="tx1"/>
                </a:solidFill>
              </a:rPr>
              <a:t>р.д</a:t>
            </a:r>
            <a:r>
              <a:rPr lang="ru-RU" sz="800" dirty="0" smtClean="0">
                <a:solidFill>
                  <a:schemeClr val="tx1"/>
                </a:solidFill>
              </a:rPr>
              <a:t>.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911" y="111033"/>
            <a:ext cx="661564" cy="18466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ru-RU" sz="600" dirty="0" smtClean="0"/>
              <a:t>Блок-схема 2</a:t>
            </a:r>
            <a:endParaRPr lang="ru-RU" sz="600" dirty="0"/>
          </a:p>
        </p:txBody>
      </p:sp>
      <p:sp>
        <p:nvSpPr>
          <p:cNvPr id="3" name="TextBox 2"/>
          <p:cNvSpPr txBox="1"/>
          <p:nvPr/>
        </p:nvSpPr>
        <p:spPr>
          <a:xfrm>
            <a:off x="919679" y="82112"/>
            <a:ext cx="18423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Конкурсные процедуры</a:t>
            </a:r>
            <a:endParaRPr lang="ru-RU" sz="1200" b="1" dirty="0"/>
          </a:p>
        </p:txBody>
      </p:sp>
      <p:sp>
        <p:nvSpPr>
          <p:cNvPr id="147" name="Блок-схема: альтернативный процесс 146"/>
          <p:cNvSpPr/>
          <p:nvPr/>
        </p:nvSpPr>
        <p:spPr>
          <a:xfrm>
            <a:off x="249377" y="7083981"/>
            <a:ext cx="1445096" cy="38098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Опубликование и размещение решения о признании конкурса несостоявшимся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sp>
        <p:nvSpPr>
          <p:cNvPr id="157" name="Блок-схема: альтернативный процесс 156"/>
          <p:cNvSpPr/>
          <p:nvPr/>
        </p:nvSpPr>
        <p:spPr>
          <a:xfrm>
            <a:off x="452388" y="4201722"/>
            <a:ext cx="1333768" cy="380989"/>
          </a:xfrm>
          <a:prstGeom prst="flowChartAlternateProcess">
            <a:avLst/>
          </a:prstGeom>
          <a:ln>
            <a:solidFill>
              <a:schemeClr val="tx2"/>
            </a:solidFill>
            <a:tailEnd type="stealth" w="med" len="lg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" b="1" dirty="0" smtClean="0">
                <a:cs typeface="Times New Roman" panose="02020603050405020304" pitchFamily="18" charset="0"/>
              </a:rPr>
              <a:t>Опубликование и размещение решения о признании конкурса несостоявшимся</a:t>
            </a:r>
            <a:endParaRPr lang="ru-RU" sz="600" b="1" dirty="0"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73" idx="1"/>
            <a:endCxn id="59" idx="3"/>
          </p:cNvCxnSpPr>
          <p:nvPr/>
        </p:nvCxnSpPr>
        <p:spPr>
          <a:xfrm flipH="1" flipV="1">
            <a:off x="2026643" y="3973324"/>
            <a:ext cx="841820" cy="146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Стрелка вниз 131"/>
          <p:cNvSpPr/>
          <p:nvPr/>
        </p:nvSpPr>
        <p:spPr>
          <a:xfrm>
            <a:off x="82278" y="3890081"/>
            <a:ext cx="359183" cy="1401650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до</a:t>
            </a:r>
            <a:r>
              <a:rPr lang="en-US" sz="900" dirty="0" smtClean="0">
                <a:solidFill>
                  <a:schemeClr val="tx1"/>
                </a:solidFill>
              </a:rPr>
              <a:t> 10</a:t>
            </a:r>
            <a:r>
              <a:rPr lang="ru-RU" sz="900" dirty="0" smtClean="0">
                <a:solidFill>
                  <a:schemeClr val="tx1"/>
                </a:solidFill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</a:rPr>
              <a:t>р.д</a:t>
            </a:r>
            <a:r>
              <a:rPr lang="ru-RU" sz="900" dirty="0" smtClean="0">
                <a:solidFill>
                  <a:schemeClr val="tx1"/>
                </a:solidFill>
              </a:rPr>
              <a:t>.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163" name="Прямая со стрелкой 162"/>
          <p:cNvCxnSpPr/>
          <p:nvPr/>
        </p:nvCxnSpPr>
        <p:spPr>
          <a:xfrm flipH="1">
            <a:off x="1833157" y="4086693"/>
            <a:ext cx="195153" cy="1059050"/>
          </a:xfrm>
          <a:prstGeom prst="straightConnector1">
            <a:avLst/>
          </a:prstGeom>
          <a:ln w="19050">
            <a:solidFill>
              <a:schemeClr val="accent2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Стрелка вниз 163"/>
          <p:cNvSpPr/>
          <p:nvPr/>
        </p:nvSpPr>
        <p:spPr>
          <a:xfrm rot="5400000">
            <a:off x="2377630" y="3990362"/>
            <a:ext cx="288309" cy="480498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1 </a:t>
            </a:r>
            <a:r>
              <a:rPr lang="ru-RU" sz="900" dirty="0" err="1" smtClean="0">
                <a:solidFill>
                  <a:schemeClr val="tx1"/>
                </a:solidFill>
              </a:rPr>
              <a:t>р.д</a:t>
            </a:r>
            <a:r>
              <a:rPr lang="ru-RU" sz="900" dirty="0" smtClean="0">
                <a:solidFill>
                  <a:schemeClr val="tx1"/>
                </a:solidFill>
              </a:rPr>
              <a:t>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166" name="Стрелка вниз 165"/>
          <p:cNvSpPr/>
          <p:nvPr/>
        </p:nvSpPr>
        <p:spPr>
          <a:xfrm>
            <a:off x="1758001" y="4088191"/>
            <a:ext cx="244704" cy="417857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700" dirty="0" smtClean="0">
                <a:solidFill>
                  <a:schemeClr val="tx1"/>
                </a:solidFill>
              </a:rPr>
              <a:t>15 </a:t>
            </a:r>
            <a:r>
              <a:rPr lang="ru-RU" sz="700" dirty="0" err="1" smtClean="0">
                <a:solidFill>
                  <a:schemeClr val="tx1"/>
                </a:solidFill>
              </a:rPr>
              <a:t>р.д</a:t>
            </a:r>
            <a:r>
              <a:rPr lang="ru-RU" sz="700" dirty="0" smtClean="0">
                <a:solidFill>
                  <a:schemeClr val="tx1"/>
                </a:solidFill>
              </a:rPr>
              <a:t>.</a:t>
            </a:r>
            <a:endParaRPr lang="ru-RU" sz="700" dirty="0">
              <a:solidFill>
                <a:schemeClr val="tx1"/>
              </a:solidFill>
            </a:endParaRPr>
          </a:p>
        </p:txBody>
      </p:sp>
      <p:sp>
        <p:nvSpPr>
          <p:cNvPr id="167" name="Стрелка вниз 166"/>
          <p:cNvSpPr/>
          <p:nvPr/>
        </p:nvSpPr>
        <p:spPr>
          <a:xfrm>
            <a:off x="51928" y="5324139"/>
            <a:ext cx="419882" cy="485869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750" dirty="0" smtClean="0">
                <a:solidFill>
                  <a:schemeClr val="tx1"/>
                </a:solidFill>
              </a:rPr>
              <a:t>До 6</a:t>
            </a:r>
            <a:r>
              <a:rPr lang="en-US" sz="750" dirty="0" smtClean="0">
                <a:solidFill>
                  <a:schemeClr val="tx1"/>
                </a:solidFill>
              </a:rPr>
              <a:t>0</a:t>
            </a:r>
            <a:r>
              <a:rPr lang="ru-RU" sz="750" dirty="0" smtClean="0">
                <a:solidFill>
                  <a:schemeClr val="tx1"/>
                </a:solidFill>
              </a:rPr>
              <a:t> </a:t>
            </a:r>
            <a:r>
              <a:rPr lang="ru-RU" sz="750" dirty="0" err="1" smtClean="0">
                <a:solidFill>
                  <a:schemeClr val="tx1"/>
                </a:solidFill>
              </a:rPr>
              <a:t>р.д</a:t>
            </a:r>
            <a:r>
              <a:rPr lang="ru-RU" sz="750" dirty="0" smtClean="0">
                <a:solidFill>
                  <a:schemeClr val="tx1"/>
                </a:solidFill>
              </a:rPr>
              <a:t>.</a:t>
            </a:r>
            <a:endParaRPr lang="ru-RU" sz="750" dirty="0">
              <a:solidFill>
                <a:schemeClr val="tx1"/>
              </a:solidFill>
            </a:endParaRPr>
          </a:p>
        </p:txBody>
      </p:sp>
      <p:sp>
        <p:nvSpPr>
          <p:cNvPr id="168" name="Стрелка вниз 167"/>
          <p:cNvSpPr/>
          <p:nvPr/>
        </p:nvSpPr>
        <p:spPr>
          <a:xfrm>
            <a:off x="47648" y="5830786"/>
            <a:ext cx="419882" cy="485869"/>
          </a:xfrm>
          <a:prstGeom prst="downArrow">
            <a:avLst/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750" dirty="0" smtClean="0">
                <a:solidFill>
                  <a:schemeClr val="tx1"/>
                </a:solidFill>
              </a:rPr>
              <a:t>До 15 </a:t>
            </a:r>
            <a:r>
              <a:rPr lang="ru-RU" sz="750" dirty="0" err="1" smtClean="0">
                <a:solidFill>
                  <a:schemeClr val="tx1"/>
                </a:solidFill>
              </a:rPr>
              <a:t>р.д</a:t>
            </a:r>
            <a:r>
              <a:rPr lang="ru-RU" sz="750" dirty="0" smtClean="0">
                <a:solidFill>
                  <a:schemeClr val="tx1"/>
                </a:solidFill>
              </a:rPr>
              <a:t>.</a:t>
            </a:r>
            <a:endParaRPr lang="ru-RU" sz="7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0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363</Words>
  <Application>Microsoft Office PowerPoint</Application>
  <PresentationFormat>Экран (4:3)</PresentationFormat>
  <Paragraphs>76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Zaitsev</dc:creator>
  <cp:lastModifiedBy>Бондаренко Татьяна Анатольевна</cp:lastModifiedBy>
  <cp:revision>270</cp:revision>
  <cp:lastPrinted>2018-02-09T12:31:17Z</cp:lastPrinted>
  <dcterms:created xsi:type="dcterms:W3CDTF">2016-04-10T08:02:52Z</dcterms:created>
  <dcterms:modified xsi:type="dcterms:W3CDTF">2018-02-09T12:39:38Z</dcterms:modified>
</cp:coreProperties>
</file>