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9"/>
  </p:notesMasterIdLst>
  <p:sldIdLst>
    <p:sldId id="426" r:id="rId2"/>
    <p:sldId id="429" r:id="rId3"/>
    <p:sldId id="430" r:id="rId4"/>
    <p:sldId id="431" r:id="rId5"/>
    <p:sldId id="407" r:id="rId6"/>
    <p:sldId id="423" r:id="rId7"/>
    <p:sldId id="432" r:id="rId8"/>
  </p:sldIdLst>
  <p:sldSz cx="12192000" cy="6858000"/>
  <p:notesSz cx="6797675" cy="9926638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426"/>
            <p14:sldId id="429"/>
            <p14:sldId id="430"/>
            <p14:sldId id="431"/>
            <p14:sldId id="407"/>
            <p14:sldId id="423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>
    <p:extLst>
      <p:ext uri="{19B8F6BF-5375-455C-9EA6-DF929625EA0E}">
        <p15:presenceInfo xmlns:p15="http://schemas.microsoft.com/office/powerpoint/2012/main" userId="S-1-5-21-2509222527-3473664192-1900209780-7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4"/>
    <a:srgbClr val="E5D8D3"/>
    <a:srgbClr val="006EF3"/>
    <a:srgbClr val="191919"/>
    <a:srgbClr val="F1F5F9"/>
    <a:srgbClr val="D8E4F0"/>
    <a:srgbClr val="006EF0"/>
    <a:srgbClr val="9F9B9B"/>
    <a:srgbClr val="7030A0"/>
    <a:srgbClr val="FFD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405"/>
  </p:normalViewPr>
  <p:slideViewPr>
    <p:cSldViewPr snapToGrid="0">
      <p:cViewPr varScale="1">
        <p:scale>
          <a:sx n="54" d="100"/>
          <a:sy n="54" d="100"/>
        </p:scale>
        <p:origin x="102" y="492"/>
      </p:cViewPr>
      <p:guideLst>
        <p:guide orient="horz" pos="640"/>
        <p:guide pos="4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0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4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1A0-FDD0-4C35-BA76-FD41A7A10CAC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855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" name="Слайд think-cell" r:id="rId15" imgW="347" imgH="348" progId="TCLayout.ActiveDocument.1">
                  <p:embed/>
                </p:oleObj>
              </mc:Choice>
              <mc:Fallback>
                <p:oleObj name="Слайд think-cell" r:id="rId15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 b="17834"/>
          <a:stretch/>
        </p:blipFill>
        <p:spPr>
          <a:xfrm>
            <a:off x="-6594" y="0"/>
            <a:ext cx="12198594" cy="54326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27350"/>
            <a:ext cx="12198350" cy="3930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168190" y="6099617"/>
            <a:ext cx="1762741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0330" y="6007284"/>
            <a:ext cx="49487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44767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Россия</a:t>
            </a:r>
            <a:endParaRPr lang="ru-RU" sz="1200" dirty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35743" y="6007284"/>
            <a:ext cx="38151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44767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2022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87342" y="6099617"/>
            <a:ext cx="520099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1" y="4751295"/>
            <a:ext cx="7119679" cy="1523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5221" y="3284750"/>
            <a:ext cx="10246074" cy="22872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44767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gradFill flip="none" rotWithShape="1">
                  <a:gsLst>
                    <a:gs pos="93000">
                      <a:schemeClr val="bg2"/>
                    </a:gs>
                    <a:gs pos="0">
                      <a:schemeClr val="accent2"/>
                    </a:gs>
                  </a:gsLst>
                  <a:lin ang="0" scaled="0"/>
                  <a:tileRect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и чем Корпорация МСП может помочь предпринимателям?</a:t>
            </a:r>
            <a:endParaRPr lang="ru-RU" sz="4000" dirty="0">
              <a:gradFill flip="none" rotWithShape="1">
                <a:gsLst>
                  <a:gs pos="93000">
                    <a:schemeClr val="bg2"/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1"/>
            <a:ext cx="12212848" cy="17900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5220" y="578036"/>
            <a:ext cx="103556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Финансовые меры поддержки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5220" y="1154679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Программы </a:t>
            </a:r>
            <a:r>
              <a:rPr lang="ru-RU" sz="2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льготного кредитования субъектов МСП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0384" y="2638548"/>
            <a:ext cx="222836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2000" spc="-10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«ПСК»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45438" y="2638548"/>
            <a:ext cx="225273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defTabSz="914400">
              <a:defRPr/>
            </a:pPr>
            <a:r>
              <a:rPr lang="ru-RU" sz="2000" spc="-10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Программа «1764»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08422"/>
              </p:ext>
            </p:extLst>
          </p:nvPr>
        </p:nvGraphicFramePr>
        <p:xfrm>
          <a:off x="1277257" y="3016789"/>
          <a:ext cx="4808319" cy="29876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1610">
                  <a:extLst>
                    <a:ext uri="{9D8B030D-6E8A-4147-A177-3AD203B41FA5}">
                      <a16:colId xmlns:a16="http://schemas.microsoft.com/office/drawing/2014/main" val="928335134"/>
                    </a:ext>
                  </a:extLst>
                </a:gridCol>
                <a:gridCol w="3216709">
                  <a:extLst>
                    <a:ext uri="{9D8B030D-6E8A-4147-A177-3AD203B41FA5}">
                      <a16:colId xmlns:a16="http://schemas.microsoft.com/office/drawing/2014/main" val="860185983"/>
                    </a:ext>
                  </a:extLst>
                </a:gridCol>
              </a:tblGrid>
              <a:tr h="6698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3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2821448"/>
                  </a:ext>
                </a:extLst>
              </a:tr>
              <a:tr h="6529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00867"/>
                  </a:ext>
                </a:extLst>
              </a:tr>
              <a:tr h="861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kern="0" spc="-3" dirty="0" smtClean="0">
                        <a:solidFill>
                          <a:srgbClr val="292929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716374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цели</a:t>
                      </a: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на инвестиционные, оборотные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 на рефинансирование,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ранее полученных кредитов</a:t>
                      </a:r>
                      <a:endParaRPr lang="ru-RU" sz="1600" kern="0" spc="-3" dirty="0" smtClean="0">
                        <a:solidFill>
                          <a:schemeClr val="accent2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28223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43859"/>
              </p:ext>
            </p:extLst>
          </p:nvPr>
        </p:nvGraphicFramePr>
        <p:xfrm>
          <a:off x="6115351" y="3016790"/>
          <a:ext cx="4985560" cy="2987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57830">
                  <a:extLst>
                    <a:ext uri="{9D8B030D-6E8A-4147-A177-3AD203B41FA5}">
                      <a16:colId xmlns:a16="http://schemas.microsoft.com/office/drawing/2014/main" val="928335134"/>
                    </a:ext>
                  </a:extLst>
                </a:gridCol>
                <a:gridCol w="3127730">
                  <a:extLst>
                    <a:ext uri="{9D8B030D-6E8A-4147-A177-3AD203B41FA5}">
                      <a16:colId xmlns:a16="http://schemas.microsoft.com/office/drawing/2014/main" val="2726495075"/>
                    </a:ext>
                  </a:extLst>
                </a:gridCol>
              </a:tblGrid>
              <a:tr h="6727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360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0,5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2821448"/>
                  </a:ext>
                </a:extLst>
              </a:tr>
              <a:tr h="6487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2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00867"/>
                  </a:ext>
                </a:extLst>
              </a:tr>
              <a:tr h="860425">
                <a:tc gridSpan="2">
                  <a:txBody>
                    <a:bodyPr/>
                    <a:lstStyle/>
                    <a:p>
                      <a:pPr marL="266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16374"/>
                  </a:ext>
                </a:extLst>
              </a:tr>
              <a:tr h="805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цели</a:t>
                      </a:r>
                    </a:p>
                  </a:txBody>
                  <a:tcPr marL="360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на оборотные и инвестиционные</a:t>
                      </a:r>
                      <a:endParaRPr lang="ru-RU" sz="16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28223"/>
                  </a:ext>
                </a:extLst>
              </a:tr>
            </a:tbl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 flipV="1">
            <a:off x="6090414" y="2121065"/>
            <a:ext cx="0" cy="437431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1277257" y="2085140"/>
            <a:ext cx="1891006" cy="299463"/>
            <a:chOff x="220453" y="1224457"/>
            <a:chExt cx="1891006" cy="29946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646" y="1224457"/>
              <a:ext cx="572813" cy="29946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784DF0D-E9E9-9445-A0ED-50461945F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24187" r="6517" b="22612"/>
            <a:stretch/>
          </p:blipFill>
          <p:spPr>
            <a:xfrm>
              <a:off x="220453" y="1234710"/>
              <a:ext cx="1143957" cy="27895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6445438" y="2085140"/>
            <a:ext cx="1873501" cy="299463"/>
            <a:chOff x="5158001" y="470013"/>
            <a:chExt cx="1873501" cy="299463"/>
          </a:xfrm>
        </p:grpSpPr>
        <p:pic>
          <p:nvPicPr>
            <p:cNvPr id="61" name="Изображение" descr="Изображение">
              <a:extLst>
                <a:ext uri="{FF2B5EF4-FFF2-40B4-BE49-F238E27FC236}">
                  <a16:creationId xmlns:a16="http://schemas.microsoft.com/office/drawing/2014/main" id="{D719681A-D559-8A44-B064-392B6CA9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>
            <a:xfrm>
              <a:off x="5158001" y="493744"/>
              <a:ext cx="1041990" cy="2520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689" y="470013"/>
              <a:ext cx="572813" cy="299463"/>
            </a:xfrm>
            <a:prstGeom prst="rect">
              <a:avLst/>
            </a:prstGeom>
          </p:spPr>
        </p:pic>
      </p:grpSp>
      <p:sp>
        <p:nvSpPr>
          <p:cNvPr id="44" name="Прямоугольник 43"/>
          <p:cNvSpPr/>
          <p:nvPr/>
        </p:nvSpPr>
        <p:spPr>
          <a:xfrm>
            <a:off x="7911773" y="4390126"/>
            <a:ext cx="318913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</a:t>
            </a:r>
            <a:r>
              <a:rPr lang="ru-RU" sz="3200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8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10,75</a:t>
            </a:r>
            <a:r>
              <a:rPr lang="ru-RU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r>
              <a:rPr lang="ru-RU" sz="32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ru-RU" sz="3200" kern="0" spc="-3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58775" lvl="0">
              <a:lnSpc>
                <a:spcPct val="80000"/>
              </a:lnSpc>
              <a:defRPr/>
            </a:pPr>
            <a:r>
              <a:rPr lang="ru-RU" sz="1400" kern="0" spc="-3" dirty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kern="0" spc="-3" dirty="0" smtClean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микро/малых и средних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42869" y="4393150"/>
            <a:ext cx="33856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</a:t>
            </a:r>
            <a:r>
              <a:rPr lang="ru-RU" sz="3200" kern="0" spc="-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8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</a:t>
            </a:r>
            <a:r>
              <a:rPr lang="ru-RU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r>
              <a:rPr lang="ru-RU" sz="3200" kern="0" spc="-3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ru-RU" sz="3200" kern="0" spc="-3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58775" lvl="0">
              <a:lnSpc>
                <a:spcPct val="80000"/>
              </a:lnSpc>
              <a:defRPr/>
            </a:pPr>
            <a:r>
              <a:rPr lang="ru-RU" sz="1400" kern="0" spc="-3" dirty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kern="0" spc="-3" dirty="0" smtClean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микро/малых и средних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306998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5828699" y="4678035"/>
            <a:ext cx="2269916" cy="1297576"/>
          </a:xfrm>
          <a:custGeom>
            <a:avLst/>
            <a:gdLst>
              <a:gd name="connsiteX0" fmla="*/ 98177 w 2005145"/>
              <a:gd name="connsiteY0" fmla="*/ 0 h 1164476"/>
              <a:gd name="connsiteX1" fmla="*/ 1906968 w 2005145"/>
              <a:gd name="connsiteY1" fmla="*/ 0 h 1164476"/>
              <a:gd name="connsiteX2" fmla="*/ 2005145 w 2005145"/>
              <a:gd name="connsiteY2" fmla="*/ 98177 h 1164476"/>
              <a:gd name="connsiteX3" fmla="*/ 2005145 w 2005145"/>
              <a:gd name="connsiteY3" fmla="*/ 1066299 h 1164476"/>
              <a:gd name="connsiteX4" fmla="*/ 1906968 w 2005145"/>
              <a:gd name="connsiteY4" fmla="*/ 1164476 h 1164476"/>
              <a:gd name="connsiteX5" fmla="*/ 98177 w 2005145"/>
              <a:gd name="connsiteY5" fmla="*/ 1164476 h 1164476"/>
              <a:gd name="connsiteX6" fmla="*/ 0 w 2005145"/>
              <a:gd name="connsiteY6" fmla="*/ 1066299 h 1164476"/>
              <a:gd name="connsiteX7" fmla="*/ 0 w 2005145"/>
              <a:gd name="connsiteY7" fmla="*/ 98177 h 1164476"/>
              <a:gd name="connsiteX8" fmla="*/ 98177 w 2005145"/>
              <a:gd name="connsiteY8" fmla="*/ 0 h 11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145" h="1164476">
                <a:moveTo>
                  <a:pt x="98177" y="0"/>
                </a:moveTo>
                <a:lnTo>
                  <a:pt x="1906968" y="0"/>
                </a:lnTo>
                <a:cubicBezTo>
                  <a:pt x="1961190" y="0"/>
                  <a:pt x="2005145" y="43955"/>
                  <a:pt x="2005145" y="98177"/>
                </a:cubicBezTo>
                <a:lnTo>
                  <a:pt x="2005145" y="1066299"/>
                </a:lnTo>
                <a:cubicBezTo>
                  <a:pt x="2005145" y="1120521"/>
                  <a:pt x="1961190" y="1164476"/>
                  <a:pt x="1906968" y="1164476"/>
                </a:cubicBezTo>
                <a:lnTo>
                  <a:pt x="98177" y="1164476"/>
                </a:lnTo>
                <a:cubicBezTo>
                  <a:pt x="43955" y="1164476"/>
                  <a:pt x="0" y="1120521"/>
                  <a:pt x="0" y="1066299"/>
                </a:cubicBezTo>
                <a:lnTo>
                  <a:pt x="0" y="98177"/>
                </a:lnTo>
                <a:cubicBezTo>
                  <a:pt x="0" y="43955"/>
                  <a:pt x="43955" y="0"/>
                  <a:pt x="981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1"/>
            <a:ext cx="12212848" cy="2136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5220" y="2460827"/>
            <a:ext cx="105367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Поддержка инвестиционного </a:t>
            </a:r>
            <a:r>
              <a:rPr lang="ru-RU" sz="280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проектного </a:t>
            </a:r>
            <a:r>
              <a:rPr lang="ru-RU" sz="2800" dirty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финансирования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66" y="260660"/>
            <a:ext cx="1607729" cy="40148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45220" y="682162"/>
            <a:ext cx="11112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Механизм льготного кредитования</a:t>
            </a:r>
          </a:p>
          <a:p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</a:t>
            </a:r>
            <a:r>
              <a:rPr lang="ru-RU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риоритетных отраслей </a:t>
            </a:r>
            <a:endParaRPr lang="ru-RU" sz="2400" spc="-10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20366" y="3195669"/>
            <a:ext cx="7207345" cy="1231106"/>
          </a:xfrm>
          <a:prstGeom prst="rect">
            <a:avLst/>
          </a:prstGeom>
        </p:spPr>
        <p:txBody>
          <a:bodyPr wrap="square" lIns="0" tIns="0" rIns="0" bIns="0" numCol="1" spcCol="144000">
            <a:spAutoFit/>
          </a:bodyPr>
          <a:lstStyle/>
          <a:p>
            <a:pPr marR="2216">
              <a:lnSpc>
                <a:spcPts val="2400"/>
              </a:lnSpc>
              <a:buClr>
                <a:schemeClr val="tx2"/>
              </a:buClr>
            </a:pP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Совмещение Программы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субсидирования Минэкономразвития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1764 </a:t>
            </a:r>
            <a:b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Программой стимулирования кредитования Банка России и Корпорации МСП (Программа «ПСК») – </a:t>
            </a:r>
            <a:r>
              <a:rPr lang="ru-RU" sz="1600" spc="5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гарантированная </a:t>
            </a:r>
            <a:r>
              <a:rPr lang="ru-RU" sz="1600" spc="5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льготная процентная ставка для заемщика на 5 </a:t>
            </a:r>
            <a:r>
              <a:rPr lang="ru-RU" sz="1600" spc="5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лет</a:t>
            </a:r>
            <a:endParaRPr lang="ru-RU" sz="1600" spc="5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09" y="326729"/>
            <a:ext cx="1074855" cy="26934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AF978C-F368-C14F-AD1E-466D4FF011CB}"/>
              </a:ext>
            </a:extLst>
          </p:cNvPr>
          <p:cNvSpPr/>
          <p:nvPr/>
        </p:nvSpPr>
        <p:spPr>
          <a:xfrm>
            <a:off x="5951653" y="4851766"/>
            <a:ext cx="111267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0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48</a:t>
            </a:r>
            <a:endParaRPr lang="ru-RU" sz="30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28699" y="5326823"/>
            <a:ext cx="2014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банков-участников</a:t>
            </a:r>
            <a:endParaRPr lang="ru-RU" sz="16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5765" y="4507207"/>
            <a:ext cx="1825956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Приоритетные отрасли:</a:t>
            </a:r>
            <a:endParaRPr lang="ru-RU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обрабатывающее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производство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переработка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сельхозпродукции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логистика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остиничный бизнес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288619"/>
            <a:ext cx="595388" cy="307659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731839" y="3264336"/>
          <a:ext cx="3011876" cy="26320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9391">
                  <a:extLst>
                    <a:ext uri="{9D8B030D-6E8A-4147-A177-3AD203B41FA5}">
                      <a16:colId xmlns:a16="http://schemas.microsoft.com/office/drawing/2014/main" val="928335134"/>
                    </a:ext>
                  </a:extLst>
                </a:gridCol>
                <a:gridCol w="1942485">
                  <a:extLst>
                    <a:ext uri="{9D8B030D-6E8A-4147-A177-3AD203B41FA5}">
                      <a16:colId xmlns:a16="http://schemas.microsoft.com/office/drawing/2014/main" val="860185983"/>
                    </a:ext>
                  </a:extLst>
                </a:gridCol>
              </a:tblGrid>
              <a:tr h="6698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50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2821448"/>
                  </a:ext>
                </a:extLst>
              </a:tr>
              <a:tr h="6529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00867"/>
                  </a:ext>
                </a:extLst>
              </a:tr>
              <a:tr h="725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defRPr/>
                      </a:pPr>
                      <a:r>
                        <a:rPr lang="ru-RU" sz="1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</a:t>
                      </a:r>
                      <a:r>
                        <a:rPr lang="ru-RU" sz="1800" kern="0" spc="-3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2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4,5%</a:t>
                      </a:r>
                    </a:p>
                    <a:p>
                      <a:pPr marL="358775" lvl="0">
                        <a:lnSpc>
                          <a:spcPct val="80000"/>
                        </a:lnSpc>
                        <a:defRPr/>
                      </a:pPr>
                      <a:r>
                        <a:rPr lang="ru-RU" sz="1400" kern="0" spc="-3" dirty="0" smtClean="0">
                          <a:solidFill>
                            <a:srgbClr val="FF646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микро/малых</a:t>
                      </a:r>
                    </a:p>
                  </a:txBody>
                  <a:tcPr marL="0" marR="0" marT="72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716374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defRPr/>
                      </a:pPr>
                      <a:r>
                        <a:rPr lang="ru-RU" sz="1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</a:t>
                      </a:r>
                      <a:r>
                        <a:rPr lang="ru-RU" sz="1800" kern="0" spc="-3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2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3%</a:t>
                      </a:r>
                    </a:p>
                    <a:p>
                      <a:pPr marL="358775" lvl="0">
                        <a:lnSpc>
                          <a:spcPct val="80000"/>
                        </a:lnSpc>
                        <a:defRPr/>
                      </a:pPr>
                      <a:r>
                        <a:rPr lang="ru-RU" sz="1400" kern="0" spc="-3" dirty="0" smtClean="0">
                          <a:solidFill>
                            <a:srgbClr val="FF646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средних</a:t>
                      </a: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28223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4060225" y="3293824"/>
            <a:ext cx="0" cy="260252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25133" y="0"/>
            <a:ext cx="579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426739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0068" y="3405766"/>
            <a:ext cx="45377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в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банке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0092" y="835199"/>
            <a:ext cx="595249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«Зонтичный» </a:t>
            </a:r>
          </a:p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механизм </a:t>
            </a:r>
          </a:p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поручительств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2058" y="4090380"/>
            <a:ext cx="45557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есплатно</a:t>
            </a:r>
            <a:r>
              <a:rPr kumimoji="0" lang="ru-RU" sz="1600" b="0" i="0" u="none" strike="noStrike" kern="1200" cap="none" spc="7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- к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омиссию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поручительство платит банк,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предприниматель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2025" y="4776728"/>
            <a:ext cx="4698658" cy="879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Сумма поручительства - до 1 млрд руб.</a:t>
            </a:r>
          </a:p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арантийное </a:t>
            </a: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kumimoji="0" lang="ru-RU" sz="1600" b="0" i="0" u="none" strike="noStrike" kern="1200" cap="none" spc="7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окрытие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– 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50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%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суммы кредита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1330865" y="306998"/>
            <a:ext cx="595388" cy="307659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0068" y="2716757"/>
            <a:ext cx="45377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defTabSz="457200"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Упрощенный способ получить кредит, </a:t>
            </a:r>
            <a:r>
              <a:rPr lang="en-US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вас не хватает 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залога</a:t>
            </a:r>
            <a:endParaRPr lang="ru-RU" sz="16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AF978C-F368-C14F-AD1E-466D4FF011CB}"/>
              </a:ext>
            </a:extLst>
          </p:cNvPr>
          <p:cNvSpPr/>
          <p:nvPr/>
        </p:nvSpPr>
        <p:spPr>
          <a:xfrm>
            <a:off x="6240221" y="824575"/>
            <a:ext cx="980338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4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</a:t>
            </a:r>
            <a:endParaRPr lang="ru-RU" sz="45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0276" y="1025387"/>
            <a:ext cx="292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7" dirty="0">
                <a:latin typeface="Segoe UI" panose="020B0502040204020203" pitchFamily="34" charset="0"/>
                <a:cs typeface="Segoe UI" panose="020B0502040204020203" pitchFamily="34" charset="0"/>
              </a:rPr>
              <a:t>банков-участников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Финансовые меры поддержки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82733" y="6245890"/>
            <a:ext cx="197605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spc="3" noProof="0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.0</a:t>
            </a:r>
            <a:r>
              <a:rPr kumimoji="0" lang="en-US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.2022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F93827C-2093-8D42-809E-5869A0388E9F}"/>
              </a:ext>
            </a:extLst>
          </p:cNvPr>
          <p:cNvSpPr/>
          <p:nvPr/>
        </p:nvSpPr>
        <p:spPr>
          <a:xfrm>
            <a:off x="6282733" y="3582585"/>
            <a:ext cx="521394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6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д</a:t>
            </a:r>
            <a:r>
              <a:rPr lang="ru-RU" sz="16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оступно предпринимателям со всех регионов</a:t>
            </a:r>
            <a:endParaRPr lang="ru-RU" sz="1600" kern="0" spc="-3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282733" y="4243932"/>
            <a:ext cx="406062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173 млрд</a:t>
            </a:r>
            <a:r>
              <a:rPr lang="en-US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рублей</a:t>
            </a:r>
            <a:endParaRPr lang="ru-RU" sz="32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82733" y="4906325"/>
            <a:ext cx="522275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Aft>
                <a:spcPts val="400"/>
              </a:spcAft>
            </a:pP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объем 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кредитов с применением 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«зонтичного» механизма </a:t>
            </a:r>
            <a:endParaRPr lang="ru-RU" sz="14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240221" y="1682172"/>
            <a:ext cx="5015838" cy="1714639"/>
            <a:chOff x="6228775" y="1751903"/>
            <a:chExt cx="5507223" cy="1882617"/>
          </a:xfrm>
        </p:grpSpPr>
        <p:pic>
          <p:nvPicPr>
            <p:cNvPr id="28" name="Picture 4" descr="СОВКОМБАНК в Санкт-Петербурге - кредитные карты, отзывы, реквизиты,  конакты, банкоматы и отделения - Banklab.ru">
              <a:extLst>
                <a:ext uri="{FF2B5EF4-FFF2-40B4-BE49-F238E27FC236}">
                  <a16:creationId xmlns:a16="http://schemas.microsoft.com/office/drawing/2014/main" id="{139D6BE1-CE67-0B41-911F-6E710F750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92" b="35183"/>
            <a:stretch/>
          </p:blipFill>
          <p:spPr bwMode="auto">
            <a:xfrm>
              <a:off x="8341757" y="3296586"/>
              <a:ext cx="1121679" cy="19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Ак Барс (банк) — Википедия">
              <a:extLst>
                <a:ext uri="{FF2B5EF4-FFF2-40B4-BE49-F238E27FC236}">
                  <a16:creationId xmlns:a16="http://schemas.microsoft.com/office/drawing/2014/main" id="{A9B557FF-DDE7-2B4E-AD4F-F575CF5FC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90" y="3208672"/>
              <a:ext cx="494602" cy="33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Файл:Otkritie logo 2017.png — Википедия">
              <a:extLst>
                <a:ext uri="{FF2B5EF4-FFF2-40B4-BE49-F238E27FC236}">
                  <a16:creationId xmlns:a16="http://schemas.microsoft.com/office/drawing/2014/main" id="{CF0367E9-A663-ED43-81E6-1BAC88369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086" b="11992"/>
            <a:stretch/>
          </p:blipFill>
          <p:spPr bwMode="auto">
            <a:xfrm>
              <a:off x="6241829" y="1846950"/>
              <a:ext cx="1035676" cy="30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Российский национальный коммерческий банк — Википедия">
              <a:extLst>
                <a:ext uri="{FF2B5EF4-FFF2-40B4-BE49-F238E27FC236}">
                  <a16:creationId xmlns:a16="http://schemas.microsoft.com/office/drawing/2014/main" id="{3B504ECB-8262-A146-9295-50B6CD04A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8538" y="3198987"/>
              <a:ext cx="525531" cy="32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Файл:VTB Logo 2018.svg — Википедия">
              <a:extLst>
                <a:ext uri="{FF2B5EF4-FFF2-40B4-BE49-F238E27FC236}">
                  <a16:creationId xmlns:a16="http://schemas.microsoft.com/office/drawing/2014/main" id="{489356B7-0643-DB41-92CA-85E09EEB5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892" y="1875577"/>
              <a:ext cx="621284" cy="22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новый логотип сбербанка 2020 на прозрачном фоне (пнг)– новый логотип  сбербанка 2020 png">
              <a:extLst>
                <a:ext uri="{FF2B5EF4-FFF2-40B4-BE49-F238E27FC236}">
                  <a16:creationId xmlns:a16="http://schemas.microsoft.com/office/drawing/2014/main" id="{2D08F332-50E1-7D4A-8629-94C31F406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303" y="1903490"/>
              <a:ext cx="738912" cy="20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Логотип Промсвязьбанк (ПСБ) / Банки и финансы / TopLogos.ru">
              <a:extLst>
                <a:ext uri="{FF2B5EF4-FFF2-40B4-BE49-F238E27FC236}">
                  <a16:creationId xmlns:a16="http://schemas.microsoft.com/office/drawing/2014/main" id="{E0639608-D003-294F-BF1C-6FBA5C50C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76" y="2399342"/>
              <a:ext cx="778305" cy="55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Зенит (банк) — Википедия">
              <a:extLst>
                <a:ext uri="{FF2B5EF4-FFF2-40B4-BE49-F238E27FC236}">
                  <a16:creationId xmlns:a16="http://schemas.microsoft.com/office/drawing/2014/main" id="{894EF2DE-8B6A-384E-A725-E7C8FF214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49" y="3198806"/>
              <a:ext cx="580598" cy="323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6228775" y="1751903"/>
              <a:ext cx="1132153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439956" y="1751903"/>
              <a:ext cx="991008" cy="5132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8535159" y="1751903"/>
              <a:ext cx="908755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6241342" y="2441806"/>
              <a:ext cx="1076399" cy="495421"/>
            </a:xfrm>
            <a:custGeom>
              <a:avLst/>
              <a:gdLst>
                <a:gd name="connsiteX0" fmla="*/ 0 w 1076399"/>
                <a:gd name="connsiteY0" fmla="*/ 263994 h 527990"/>
                <a:gd name="connsiteX1" fmla="*/ 0 w 1076399"/>
                <a:gd name="connsiteY1" fmla="*/ 263995 h 527990"/>
                <a:gd name="connsiteX2" fmla="*/ 0 w 1076399"/>
                <a:gd name="connsiteY2" fmla="*/ 263995 h 527990"/>
                <a:gd name="connsiteX3" fmla="*/ 263995 w 1076399"/>
                <a:gd name="connsiteY3" fmla="*/ 0 h 527990"/>
                <a:gd name="connsiteX4" fmla="*/ 812404 w 1076399"/>
                <a:gd name="connsiteY4" fmla="*/ 0 h 527990"/>
                <a:gd name="connsiteX5" fmla="*/ 1076399 w 1076399"/>
                <a:gd name="connsiteY5" fmla="*/ 263995 h 527990"/>
                <a:gd name="connsiteX6" fmla="*/ 1076398 w 1076399"/>
                <a:gd name="connsiteY6" fmla="*/ 263995 h 527990"/>
                <a:gd name="connsiteX7" fmla="*/ 865607 w 1076399"/>
                <a:gd name="connsiteY7" fmla="*/ 522627 h 527990"/>
                <a:gd name="connsiteX8" fmla="*/ 812405 w 1076399"/>
                <a:gd name="connsiteY8" fmla="*/ 527990 h 527990"/>
                <a:gd name="connsiteX9" fmla="*/ 263995 w 1076399"/>
                <a:gd name="connsiteY9" fmla="*/ 527989 h 527990"/>
                <a:gd name="connsiteX10" fmla="*/ 20746 w 1076399"/>
                <a:gd name="connsiteY10" fmla="*/ 366753 h 527990"/>
                <a:gd name="connsiteX11" fmla="*/ 0 w 1076399"/>
                <a:gd name="connsiteY11" fmla="*/ 263995 h 527990"/>
                <a:gd name="connsiteX12" fmla="*/ 20746 w 1076399"/>
                <a:gd name="connsiteY12" fmla="*/ 161237 h 527990"/>
                <a:gd name="connsiteX13" fmla="*/ 263995 w 1076399"/>
                <a:gd name="connsiteY13" fmla="*/ 0 h 5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6399" h="527990">
                  <a:moveTo>
                    <a:pt x="0" y="263994"/>
                  </a:moveTo>
                  <a:lnTo>
                    <a:pt x="0" y="263995"/>
                  </a:lnTo>
                  <a:lnTo>
                    <a:pt x="0" y="263995"/>
                  </a:lnTo>
                  <a:close/>
                  <a:moveTo>
                    <a:pt x="263995" y="0"/>
                  </a:moveTo>
                  <a:lnTo>
                    <a:pt x="812404" y="0"/>
                  </a:lnTo>
                  <a:cubicBezTo>
                    <a:pt x="958204" y="0"/>
                    <a:pt x="1076399" y="118195"/>
                    <a:pt x="1076399" y="263995"/>
                  </a:cubicBezTo>
                  <a:lnTo>
                    <a:pt x="1076398" y="263995"/>
                  </a:lnTo>
                  <a:cubicBezTo>
                    <a:pt x="1076398" y="391570"/>
                    <a:pt x="985905" y="498010"/>
                    <a:pt x="865607" y="522627"/>
                  </a:cubicBezTo>
                  <a:lnTo>
                    <a:pt x="812405" y="527990"/>
                  </a:lnTo>
                  <a:lnTo>
                    <a:pt x="263995" y="527989"/>
                  </a:lnTo>
                  <a:cubicBezTo>
                    <a:pt x="154645" y="527989"/>
                    <a:pt x="60823" y="461504"/>
                    <a:pt x="20746" y="366753"/>
                  </a:cubicBezTo>
                  <a:lnTo>
                    <a:pt x="0" y="263995"/>
                  </a:lnTo>
                  <a:lnTo>
                    <a:pt x="20746" y="161237"/>
                  </a:lnTo>
                  <a:cubicBezTo>
                    <a:pt x="60823" y="66485"/>
                    <a:pt x="154645" y="0"/>
                    <a:pt x="263995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8716909" y="2441806"/>
              <a:ext cx="1413816" cy="485799"/>
              <a:chOff x="8877354" y="2441806"/>
              <a:chExt cx="1413816" cy="485799"/>
            </a:xfrm>
          </p:grpSpPr>
          <p:pic>
            <p:nvPicPr>
              <p:cNvPr id="25" name="Picture 2" descr="https://xn--32-9kcqjffxnf3b.xn--p1ai/upload/iblock/033/033cfc91b35e479e09206109748af9db.png">
                <a:extLst>
                  <a:ext uri="{FF2B5EF4-FFF2-40B4-BE49-F238E27FC236}">
                    <a16:creationId xmlns:a16="http://schemas.microsoft.com/office/drawing/2014/main" id="{0EF31431-AA0B-9441-8672-A83A921BB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6114" y="2602924"/>
                <a:ext cx="1062164" cy="223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8877354" y="2441806"/>
                <a:ext cx="1413816" cy="485799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Скругленный прямоугольник 45"/>
            <p:cNvSpPr/>
            <p:nvPr/>
          </p:nvSpPr>
          <p:spPr>
            <a:xfrm>
              <a:off x="8229842" y="3122680"/>
              <a:ext cx="1357303" cy="51183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241342" y="3122680"/>
              <a:ext cx="932986" cy="5118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9535698" y="1751903"/>
              <a:ext cx="1443274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0EF31431-AA0B-9441-8672-A83A921BB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86955" y="1857100"/>
              <a:ext cx="1140760" cy="29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7399085" y="2441806"/>
              <a:ext cx="1267198" cy="492108"/>
              <a:chOff x="7497670" y="2441806"/>
              <a:chExt cx="1267198" cy="492108"/>
            </a:xfrm>
          </p:grpSpPr>
          <p:pic>
            <p:nvPicPr>
              <p:cNvPr id="37" name="Picture 2" descr="Файл:Альфа-банк Україна.png — Википедия">
                <a:extLst>
                  <a:ext uri="{FF2B5EF4-FFF2-40B4-BE49-F238E27FC236}">
                    <a16:creationId xmlns:a16="http://schemas.microsoft.com/office/drawing/2014/main" id="{F8DFF89C-5E3C-E448-8135-BDFFDDDB2C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9063" y="2530346"/>
                <a:ext cx="864568" cy="302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Полилиния 56"/>
              <p:cNvSpPr/>
              <p:nvPr/>
            </p:nvSpPr>
            <p:spPr>
              <a:xfrm>
                <a:off x="7497670" y="2441806"/>
                <a:ext cx="1267198" cy="492108"/>
              </a:xfrm>
              <a:custGeom>
                <a:avLst/>
                <a:gdLst>
                  <a:gd name="connsiteX0" fmla="*/ 263995 w 1267198"/>
                  <a:gd name="connsiteY0" fmla="*/ 0 h 527990"/>
                  <a:gd name="connsiteX1" fmla="*/ 1003203 w 1267198"/>
                  <a:gd name="connsiteY1" fmla="*/ 0 h 527990"/>
                  <a:gd name="connsiteX2" fmla="*/ 1267198 w 1267198"/>
                  <a:gd name="connsiteY2" fmla="*/ 263995 h 527990"/>
                  <a:gd name="connsiteX3" fmla="*/ 1003203 w 1267198"/>
                  <a:gd name="connsiteY3" fmla="*/ 527990 h 527990"/>
                  <a:gd name="connsiteX4" fmla="*/ 263995 w 1267198"/>
                  <a:gd name="connsiteY4" fmla="*/ 527990 h 527990"/>
                  <a:gd name="connsiteX5" fmla="*/ 0 w 1267198"/>
                  <a:gd name="connsiteY5" fmla="*/ 263995 h 527990"/>
                  <a:gd name="connsiteX6" fmla="*/ 263995 w 1267198"/>
                  <a:gd name="connsiteY6" fmla="*/ 0 h 52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7198" h="527990">
                    <a:moveTo>
                      <a:pt x="263995" y="0"/>
                    </a:moveTo>
                    <a:lnTo>
                      <a:pt x="1003203" y="0"/>
                    </a:lnTo>
                    <a:cubicBezTo>
                      <a:pt x="1149003" y="0"/>
                      <a:pt x="1267198" y="118195"/>
                      <a:pt x="1267198" y="263995"/>
                    </a:cubicBezTo>
                    <a:cubicBezTo>
                      <a:pt x="1267198" y="409795"/>
                      <a:pt x="1149003" y="527990"/>
                      <a:pt x="1003203" y="527990"/>
                    </a:cubicBezTo>
                    <a:lnTo>
                      <a:pt x="263995" y="527990"/>
                    </a:lnTo>
                    <a:cubicBezTo>
                      <a:pt x="118195" y="527990"/>
                      <a:pt x="0" y="409795"/>
                      <a:pt x="0" y="263995"/>
                    </a:cubicBezTo>
                    <a:cubicBezTo>
                      <a:pt x="0" y="118195"/>
                      <a:pt x="118195" y="0"/>
                      <a:pt x="263995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5" name="Полилиния 64"/>
            <p:cNvSpPr/>
            <p:nvPr/>
          </p:nvSpPr>
          <p:spPr>
            <a:xfrm>
              <a:off x="7254066" y="3122679"/>
              <a:ext cx="916352" cy="511840"/>
            </a:xfrm>
            <a:custGeom>
              <a:avLst/>
              <a:gdLst>
                <a:gd name="connsiteX0" fmla="*/ 231426 w 858653"/>
                <a:gd name="connsiteY0" fmla="*/ 0 h 462852"/>
                <a:gd name="connsiteX1" fmla="*/ 627227 w 858653"/>
                <a:gd name="connsiteY1" fmla="*/ 0 h 462852"/>
                <a:gd name="connsiteX2" fmla="*/ 858653 w 858653"/>
                <a:gd name="connsiteY2" fmla="*/ 231426 h 462852"/>
                <a:gd name="connsiteX3" fmla="*/ 627227 w 858653"/>
                <a:gd name="connsiteY3" fmla="*/ 462852 h 462852"/>
                <a:gd name="connsiteX4" fmla="*/ 231426 w 858653"/>
                <a:gd name="connsiteY4" fmla="*/ 462852 h 462852"/>
                <a:gd name="connsiteX5" fmla="*/ 0 w 858653"/>
                <a:gd name="connsiteY5" fmla="*/ 231426 h 462852"/>
                <a:gd name="connsiteX6" fmla="*/ 231426 w 858653"/>
                <a:gd name="connsiteY6" fmla="*/ 0 h 46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8653" h="462852">
                  <a:moveTo>
                    <a:pt x="231426" y="0"/>
                  </a:moveTo>
                  <a:lnTo>
                    <a:pt x="627227" y="0"/>
                  </a:lnTo>
                  <a:cubicBezTo>
                    <a:pt x="755040" y="0"/>
                    <a:pt x="858653" y="103613"/>
                    <a:pt x="858653" y="231426"/>
                  </a:cubicBezTo>
                  <a:cubicBezTo>
                    <a:pt x="858653" y="359239"/>
                    <a:pt x="755040" y="462852"/>
                    <a:pt x="627227" y="462852"/>
                  </a:cubicBezTo>
                  <a:lnTo>
                    <a:pt x="231426" y="462852"/>
                  </a:lnTo>
                  <a:cubicBezTo>
                    <a:pt x="103613" y="462852"/>
                    <a:pt x="0" y="359239"/>
                    <a:pt x="0" y="231426"/>
                  </a:cubicBezTo>
                  <a:cubicBezTo>
                    <a:pt x="0" y="103613"/>
                    <a:pt x="103613" y="0"/>
                    <a:pt x="231426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9649638" y="3122680"/>
              <a:ext cx="1028524" cy="511839"/>
            </a:xfrm>
            <a:custGeom>
              <a:avLst/>
              <a:gdLst>
                <a:gd name="connsiteX0" fmla="*/ 231426 w 930087"/>
                <a:gd name="connsiteY0" fmla="*/ 0 h 462852"/>
                <a:gd name="connsiteX1" fmla="*/ 698661 w 930087"/>
                <a:gd name="connsiteY1" fmla="*/ 0 h 462852"/>
                <a:gd name="connsiteX2" fmla="*/ 930087 w 930087"/>
                <a:gd name="connsiteY2" fmla="*/ 231426 h 462852"/>
                <a:gd name="connsiteX3" fmla="*/ 698661 w 930087"/>
                <a:gd name="connsiteY3" fmla="*/ 462852 h 462852"/>
                <a:gd name="connsiteX4" fmla="*/ 231426 w 930087"/>
                <a:gd name="connsiteY4" fmla="*/ 462852 h 462852"/>
                <a:gd name="connsiteX5" fmla="*/ 0 w 930087"/>
                <a:gd name="connsiteY5" fmla="*/ 231426 h 462852"/>
                <a:gd name="connsiteX6" fmla="*/ 231426 w 930087"/>
                <a:gd name="connsiteY6" fmla="*/ 0 h 46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087" h="462852">
                  <a:moveTo>
                    <a:pt x="231426" y="0"/>
                  </a:moveTo>
                  <a:lnTo>
                    <a:pt x="698661" y="0"/>
                  </a:lnTo>
                  <a:cubicBezTo>
                    <a:pt x="826474" y="0"/>
                    <a:pt x="930087" y="103613"/>
                    <a:pt x="930087" y="231426"/>
                  </a:cubicBezTo>
                  <a:cubicBezTo>
                    <a:pt x="930087" y="359239"/>
                    <a:pt x="826474" y="462852"/>
                    <a:pt x="698661" y="462852"/>
                  </a:cubicBezTo>
                  <a:lnTo>
                    <a:pt x="231426" y="462852"/>
                  </a:lnTo>
                  <a:cubicBezTo>
                    <a:pt x="103613" y="462852"/>
                    <a:pt x="0" y="359239"/>
                    <a:pt x="0" y="231426"/>
                  </a:cubicBezTo>
                  <a:cubicBezTo>
                    <a:pt x="0" y="103613"/>
                    <a:pt x="103613" y="0"/>
                    <a:pt x="231426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0221946" y="2441805"/>
              <a:ext cx="1514052" cy="485798"/>
              <a:chOff x="10384060" y="2441805"/>
              <a:chExt cx="1514052" cy="485798"/>
            </a:xfrm>
          </p:grpSpPr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8204" y="2483109"/>
                <a:ext cx="1327662" cy="421480"/>
              </a:xfrm>
              <a:prstGeom prst="rect">
                <a:avLst/>
              </a:prstGeom>
            </p:spPr>
          </p:pic>
          <p:sp>
            <p:nvSpPr>
              <p:cNvPr id="77" name="Полилиния 76"/>
              <p:cNvSpPr/>
              <p:nvPr/>
            </p:nvSpPr>
            <p:spPr>
              <a:xfrm>
                <a:off x="10384060" y="2441805"/>
                <a:ext cx="1514052" cy="485798"/>
              </a:xfrm>
              <a:custGeom>
                <a:avLst/>
                <a:gdLst>
                  <a:gd name="connsiteX0" fmla="*/ 231426 w 1514052"/>
                  <a:gd name="connsiteY0" fmla="*/ 0 h 462852"/>
                  <a:gd name="connsiteX1" fmla="*/ 358690 w 1514052"/>
                  <a:gd name="connsiteY1" fmla="*/ 0 h 462852"/>
                  <a:gd name="connsiteX2" fmla="*/ 688127 w 1514052"/>
                  <a:gd name="connsiteY2" fmla="*/ 0 h 462852"/>
                  <a:gd name="connsiteX3" fmla="*/ 698661 w 1514052"/>
                  <a:gd name="connsiteY3" fmla="*/ 0 h 462852"/>
                  <a:gd name="connsiteX4" fmla="*/ 815391 w 1514052"/>
                  <a:gd name="connsiteY4" fmla="*/ 0 h 462852"/>
                  <a:gd name="connsiteX5" fmla="*/ 825925 w 1514052"/>
                  <a:gd name="connsiteY5" fmla="*/ 0 h 462852"/>
                  <a:gd name="connsiteX6" fmla="*/ 1155362 w 1514052"/>
                  <a:gd name="connsiteY6" fmla="*/ 0 h 462852"/>
                  <a:gd name="connsiteX7" fmla="*/ 1282626 w 1514052"/>
                  <a:gd name="connsiteY7" fmla="*/ 0 h 462852"/>
                  <a:gd name="connsiteX8" fmla="*/ 1514052 w 1514052"/>
                  <a:gd name="connsiteY8" fmla="*/ 231426 h 462852"/>
                  <a:gd name="connsiteX9" fmla="*/ 1282626 w 1514052"/>
                  <a:gd name="connsiteY9" fmla="*/ 462852 h 462852"/>
                  <a:gd name="connsiteX10" fmla="*/ 1155362 w 1514052"/>
                  <a:gd name="connsiteY10" fmla="*/ 462852 h 462852"/>
                  <a:gd name="connsiteX11" fmla="*/ 825925 w 1514052"/>
                  <a:gd name="connsiteY11" fmla="*/ 462852 h 462852"/>
                  <a:gd name="connsiteX12" fmla="*/ 815391 w 1514052"/>
                  <a:gd name="connsiteY12" fmla="*/ 462852 h 462852"/>
                  <a:gd name="connsiteX13" fmla="*/ 698661 w 1514052"/>
                  <a:gd name="connsiteY13" fmla="*/ 462852 h 462852"/>
                  <a:gd name="connsiteX14" fmla="*/ 688127 w 1514052"/>
                  <a:gd name="connsiteY14" fmla="*/ 462852 h 462852"/>
                  <a:gd name="connsiteX15" fmla="*/ 358690 w 1514052"/>
                  <a:gd name="connsiteY15" fmla="*/ 462852 h 462852"/>
                  <a:gd name="connsiteX16" fmla="*/ 231426 w 1514052"/>
                  <a:gd name="connsiteY16" fmla="*/ 462852 h 462852"/>
                  <a:gd name="connsiteX17" fmla="*/ 0 w 1514052"/>
                  <a:gd name="connsiteY17" fmla="*/ 231426 h 462852"/>
                  <a:gd name="connsiteX18" fmla="*/ 231426 w 1514052"/>
                  <a:gd name="connsiteY18" fmla="*/ 0 h 46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14052" h="462852">
                    <a:moveTo>
                      <a:pt x="231426" y="0"/>
                    </a:moveTo>
                    <a:lnTo>
                      <a:pt x="358690" y="0"/>
                    </a:lnTo>
                    <a:lnTo>
                      <a:pt x="688127" y="0"/>
                    </a:lnTo>
                    <a:lnTo>
                      <a:pt x="698661" y="0"/>
                    </a:lnTo>
                    <a:lnTo>
                      <a:pt x="815391" y="0"/>
                    </a:lnTo>
                    <a:lnTo>
                      <a:pt x="825925" y="0"/>
                    </a:lnTo>
                    <a:lnTo>
                      <a:pt x="1155362" y="0"/>
                    </a:lnTo>
                    <a:lnTo>
                      <a:pt x="1282626" y="0"/>
                    </a:lnTo>
                    <a:cubicBezTo>
                      <a:pt x="1410439" y="0"/>
                      <a:pt x="1514052" y="103613"/>
                      <a:pt x="1514052" y="231426"/>
                    </a:cubicBezTo>
                    <a:cubicBezTo>
                      <a:pt x="1514052" y="359239"/>
                      <a:pt x="1410439" y="462852"/>
                      <a:pt x="1282626" y="462852"/>
                    </a:cubicBezTo>
                    <a:lnTo>
                      <a:pt x="1155362" y="462852"/>
                    </a:lnTo>
                    <a:lnTo>
                      <a:pt x="825925" y="462852"/>
                    </a:lnTo>
                    <a:lnTo>
                      <a:pt x="815391" y="462852"/>
                    </a:lnTo>
                    <a:lnTo>
                      <a:pt x="698661" y="462852"/>
                    </a:lnTo>
                    <a:lnTo>
                      <a:pt x="688127" y="462852"/>
                    </a:lnTo>
                    <a:lnTo>
                      <a:pt x="358690" y="462852"/>
                    </a:lnTo>
                    <a:lnTo>
                      <a:pt x="231426" y="462852"/>
                    </a:lnTo>
                    <a:cubicBezTo>
                      <a:pt x="103613" y="462852"/>
                      <a:pt x="0" y="359239"/>
                      <a:pt x="0" y="231426"/>
                    </a:cubicBezTo>
                    <a:cubicBezTo>
                      <a:pt x="0" y="103613"/>
                      <a:pt x="103613" y="0"/>
                      <a:pt x="231426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5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 flipH="1">
            <a:off x="5770879" y="8187"/>
            <a:ext cx="647993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786"/>
            <a:endParaRPr lang="ru-RU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15946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00697" y="1960299"/>
            <a:ext cx="60821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«зонтичного» </a:t>
            </a:r>
            <a: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поручительства </a:t>
            </a:r>
            <a:b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pc="7" dirty="0">
                <a:gradFill>
                  <a:gsLst>
                    <a:gs pos="0">
                      <a:srgbClr val="FF6464"/>
                    </a:gs>
                    <a:gs pos="95000">
                      <a:schemeClr val="bg2"/>
                    </a:gs>
                  </a:gsLst>
                  <a:lin ang="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совместно с поручительством РГО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00697" y="1019331"/>
            <a:ext cx="59524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Покрытие </a:t>
            </a:r>
            <a: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кредита </a:t>
            </a:r>
            <a:b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предпринимателю</a:t>
            </a:r>
            <a:endParaRPr lang="ru-RU" sz="24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5540" y="3352846"/>
            <a:ext cx="228265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начинающих </a:t>
            </a: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молодых предпринимателей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2997" y="762720"/>
            <a:ext cx="4845874" cy="20928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34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«Зонтичный» механизм </a:t>
            </a:r>
            <a:br>
              <a:rPr lang="ru-RU" sz="34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34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+ </a:t>
            </a:r>
          </a:p>
          <a:p>
            <a:pPr lvl="0">
              <a:defRPr/>
            </a:pPr>
            <a:r>
              <a:rPr lang="ru-RU" sz="34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поручительство РГО</a:t>
            </a:r>
            <a:endParaRPr lang="ru-RU" sz="3400" dirty="0">
              <a:solidFill>
                <a:srgbClr val="FF6464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65819" y="3380636"/>
            <a:ext cx="22788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  <a:r>
              <a:rPr lang="ru-RU" sz="1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всех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отраслей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00697" y="2711462"/>
            <a:ext cx="181156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45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90%</a:t>
            </a:r>
            <a:endParaRPr lang="ru-RU" sz="45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236011" y="2711342"/>
            <a:ext cx="181156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45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  <a:endParaRPr lang="ru-RU" sz="45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697" y="4843622"/>
            <a:ext cx="56381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12 банках-участниках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 выдаче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кредита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Финансовые меры поддержки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25000"/>
                  <a:lumOff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306998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58234" y="0"/>
            <a:ext cx="582377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5202" y="844336"/>
            <a:ext cx="459798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Обратная связь</a:t>
            </a:r>
            <a:endParaRPr lang="ru-RU" sz="4800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1026533" y="306999"/>
            <a:ext cx="604745" cy="3225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8963" y="3756910"/>
            <a:ext cx="4651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www.corpmsp.ru</a:t>
            </a:r>
            <a:endParaRPr lang="ru-RU" sz="44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3" y="4345125"/>
            <a:ext cx="1157376" cy="1157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08" y="4253466"/>
            <a:ext cx="1340694" cy="1340694"/>
          </a:xfrm>
          <a:prstGeom prst="rect">
            <a:avLst/>
          </a:prstGeom>
        </p:spPr>
      </p:pic>
      <p:pic>
        <p:nvPicPr>
          <p:cNvPr id="34818" name="Picture 2" descr="http://qrcoder.ru/code/?https%3A%2F%2Fvk.com%2Fmspcorp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6" y="5321274"/>
            <a:ext cx="938111" cy="9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38973" y="844336"/>
            <a:ext cx="493415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Сообщите о своей проблеме </a:t>
            </a:r>
          </a:p>
          <a:p>
            <a:r>
              <a:rPr lang="ru-RU" sz="36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мы поможем разобраться с ней</a:t>
            </a:r>
            <a:endParaRPr lang="ru-RU" sz="36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2" name="Picture 2" descr="http://qrcoder.ru/code/?https%3A%2F%2Fcorpmsp.ru%2F360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95" y="3623933"/>
            <a:ext cx="2074736" cy="2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8" y="5321274"/>
            <a:ext cx="938111" cy="9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70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191919"/>
      </a:dk1>
      <a:lt1>
        <a:sysClr val="window" lastClr="FFFFFF"/>
      </a:lt1>
      <a:dk2>
        <a:srgbClr val="006EF0"/>
      </a:dk2>
      <a:lt2>
        <a:srgbClr val="E6D6C7"/>
      </a:lt2>
      <a:accent1>
        <a:srgbClr val="006EF0"/>
      </a:accent1>
      <a:accent2>
        <a:srgbClr val="FF6464"/>
      </a:accent2>
      <a:accent3>
        <a:srgbClr val="FFFFFF"/>
      </a:accent3>
      <a:accent4>
        <a:srgbClr val="191919"/>
      </a:accent4>
      <a:accent5>
        <a:srgbClr val="FFB464"/>
      </a:accent5>
      <a:accent6>
        <a:srgbClr val="7DCDA0"/>
      </a:accent6>
      <a:hlink>
        <a:srgbClr val="006EF0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5788</TotalTime>
  <Words>306</Words>
  <Application>Microsoft Office PowerPoint</Application>
  <PresentationFormat>Широкоэкранный</PresentationFormat>
  <Paragraphs>78</Paragraphs>
  <Slides>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PT Root UI</vt:lpstr>
      <vt:lpstr>Segoe UI</vt:lpstr>
      <vt:lpstr>Segoe UI Semibold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Шаяхметова Лейсан Айратовна</cp:lastModifiedBy>
  <cp:revision>603</cp:revision>
  <cp:lastPrinted>2022-05-17T14:56:52Z</cp:lastPrinted>
  <dcterms:created xsi:type="dcterms:W3CDTF">2022-02-09T17:47:39Z</dcterms:created>
  <dcterms:modified xsi:type="dcterms:W3CDTF">2022-09-05T10:33:49Z</dcterms:modified>
</cp:coreProperties>
</file>